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50"/>
  </p:handoutMasterIdLst>
  <p:sldIdLst>
    <p:sldId id="557" r:id="rId3"/>
    <p:sldId id="4770" r:id="rId4"/>
    <p:sldId id="381" r:id="rId6"/>
    <p:sldId id="524" r:id="rId7"/>
    <p:sldId id="359" r:id="rId8"/>
    <p:sldId id="4726" r:id="rId9"/>
    <p:sldId id="383" r:id="rId10"/>
    <p:sldId id="390" r:id="rId11"/>
    <p:sldId id="391" r:id="rId12"/>
    <p:sldId id="393" r:id="rId13"/>
    <p:sldId id="414" r:id="rId14"/>
    <p:sldId id="413" r:id="rId15"/>
    <p:sldId id="415" r:id="rId16"/>
    <p:sldId id="501" r:id="rId17"/>
    <p:sldId id="525" r:id="rId18"/>
    <p:sldId id="535" r:id="rId19"/>
    <p:sldId id="536" r:id="rId20"/>
    <p:sldId id="533" r:id="rId21"/>
    <p:sldId id="534" r:id="rId22"/>
    <p:sldId id="4705" r:id="rId23"/>
    <p:sldId id="4706" r:id="rId24"/>
    <p:sldId id="360" r:id="rId25"/>
    <p:sldId id="428" r:id="rId26"/>
    <p:sldId id="4720" r:id="rId27"/>
    <p:sldId id="4710" r:id="rId28"/>
    <p:sldId id="431" r:id="rId29"/>
    <p:sldId id="429" r:id="rId30"/>
    <p:sldId id="433" r:id="rId31"/>
    <p:sldId id="4707" r:id="rId32"/>
    <p:sldId id="451" r:id="rId33"/>
    <p:sldId id="450" r:id="rId34"/>
    <p:sldId id="435" r:id="rId35"/>
    <p:sldId id="4711" r:id="rId36"/>
    <p:sldId id="438" r:id="rId37"/>
    <p:sldId id="439" r:id="rId38"/>
    <p:sldId id="443" r:id="rId39"/>
    <p:sldId id="441" r:id="rId40"/>
    <p:sldId id="382" r:id="rId41"/>
    <p:sldId id="4725" r:id="rId42"/>
    <p:sldId id="4728" r:id="rId43"/>
    <p:sldId id="4763" r:id="rId44"/>
    <p:sldId id="4765" r:id="rId45"/>
    <p:sldId id="4764" r:id="rId46"/>
    <p:sldId id="4727" r:id="rId47"/>
    <p:sldId id="4814" r:id="rId48"/>
    <p:sldId id="363" r:id="rId49"/>
  </p:sldIdLst>
  <p:sldSz cx="12192000" cy="6858000"/>
  <p:notesSz cx="6858000" cy="9144000"/>
  <p:custDataLst>
    <p:tags r:id="rId5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hou" initials="z" lastIdx="8" clrIdx="0"/>
  <p:cmAuthor id="1" name="Microsoft Office User" initials="MOU" lastIdx="25" clrIdx="1"/>
  <p:cmAuthor id="3" name="96198" initials="9"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2A6"/>
    <a:srgbClr val="2E8CDC"/>
    <a:srgbClr val="0B82D5"/>
    <a:srgbClr val="F1F683"/>
    <a:srgbClr val="021D30"/>
    <a:srgbClr val="075088"/>
    <a:srgbClr val="007DC1"/>
    <a:srgbClr val="043659"/>
    <a:srgbClr val="096BAF"/>
    <a:srgbClr val="259B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53" autoAdjust="0"/>
    <p:restoredTop sz="94740"/>
  </p:normalViewPr>
  <p:slideViewPr>
    <p:cSldViewPr snapToGrid="0">
      <p:cViewPr varScale="1">
        <p:scale>
          <a:sx n="68" d="100"/>
          <a:sy n="68" d="100"/>
        </p:scale>
        <p:origin x="732" y="78"/>
      </p:cViewPr>
      <p:guideLst>
        <p:guide orient="horz" pos="2160"/>
        <p:guide pos="3836"/>
      </p:guideLst>
    </p:cSldViewPr>
  </p:slideViewPr>
  <p:notesTextViewPr>
    <p:cViewPr>
      <p:scale>
        <a:sx n="1" d="1"/>
        <a:sy n="1" d="1"/>
      </p:scale>
      <p:origin x="0" y="0"/>
    </p:cViewPr>
  </p:notesTextViewPr>
  <p:sorterViewPr>
    <p:cViewPr>
      <p:scale>
        <a:sx n="200" d="100"/>
        <a:sy n="200" d="100"/>
      </p:scale>
      <p:origin x="0" y="0"/>
    </p:cViewPr>
  </p:sorterViewPr>
  <p:notesViewPr>
    <p:cSldViewPr snapToGrid="0">
      <p:cViewPr varScale="1">
        <p:scale>
          <a:sx n="99" d="100"/>
          <a:sy n="99"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gs" Target="tags/tag31.xml"/><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lang="zh-CN" sz="2130" b="1" i="0" u="none" strike="noStrike" kern="1200" baseline="0">
                <a:solidFill>
                  <a:schemeClr val="tx2"/>
                </a:solidFill>
                <a:latin typeface="+mn-lt"/>
                <a:ea typeface="+mn-ea"/>
                <a:cs typeface="+mn-cs"/>
              </a:defRPr>
            </a:pPr>
            <a:r>
              <a:rPr lang="zh-CN"/>
              <a:t>万元</a:t>
            </a:r>
            <a:endParaRPr lang="en-US"/>
          </a:p>
        </c:rich>
      </c:tx>
      <c:layout>
        <c:manualLayout>
          <c:xMode val="edge"/>
          <c:yMode val="edge"/>
          <c:x val="0.935844892861284"/>
          <c:y val="0.0303260105834593"/>
        </c:manualLayout>
      </c:layout>
      <c:overlay val="0"/>
      <c:spPr>
        <a:noFill/>
        <a:ln>
          <a:noFill/>
        </a:ln>
        <a:effectLst/>
      </c:spPr>
    </c:title>
    <c:autoTitleDeleted val="0"/>
    <c:plotArea>
      <c:layout>
        <c:manualLayout>
          <c:layoutTarget val="inner"/>
          <c:xMode val="edge"/>
          <c:yMode val="edge"/>
          <c:x val="0.106297360857068"/>
          <c:y val="0.15226019845645"/>
          <c:w val="0.848758818918214"/>
          <c:h val="0.65730981256891"/>
        </c:manualLayout>
      </c:layout>
      <c:barChart>
        <c:barDir val="col"/>
        <c:grouping val="stacked"/>
        <c:varyColors val="0"/>
        <c:ser>
          <c:idx val="0"/>
          <c:order val="0"/>
          <c:tx>
            <c:strRef>
              <c:f>Sheet1!$B$1</c:f>
              <c:strCache>
                <c:ptCount val="1"/>
                <c:pt idx="0">
                  <c:v>模具事业部</c:v>
                </c:pt>
              </c:strCache>
            </c:strRef>
          </c:tx>
          <c:spPr>
            <a:gradFill rotWithShape="1">
              <a:gsLst>
                <a:gs pos="0">
                  <a:schemeClr val="accent4">
                    <a:tint val="65000"/>
                    <a:satMod val="103000"/>
                    <a:lumMod val="102000"/>
                    <a:tint val="94000"/>
                  </a:schemeClr>
                </a:gs>
                <a:gs pos="50000">
                  <a:schemeClr val="accent4">
                    <a:tint val="65000"/>
                    <a:satMod val="110000"/>
                    <a:lumMod val="100000"/>
                    <a:shade val="100000"/>
                  </a:schemeClr>
                </a:gs>
                <a:gs pos="100000">
                  <a:schemeClr val="accent4">
                    <a:tint val="65000"/>
                    <a:lumMod val="99000"/>
                    <a:satMod val="120000"/>
                    <a:shade val="78000"/>
                  </a:schemeClr>
                </a:gs>
              </a:gsLst>
              <a:lin ang="5400000" scaled="0"/>
            </a:gradFill>
            <a:ln>
              <a:noFill/>
            </a:ln>
            <a:effectLst/>
          </c:spPr>
          <c:invertIfNegative val="0"/>
          <c:dLbls>
            <c:delete val="1"/>
          </c:dLbls>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Sheet1!$B$2:$B$10</c:f>
              <c:numCache>
                <c:formatCode>General</c:formatCode>
                <c:ptCount val="9"/>
                <c:pt idx="0">
                  <c:v>9880</c:v>
                </c:pt>
                <c:pt idx="1">
                  <c:v>14480</c:v>
                </c:pt>
                <c:pt idx="2">
                  <c:v>16900</c:v>
                </c:pt>
                <c:pt idx="3">
                  <c:v>19450</c:v>
                </c:pt>
                <c:pt idx="4">
                  <c:v>17000</c:v>
                </c:pt>
                <c:pt idx="5">
                  <c:v>19000</c:v>
                </c:pt>
                <c:pt idx="6">
                  <c:v>24000</c:v>
                </c:pt>
                <c:pt idx="7">
                  <c:v>30000</c:v>
                </c:pt>
                <c:pt idx="8">
                  <c:v>30000</c:v>
                </c:pt>
              </c:numCache>
            </c:numRef>
          </c:val>
        </c:ser>
        <c:ser>
          <c:idx val="1"/>
          <c:order val="1"/>
          <c:tx>
            <c:strRef>
              <c:f>Sheet1!$C$1</c:f>
              <c:strCache>
                <c:ptCount val="1"/>
                <c:pt idx="0">
                  <c:v>冲压事业部</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delete val="1"/>
          </c:dLbls>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Sheet1!$C$2:$C$10</c:f>
              <c:numCache>
                <c:formatCode>General</c:formatCode>
                <c:ptCount val="9"/>
                <c:pt idx="0">
                  <c:v>0</c:v>
                </c:pt>
                <c:pt idx="1">
                  <c:v>0</c:v>
                </c:pt>
                <c:pt idx="2">
                  <c:v>0</c:v>
                </c:pt>
                <c:pt idx="3">
                  <c:v>0</c:v>
                </c:pt>
                <c:pt idx="4">
                  <c:v>6000</c:v>
                </c:pt>
                <c:pt idx="5">
                  <c:v>12000</c:v>
                </c:pt>
                <c:pt idx="6">
                  <c:v>30000</c:v>
                </c:pt>
                <c:pt idx="7">
                  <c:v>35000</c:v>
                </c:pt>
                <c:pt idx="8">
                  <c:v>38000</c:v>
                </c:pt>
              </c:numCache>
            </c:numRef>
          </c:val>
        </c:ser>
        <c:ser>
          <c:idx val="2"/>
          <c:order val="2"/>
          <c:tx>
            <c:strRef>
              <c:f>Sheet1!$D$1</c:f>
              <c:strCache>
                <c:ptCount val="1"/>
                <c:pt idx="0">
                  <c:v>锂电事业部</c:v>
                </c:pt>
              </c:strCache>
            </c:strRef>
          </c:tx>
          <c:spPr>
            <a:gradFill rotWithShape="1">
              <a:gsLst>
                <a:gs pos="0">
                  <a:schemeClr val="accent4">
                    <a:shade val="65000"/>
                    <a:satMod val="103000"/>
                    <a:lumMod val="102000"/>
                    <a:tint val="94000"/>
                  </a:schemeClr>
                </a:gs>
                <a:gs pos="50000">
                  <a:schemeClr val="accent4">
                    <a:shade val="65000"/>
                    <a:satMod val="110000"/>
                    <a:lumMod val="100000"/>
                    <a:shade val="100000"/>
                  </a:schemeClr>
                </a:gs>
                <a:gs pos="100000">
                  <a:schemeClr val="accent4">
                    <a:shade val="65000"/>
                    <a:lumMod val="99000"/>
                    <a:satMod val="120000"/>
                    <a:shade val="78000"/>
                  </a:schemeClr>
                </a:gs>
              </a:gsLst>
              <a:lin ang="5400000" scaled="0"/>
            </a:gradFill>
            <a:ln>
              <a:noFill/>
            </a:ln>
            <a:effectLst/>
          </c:spPr>
          <c:invertIfNegative val="0"/>
          <c:dLbls>
            <c:delete val="1"/>
          </c:dLbls>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Sheet1!$D$2:$D$10</c:f>
              <c:numCache>
                <c:formatCode>General</c:formatCode>
                <c:ptCount val="9"/>
                <c:pt idx="0">
                  <c:v>0</c:v>
                </c:pt>
                <c:pt idx="1">
                  <c:v>0</c:v>
                </c:pt>
                <c:pt idx="2">
                  <c:v>0</c:v>
                </c:pt>
                <c:pt idx="3">
                  <c:v>0</c:v>
                </c:pt>
                <c:pt idx="4">
                  <c:v>1000</c:v>
                </c:pt>
                <c:pt idx="5">
                  <c:v>2200</c:v>
                </c:pt>
                <c:pt idx="6">
                  <c:v>17200</c:v>
                </c:pt>
                <c:pt idx="7">
                  <c:v>35000</c:v>
                </c:pt>
                <c:pt idx="8">
                  <c:v>83000</c:v>
                </c:pt>
              </c:numCache>
            </c:numRef>
          </c:val>
        </c:ser>
        <c:dLbls>
          <c:showLegendKey val="0"/>
          <c:showVal val="0"/>
          <c:showCatName val="0"/>
          <c:showSerName val="0"/>
          <c:showPercent val="0"/>
          <c:showBubbleSize val="0"/>
        </c:dLbls>
        <c:gapWidth val="150"/>
        <c:overlap val="100"/>
        <c:axId val="165345152"/>
        <c:axId val="165346688"/>
      </c:barChart>
      <c:catAx>
        <c:axId val="165345152"/>
        <c:scaling>
          <c:orientation val="minMax"/>
        </c:scaling>
        <c:delete val="0"/>
        <c:axPos val="b"/>
        <c:numFmt formatCode="General" sourceLinked="0"/>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2"/>
                </a:solidFill>
                <a:latin typeface="+mn-lt"/>
                <a:ea typeface="+mn-ea"/>
                <a:cs typeface="+mn-cs"/>
              </a:defRPr>
            </a:pPr>
          </a:p>
        </c:txPr>
        <c:crossAx val="165346688"/>
        <c:crosses val="autoZero"/>
        <c:auto val="1"/>
        <c:lblAlgn val="ctr"/>
        <c:lblOffset val="100"/>
        <c:noMultiLvlLbl val="0"/>
      </c:catAx>
      <c:valAx>
        <c:axId val="16534668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2"/>
                </a:solidFill>
                <a:latin typeface="+mn-lt"/>
                <a:ea typeface="+mn-ea"/>
                <a:cs typeface="+mn-cs"/>
              </a:defRPr>
            </a:pPr>
          </a:p>
        </c:txPr>
        <c:crossAx val="16534515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1195" b="0" i="0" u="none" strike="noStrike" kern="1200" baseline="0">
                <a:solidFill>
                  <a:schemeClr val="tx2"/>
                </a:solidFill>
                <a:latin typeface="+mn-lt"/>
                <a:ea typeface="+mn-ea"/>
                <a:cs typeface="+mn-cs"/>
              </a:defRPr>
            </a:pPr>
          </a:p>
        </c:txPr>
      </c:legendEntry>
      <c:legendEntry>
        <c:idx val="1"/>
        <c:txPr>
          <a:bodyPr rot="0" spcFirstLastPara="1" vertOverflow="ellipsis" vert="horz" wrap="square" anchor="ctr" anchorCtr="1"/>
          <a:lstStyle/>
          <a:p>
            <a:pPr>
              <a:defRPr lang="zh-CN" sz="1195" b="0" i="0" u="none" strike="noStrike" kern="1200" baseline="0">
                <a:solidFill>
                  <a:schemeClr val="tx2"/>
                </a:solidFill>
                <a:latin typeface="+mn-lt"/>
                <a:ea typeface="+mn-ea"/>
                <a:cs typeface="+mn-cs"/>
              </a:defRPr>
            </a:pPr>
          </a:p>
        </c:txPr>
      </c:legendEntry>
      <c:legendEntry>
        <c:idx val="2"/>
        <c:txPr>
          <a:bodyPr rot="0" spcFirstLastPara="1" vertOverflow="ellipsis" vert="horz" wrap="square" anchor="ctr" anchorCtr="1"/>
          <a:lstStyle/>
          <a:p>
            <a:pPr>
              <a:defRPr lang="zh-CN" sz="1195" b="0" i="0" u="none" strike="noStrike" kern="1200" baseline="0">
                <a:solidFill>
                  <a:schemeClr val="tx2"/>
                </a:solidFill>
                <a:latin typeface="+mn-lt"/>
                <a:ea typeface="+mn-ea"/>
                <a:cs typeface="+mn-cs"/>
              </a:defRPr>
            </a:pPr>
          </a:p>
        </c:txPr>
      </c:legendEntry>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2"/>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1195"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5" kern="1200"/>
  </cs:chartArea>
  <cs:dataLabel>
    <cs:lnRef idx="0"/>
    <cs:fillRef idx="0"/>
    <cs:effectRef idx="0"/>
    <cs:fontRef idx="minor">
      <a:schemeClr val="tx2"/>
    </cs:fontRef>
    <cs:defRPr sz="1195"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5"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5"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3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5"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5"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12-01T14:04:47.355" idx="1">
    <p:pos x="10" y="10"/>
    <p:text>明确震裕是Who</p:tex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4-22T18:16:00.953" idx="22">
    <p:pos x="10" y="10"/>
    <p:text>更新设备数量</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19-12-02T10:13:04.817" idx="14">
    <p:pos x="10" y="10"/>
    <p:text>着重介绍冲压/清洗</p:text>
  </p:cm>
  <p:cm authorId="1" dt="2020-04-22T18:16:22.890" idx="23">
    <p:pos x="146" y="146"/>
    <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19-12-01T14:51:03.299" idx="10">
    <p:pos x="10" y="10"/>
    <p:text>自动线现场照片</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19-12-01T14:51:03.299" idx="10">
    <p:pos x="10" y="10"/>
    <p:text>自动线现场照片</p:text>
  </p:cm>
</p:cmLst>
</file>

<file path=ppt/comments/comment14.xml><?xml version="1.0" encoding="utf-8"?>
<p:cmLst xmlns:a="http://schemas.openxmlformats.org/drawingml/2006/main" xmlns:r="http://schemas.openxmlformats.org/officeDocument/2006/relationships" xmlns:p="http://schemas.openxmlformats.org/presentationml/2006/main">
  <p:cm authorId="1" dt="2020-04-22T18:18:11.735" idx="24">
    <p:pos x="10" y="10"/>
    <p:text>增加：2020年改善工作/培训/管理/自动化</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9-12-01T14:09:04.233" idx="2">
    <p:pos x="7679" y="0"/>
    <p:text>取消动画步骤</p:text>
  </p:cm>
</p:cmLst>
</file>

<file path=ppt/comments/comment3.xml><?xml version="1.0" encoding="utf-8"?>
<p:cmLst xmlns:a="http://schemas.openxmlformats.org/drawingml/2006/main" xmlns:r="http://schemas.openxmlformats.org/officeDocument/2006/relationships" xmlns:p="http://schemas.openxmlformats.org/presentationml/2006/main">
  <p:cm authorId="3" dt="2021-06-07T23:30:12.808" idx="1">
    <p:pos x="10" y="10"/>
    <p:text>宁波实习1年，有一半人留在宁波，一半人调江苏常州。</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9-12-01T14:27:24.777" idx="6">
    <p:pos x="10" y="10"/>
    <p:text>合计一张曲线表</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9-12-02T13:13:04.794" idx="17">
    <p:pos x="10" y="10"/>
    <p:text>取消2021和2022</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19-12-01T14:36:27.278" idx="8">
    <p:pos x="10" y="10"/>
    <p:text>控制在5页内</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9-12-01T14:46:13.699" idx="9">
    <p:pos x="10" y="10"/>
    <p:text>范斯特保留5～6页</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19-12-02T13:23:14.805" idx="18">
    <p:pos x="10" y="10"/>
    <p:text>年份按照1年，事项归纳到一起</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20-04-22T18:15:41.114" idx="21">
    <p:pos x="10" y="10"/>
    <p:text>产能更新</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E160F7-3078-1E41-8572-7F611A449DE2}"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A9F109-40F2-354B-B90E-121C659B8D3F}"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9E4A5E-21BE-4E0F-A2B0-206772D9FFF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8AEEFA-8A1D-43B1-A8B3-9A14753B791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771052-D2CD-4509-9529-09D0CAC893E6}"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9EBB53-694D-48CA-90C8-3ABE37052BE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41"/>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8"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Rectangle 4"/>
          <p:cNvSpPr>
            <a:spLocks noGrp="1" noChangeArrowheads="1"/>
          </p:cNvSpPr>
          <p:nvPr>
            <p:ph type="dt" sz="half" idx="10"/>
          </p:nvPr>
        </p:nvSpPr>
        <p:spPr>
          <a:xfrm>
            <a:off x="613508" y="6245241"/>
            <a:ext cx="2835032" cy="473075"/>
          </a:xfrm>
          <a:prstGeom prst="rect">
            <a:avLst/>
          </a:prstGeom>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4167565" y="6245241"/>
            <a:ext cx="3856892" cy="473075"/>
          </a:xfrm>
          <a:prstGeom prst="rect">
            <a:avLst/>
          </a:prstGeom>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8743471" y="6245241"/>
            <a:ext cx="2835031" cy="473075"/>
          </a:xfrm>
          <a:prstGeom prst="rect">
            <a:avLst/>
          </a:prstGeom>
        </p:spPr>
        <p:txBody>
          <a:bodyPr/>
          <a:lstStyle>
            <a:lvl1pPr>
              <a:defRPr/>
            </a:lvl1pPr>
          </a:lstStyle>
          <a:p>
            <a:pPr>
              <a:defRPr/>
            </a:pPr>
            <a:fld id="{CA8A7357-19CB-4159-AFA5-1E5D7114E56E}" type="slidenum">
              <a:rPr lang="en-US" altLang="zh-CN"/>
            </a:fld>
            <a:endParaRPr lang="en-US"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5000"/>
          </a:schemeClr>
        </a:solidFill>
        <a:effectLst/>
      </p:bgPr>
    </p:bg>
    <p:spTree>
      <p:nvGrpSpPr>
        <p:cNvPr id="1" name=""/>
        <p:cNvGrpSpPr/>
        <p:nvPr/>
      </p:nvGrpSpPr>
      <p:grpSpPr>
        <a:xfrm>
          <a:off x="0" y="0"/>
          <a:ext cx="0" cy="0"/>
          <a:chOff x="0" y="0"/>
          <a:chExt cx="0" cy="0"/>
        </a:xfrm>
      </p:grpSpPr>
      <p:pic>
        <p:nvPicPr>
          <p:cNvPr id="2" name="图片 1" descr="C:/Users/LITIAN~1/AppData/Local/Temp/kaimatting_20191128104506/output_20191128104530..pngoutput_20191128104530."/>
          <p:cNvPicPr>
            <a:picLocks noChangeAspect="1"/>
          </p:cNvPicPr>
          <p:nvPr userDrawn="1"/>
        </p:nvPicPr>
        <p:blipFill>
          <a:blip r:embed="rId7" cstate="screen"/>
          <a:stretch>
            <a:fillRect/>
          </a:stretch>
        </p:blipFill>
        <p:spPr>
          <a:xfrm>
            <a:off x="11550598" y="5968313"/>
            <a:ext cx="486462" cy="7569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4" Type="http://schemas.openxmlformats.org/officeDocument/2006/relationships/comments" Target="../comments/comment5.xml"/><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5.jpeg"/><Relationship Id="rId7" Type="http://schemas.openxmlformats.org/officeDocument/2006/relationships/tags" Target="../tags/tag4.xml"/><Relationship Id="rId6" Type="http://schemas.openxmlformats.org/officeDocument/2006/relationships/image" Target="../media/image34.jpeg"/><Relationship Id="rId5" Type="http://schemas.openxmlformats.org/officeDocument/2006/relationships/tags" Target="../tags/tag3.xml"/><Relationship Id="rId4" Type="http://schemas.openxmlformats.org/officeDocument/2006/relationships/image" Target="../media/image33.jpeg"/><Relationship Id="rId3" Type="http://schemas.openxmlformats.org/officeDocument/2006/relationships/tags" Target="../tags/tag2.xml"/><Relationship Id="rId2" Type="http://schemas.openxmlformats.org/officeDocument/2006/relationships/image" Target="../media/image32.jpeg"/><Relationship Id="rId15" Type="http://schemas.openxmlformats.org/officeDocument/2006/relationships/notesSlide" Target="../notesSlides/notesSlide10.xml"/><Relationship Id="rId14" Type="http://schemas.openxmlformats.org/officeDocument/2006/relationships/slideLayout" Target="../slideLayouts/slideLayout5.xml"/><Relationship Id="rId13" Type="http://schemas.openxmlformats.org/officeDocument/2006/relationships/image" Target="../media/image39.jpeg"/><Relationship Id="rId12" Type="http://schemas.openxmlformats.org/officeDocument/2006/relationships/image" Target="../media/image38.png"/><Relationship Id="rId11" Type="http://schemas.openxmlformats.org/officeDocument/2006/relationships/image" Target="../media/image37.jpeg"/><Relationship Id="rId10" Type="http://schemas.openxmlformats.org/officeDocument/2006/relationships/image" Target="../media/image36.jpeg"/><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5.xml"/><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image" Target="../media/image48.png"/><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tags" Target="../tags/tag7.xml"/><Relationship Id="rId4" Type="http://schemas.openxmlformats.org/officeDocument/2006/relationships/image" Target="../media/image45.jpeg"/><Relationship Id="rId3" Type="http://schemas.openxmlformats.org/officeDocument/2006/relationships/tags" Target="../tags/tag6.xml"/><Relationship Id="rId2" Type="http://schemas.openxmlformats.org/officeDocument/2006/relationships/image" Target="../media/image44.jpeg"/><Relationship Id="rId13" Type="http://schemas.openxmlformats.org/officeDocument/2006/relationships/comments" Target="../comments/comment6.xml"/><Relationship Id="rId12" Type="http://schemas.openxmlformats.org/officeDocument/2006/relationships/notesSlide" Target="../notesSlides/notesSlide12.xml"/><Relationship Id="rId11" Type="http://schemas.openxmlformats.org/officeDocument/2006/relationships/slideLayout" Target="../slideLayouts/slideLayout5.xml"/><Relationship Id="rId10" Type="http://schemas.openxmlformats.org/officeDocument/2006/relationships/image" Target="../media/image50.jpeg"/><Relationship Id="rId1"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52.jpeg"/></Relationships>
</file>

<file path=ppt/slides/_rels/slide16.xml.rels><?xml version="1.0" encoding="UTF-8" standalone="yes"?>
<Relationships xmlns="http://schemas.openxmlformats.org/package/2006/relationships"><Relationship Id="rId7" Type="http://schemas.openxmlformats.org/officeDocument/2006/relationships/comments" Target="../comments/comment7.xml"/><Relationship Id="rId6"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png"/></Relationships>
</file>

<file path=ppt/slides/_rels/slide17.xml.rels><?xml version="1.0" encoding="UTF-8" standalone="yes"?>
<Relationships xmlns="http://schemas.openxmlformats.org/package/2006/relationships"><Relationship Id="rId9" Type="http://schemas.openxmlformats.org/officeDocument/2006/relationships/image" Target="../media/image66.jpeg"/><Relationship Id="rId8" Type="http://schemas.openxmlformats.org/officeDocument/2006/relationships/image" Target="../media/image65.png"/><Relationship Id="rId7" Type="http://schemas.openxmlformats.org/officeDocument/2006/relationships/image" Target="../media/image64.jpeg"/><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3" Type="http://schemas.openxmlformats.org/officeDocument/2006/relationships/image" Target="../media/image60.jpeg"/><Relationship Id="rId2" Type="http://schemas.openxmlformats.org/officeDocument/2006/relationships/image" Target="../media/image59.jpeg"/><Relationship Id="rId19" Type="http://schemas.openxmlformats.org/officeDocument/2006/relationships/slideLayout" Target="../slideLayouts/slideLayout2.xml"/><Relationship Id="rId18" Type="http://schemas.openxmlformats.org/officeDocument/2006/relationships/image" Target="../media/image75.jpeg"/><Relationship Id="rId17" Type="http://schemas.openxmlformats.org/officeDocument/2006/relationships/image" Target="../media/image74.jpeg"/><Relationship Id="rId16" Type="http://schemas.openxmlformats.org/officeDocument/2006/relationships/image" Target="../media/image73.jpeg"/><Relationship Id="rId15" Type="http://schemas.openxmlformats.org/officeDocument/2006/relationships/image" Target="../media/image72.jpeg"/><Relationship Id="rId14" Type="http://schemas.openxmlformats.org/officeDocument/2006/relationships/image" Target="../media/image71.jpeg"/><Relationship Id="rId13" Type="http://schemas.openxmlformats.org/officeDocument/2006/relationships/image" Target="../media/image70.jpeg"/><Relationship Id="rId12" Type="http://schemas.openxmlformats.org/officeDocument/2006/relationships/image" Target="../media/image69.jpeg"/><Relationship Id="rId11" Type="http://schemas.openxmlformats.org/officeDocument/2006/relationships/image" Target="../media/image68.jpeg"/><Relationship Id="rId10" Type="http://schemas.openxmlformats.org/officeDocument/2006/relationships/image" Target="../media/image67.jpeg"/><Relationship Id="rId1" Type="http://schemas.openxmlformats.org/officeDocument/2006/relationships/image" Target="../media/image58.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2.jpeg"/><Relationship Id="rId1" Type="http://schemas.openxmlformats.org/officeDocument/2006/relationships/image" Target="../media/image81.jpeg"/></Relationships>
</file>

<file path=ppt/slides/_rels/slide2.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4.jpeg"/><Relationship Id="rId1" Type="http://schemas.openxmlformats.org/officeDocument/2006/relationships/image" Target="../media/image8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85.jpeg"/></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86.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5.xml"/><Relationship Id="rId4" Type="http://schemas.openxmlformats.org/officeDocument/2006/relationships/image" Target="../media/image90.jpeg"/><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5.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5.xml"/><Relationship Id="rId7" Type="http://schemas.openxmlformats.org/officeDocument/2006/relationships/image" Target="../media/image96.jpeg"/><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tags" Target="../tags/tag12.xml"/></Relationships>
</file>

<file path=ppt/slides/_rels/slide29.xml.rels><?xml version="1.0" encoding="UTF-8" standalone="yes"?>
<Relationships xmlns="http://schemas.openxmlformats.org/package/2006/relationships"><Relationship Id="rId5" Type="http://schemas.openxmlformats.org/officeDocument/2006/relationships/comments" Target="../comments/comment9.xml"/><Relationship Id="rId4" Type="http://schemas.openxmlformats.org/officeDocument/2006/relationships/notesSlide" Target="../notesSlides/notesSlide22.xml"/><Relationship Id="rId3" Type="http://schemas.openxmlformats.org/officeDocument/2006/relationships/slideLayout" Target="../slideLayouts/slideLayout5.xml"/><Relationship Id="rId2" Type="http://schemas.openxmlformats.org/officeDocument/2006/relationships/image" Target="../media/image98.jpeg"/><Relationship Id="rId1"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4" Type="http://schemas.openxmlformats.org/officeDocument/2006/relationships/comments" Target="../comments/comment10.xml"/><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image" Target="../media/image99.jpeg"/></Relationships>
</file>

<file path=ppt/slides/_rels/slide31.xml.rels><?xml version="1.0" encoding="UTF-8" standalone="yes"?>
<Relationships xmlns="http://schemas.openxmlformats.org/package/2006/relationships"><Relationship Id="rId4" Type="http://schemas.openxmlformats.org/officeDocument/2006/relationships/comments" Target="../comments/comment11.xml"/><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image" Target="../media/image100.png"/></Relationships>
</file>

<file path=ppt/slides/_rels/slide32.xml.rels><?xml version="1.0" encoding="UTF-8" standalone="yes"?>
<Relationships xmlns="http://schemas.openxmlformats.org/package/2006/relationships"><Relationship Id="rId4" Type="http://schemas.openxmlformats.org/officeDocument/2006/relationships/comments" Target="../comments/comment12.xml"/><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image" Target="../media/image101.png"/></Relationships>
</file>

<file path=ppt/slides/_rels/slide33.xml.rels><?xml version="1.0" encoding="UTF-8" standalone="yes"?>
<Relationships xmlns="http://schemas.openxmlformats.org/package/2006/relationships"><Relationship Id="rId5" Type="http://schemas.openxmlformats.org/officeDocument/2006/relationships/comments" Target="../comments/comment13.xml"/><Relationship Id="rId4" Type="http://schemas.openxmlformats.org/officeDocument/2006/relationships/notesSlide" Target="../notesSlides/notesSlide26.xml"/><Relationship Id="rId3" Type="http://schemas.openxmlformats.org/officeDocument/2006/relationships/slideLayout" Target="../slideLayouts/slideLayout5.xml"/><Relationship Id="rId2" Type="http://schemas.openxmlformats.org/officeDocument/2006/relationships/image" Target="../media/image103.png"/><Relationship Id="rId1" Type="http://schemas.openxmlformats.org/officeDocument/2006/relationships/image" Target="../media/image102.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5.xml"/><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04.jpe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112.jpeg"/><Relationship Id="rId7" Type="http://schemas.openxmlformats.org/officeDocument/2006/relationships/image" Target="../media/image111.jpeg"/><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png"/><Relationship Id="rId3" Type="http://schemas.openxmlformats.org/officeDocument/2006/relationships/tags" Target="../tags/tag14.xml"/><Relationship Id="rId2" Type="http://schemas.openxmlformats.org/officeDocument/2006/relationships/image" Target="../media/image107.png"/><Relationship Id="rId10" Type="http://schemas.openxmlformats.org/officeDocument/2006/relationships/notesSlide" Target="../notesSlides/notesSlide28.xml"/><Relationship Id="rId1" Type="http://schemas.openxmlformats.org/officeDocument/2006/relationships/tags" Target="../tags/tag13.xml"/></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5.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37.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media/image116.jpeg"/><Relationship Id="rId7" Type="http://schemas.openxmlformats.org/officeDocument/2006/relationships/tags" Target="../tags/tag23.xml"/><Relationship Id="rId6" Type="http://schemas.openxmlformats.org/officeDocument/2006/relationships/image" Target="../media/image115.png"/><Relationship Id="rId5" Type="http://schemas.openxmlformats.org/officeDocument/2006/relationships/tags" Target="../tags/tag22.xml"/><Relationship Id="rId4" Type="http://schemas.openxmlformats.org/officeDocument/2006/relationships/image" Target="../media/image114.png"/><Relationship Id="rId3" Type="http://schemas.openxmlformats.org/officeDocument/2006/relationships/tags" Target="../tags/tag21.xml"/><Relationship Id="rId2" Type="http://schemas.openxmlformats.org/officeDocument/2006/relationships/image" Target="../media/image113.png"/><Relationship Id="rId17" Type="http://schemas.openxmlformats.org/officeDocument/2006/relationships/comments" Target="../comments/comment14.xml"/><Relationship Id="rId16" Type="http://schemas.openxmlformats.org/officeDocument/2006/relationships/notesSlide" Target="../notesSlides/notesSlide30.xml"/><Relationship Id="rId15" Type="http://schemas.openxmlformats.org/officeDocument/2006/relationships/slideLayout" Target="../slideLayouts/slideLayout5.xml"/><Relationship Id="rId14" Type="http://schemas.openxmlformats.org/officeDocument/2006/relationships/image" Target="../media/image117.png"/><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4" Type="http://schemas.openxmlformats.org/officeDocument/2006/relationships/comments" Target="../comments/comment2.xml"/><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tags" Target="../tags/tag29.xml"/></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27.png"/><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image" Target="../media/image128.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image" Target="../media/image13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4" Type="http://schemas.openxmlformats.org/officeDocument/2006/relationships/comments" Target="../comments/comment3.xml"/><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2" Type="http://schemas.openxmlformats.org/officeDocument/2006/relationships/notesSlide" Target="../notesSlides/notesSlide7.xml"/><Relationship Id="rId21" Type="http://schemas.openxmlformats.org/officeDocument/2006/relationships/slideLayout" Target="../slideLayouts/slideLayout5.xml"/><Relationship Id="rId20" Type="http://schemas.openxmlformats.org/officeDocument/2006/relationships/image" Target="../media/image26.png"/><Relationship Id="rId2" Type="http://schemas.openxmlformats.org/officeDocument/2006/relationships/image" Target="../media/image8.png"/><Relationship Id="rId19" Type="http://schemas.openxmlformats.org/officeDocument/2006/relationships/image" Target="../media/image25.png"/><Relationship Id="rId18" Type="http://schemas.openxmlformats.org/officeDocument/2006/relationships/image" Target="../media/image24.jpeg"/><Relationship Id="rId17" Type="http://schemas.openxmlformats.org/officeDocument/2006/relationships/image" Target="../media/image23.png"/><Relationship Id="rId16" Type="http://schemas.openxmlformats.org/officeDocument/2006/relationships/image" Target="../media/image22.jpeg"/><Relationship Id="rId15" Type="http://schemas.openxmlformats.org/officeDocument/2006/relationships/image" Target="../media/image21.png"/><Relationship Id="rId14" Type="http://schemas.openxmlformats.org/officeDocument/2006/relationships/image" Target="../media/image20.png"/><Relationship Id="rId13" Type="http://schemas.openxmlformats.org/officeDocument/2006/relationships/image" Target="../media/image19.png"/><Relationship Id="rId12" Type="http://schemas.openxmlformats.org/officeDocument/2006/relationships/image" Target="../media/image18.png"/><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852246" y="1885952"/>
            <a:ext cx="8560777" cy="3300410"/>
          </a:xfrm>
        </p:spPr>
        <p:txBody>
          <a:bodyPr/>
          <a:lstStyle/>
          <a:p>
            <a:pPr eaLnBrk="1" hangingPunct="1"/>
            <a:br>
              <a:rPr lang="en-US" altLang="zh-CN" sz="4000" b="1" dirty="0">
                <a:latin typeface="隶书" panose="02010509060101010101" pitchFamily="49" charset="-122"/>
                <a:ea typeface="隶书" panose="02010509060101010101" pitchFamily="49" charset="-122"/>
              </a:rPr>
            </a:br>
            <a:r>
              <a:rPr lang="zh-CN" altLang="en-US" sz="5400" b="1" dirty="0">
                <a:solidFill>
                  <a:schemeClr val="bg1"/>
                </a:solidFill>
                <a:latin typeface="隶书" panose="02010509060101010101" pitchFamily="49" charset="-122"/>
                <a:ea typeface="隶书" panose="02010509060101010101" pitchFamily="49" charset="-122"/>
              </a:rPr>
              <a:t>宁波震裕科技欢迎您</a:t>
            </a:r>
            <a:br>
              <a:rPr lang="en-US" altLang="zh-CN" sz="5400" b="1" dirty="0">
                <a:solidFill>
                  <a:schemeClr val="bg1"/>
                </a:solidFill>
                <a:latin typeface="隶书" panose="02010509060101010101" pitchFamily="49" charset="-122"/>
                <a:ea typeface="隶书" panose="02010509060101010101" pitchFamily="49" charset="-122"/>
              </a:rPr>
            </a:br>
            <a:r>
              <a:rPr lang="zh-CN" altLang="en-US" sz="5400" b="1" dirty="0">
                <a:solidFill>
                  <a:schemeClr val="bg1"/>
                </a:solidFill>
                <a:latin typeface="隶书" panose="02010509060101010101" pitchFamily="49" charset="-122"/>
                <a:ea typeface="隶书" panose="02010509060101010101" pitchFamily="49" charset="-122"/>
              </a:rPr>
              <a:t>莅临参观指导！ </a:t>
            </a:r>
            <a:br>
              <a:rPr lang="zh-CN" altLang="en-US" sz="4000" b="1" dirty="0">
                <a:latin typeface="隶书" panose="02010509060101010101" pitchFamily="49" charset="-122"/>
                <a:ea typeface="隶书" panose="02010509060101010101" pitchFamily="49" charset="-122"/>
              </a:rPr>
            </a:br>
            <a:br>
              <a:rPr lang="en-US" altLang="zh-CN" sz="4000" b="1" dirty="0"/>
            </a:br>
            <a:endParaRPr lang="en-US" altLang="zh-CN" sz="4000" b="1" dirty="0"/>
          </a:p>
        </p:txBody>
      </p:sp>
      <p:sp>
        <p:nvSpPr>
          <p:cNvPr id="4" name="Rectangle 2"/>
          <p:cNvSpPr txBox="1">
            <a:spLocks noChangeArrowheads="1"/>
          </p:cNvSpPr>
          <p:nvPr/>
        </p:nvSpPr>
        <p:spPr bwMode="auto">
          <a:xfrm>
            <a:off x="0" y="0"/>
            <a:ext cx="12192000" cy="6858000"/>
          </a:xfrm>
          <a:prstGeom prst="rect">
            <a:avLst/>
          </a:prstGeom>
          <a:solidFill>
            <a:schemeClr val="accent2">
              <a:lumMod val="40000"/>
              <a:lumOff val="60000"/>
            </a:schemeClr>
          </a:solidFill>
          <a:ln w="9525">
            <a:noFill/>
            <a:miter lim="800000"/>
          </a:ln>
        </p:spPr>
        <p:txBody>
          <a:bodyPr vert="horz" wrap="square" lIns="91440" tIns="45720" rIns="91440" bIns="45720" numCol="1" anchor="ctr" anchorCtr="0" compatLnSpc="1"/>
          <a:lstStyle/>
          <a:p>
            <a:pPr algn="ctr">
              <a:defRPr/>
            </a:pPr>
            <a:br>
              <a:rPr lang="en-US" altLang="zh-CN" sz="4000" b="1" kern="0" dirty="0">
                <a:solidFill>
                  <a:srgbClr val="FFFF00"/>
                </a:solidFill>
                <a:effectLst/>
                <a:latin typeface="隶书" panose="02010509060101010101" pitchFamily="49" charset="-122"/>
                <a:ea typeface="隶书" panose="02010509060101010101" pitchFamily="49" charset="-122"/>
              </a:rPr>
            </a:br>
            <a:r>
              <a:rPr lang="zh-CN" altLang="en-US" sz="9600" b="1" u="sng" kern="0" dirty="0">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t>热烈</a:t>
            </a:r>
            <a:r>
              <a:rPr lang="zh-CN" altLang="en-US" sz="9600" b="1" u="sng" kern="0" dirty="0" smtClean="0">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t>欢迎大学生</a:t>
            </a:r>
            <a:br>
              <a:rPr lang="zh-CN" altLang="en-US" sz="9600" b="1" u="sng" kern="0" dirty="0" smtClean="0">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br>
            <a:r>
              <a:rPr lang="zh-CN" altLang="en-US" sz="9600" b="1" u="sng" kern="0" dirty="0" smtClean="0">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t>走进上市公司</a:t>
            </a:r>
            <a:br>
              <a:rPr lang="zh-CN" altLang="en-US" sz="9600" b="1" u="sng" kern="0" dirty="0" smtClean="0">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br>
            <a:r>
              <a:rPr lang="zh-CN" altLang="en-US" sz="5400" b="1" u="sng" kern="0" dirty="0" smtClean="0">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t>震裕科技（</a:t>
            </a:r>
            <a:r>
              <a:rPr lang="en-US" altLang="zh-CN" sz="5400" b="1" u="sng" kern="0" dirty="0" smtClean="0">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t>300953</a:t>
            </a:r>
            <a:r>
              <a:rPr lang="zh-CN" altLang="en-US" sz="5400" b="1" u="sng" kern="0" dirty="0" smtClean="0">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t>）</a:t>
            </a:r>
            <a:r>
              <a:rPr lang="en-US" altLang="zh-CN" sz="9600" b="1" u="sng" kern="0" dirty="0" smtClean="0">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t>-</a:t>
            </a:r>
            <a:r>
              <a:rPr lang="zh-CN" altLang="en-US" sz="9600" b="1" u="sng" kern="0" dirty="0" smtClean="0">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t>常州范斯特汽车部件有限公司</a:t>
            </a:r>
            <a:br>
              <a:rPr lang="zh-CN" altLang="en-US" sz="4000" b="1" kern="0" dirty="0">
                <a:solidFill>
                  <a:srgbClr val="FFFF00"/>
                </a:solidFill>
                <a:effectLst/>
                <a:latin typeface="隶书" panose="02010509060101010101" pitchFamily="49" charset="-122"/>
                <a:ea typeface="隶书" panose="02010509060101010101" pitchFamily="49" charset="-122"/>
              </a:rPr>
            </a:br>
            <a:endParaRPr lang="zh-CN" altLang="en-US" sz="4000" b="1" kern="0" dirty="0">
              <a:solidFill>
                <a:srgbClr val="FFFF00"/>
              </a:solidFill>
              <a:effectLst/>
              <a:latin typeface="隶书" panose="02010509060101010101" pitchFamily="49" charset="-122"/>
              <a:ea typeface="隶书" panose="02010509060101010101" pitchFamily="49"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01</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240157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销售收入</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endParaRPr>
          </a:p>
        </p:txBody>
      </p:sp>
      <p:sp>
        <p:nvSpPr>
          <p:cNvPr id="31" name="矩形 30"/>
          <p:cNvSpPr/>
          <p:nvPr/>
        </p:nvSpPr>
        <p:spPr>
          <a:xfrm>
            <a:off x="2882265" y="514350"/>
            <a:ext cx="9304655" cy="10795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图表 3"/>
          <p:cNvGraphicFramePr/>
          <p:nvPr/>
        </p:nvGraphicFramePr>
        <p:xfrm>
          <a:off x="1367364" y="1122700"/>
          <a:ext cx="9664281" cy="5025389"/>
        </p:xfrm>
        <a:graphic>
          <a:graphicData uri="http://schemas.openxmlformats.org/drawingml/2006/chart">
            <c:chart xmlns:c="http://schemas.openxmlformats.org/drawingml/2006/chart" xmlns:r="http://schemas.openxmlformats.org/officeDocument/2006/relationships" r:id="rId1"/>
          </a:graphicData>
        </a:graphic>
      </p:graphicFrame>
      <p:sp>
        <p:nvSpPr>
          <p:cNvPr id="33" name="文本框 32"/>
          <p:cNvSpPr txBox="1"/>
          <p:nvPr/>
        </p:nvSpPr>
        <p:spPr>
          <a:xfrm>
            <a:off x="2021881" y="4856480"/>
            <a:ext cx="1104900" cy="245110"/>
          </a:xfrm>
          <a:prstGeom prst="rect">
            <a:avLst/>
          </a:prstGeom>
          <a:noFill/>
        </p:spPr>
        <p:txBody>
          <a:bodyPr wrap="square" rtlCol="0">
            <a:spAutoFit/>
          </a:bodyPr>
          <a:lstStyle/>
          <a:p>
            <a:pPr algn="ctr"/>
            <a:r>
              <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rPr>
              <a:t>9880</a:t>
            </a:r>
            <a:endPar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2" name="文本框 1"/>
          <p:cNvSpPr txBox="1"/>
          <p:nvPr/>
        </p:nvSpPr>
        <p:spPr>
          <a:xfrm>
            <a:off x="2926162" y="4767580"/>
            <a:ext cx="1104900" cy="245110"/>
          </a:xfrm>
          <a:prstGeom prst="rect">
            <a:avLst/>
          </a:prstGeom>
          <a:noFill/>
        </p:spPr>
        <p:txBody>
          <a:bodyPr wrap="square" rtlCol="0">
            <a:spAutoFit/>
          </a:bodyPr>
          <a:lstStyle/>
          <a:p>
            <a:pPr algn="ctr"/>
            <a:r>
              <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rPr>
              <a:t>14480</a:t>
            </a:r>
            <a:endPar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5" name="文本框 4"/>
          <p:cNvSpPr txBox="1"/>
          <p:nvPr/>
        </p:nvSpPr>
        <p:spPr>
          <a:xfrm>
            <a:off x="3812642" y="4709815"/>
            <a:ext cx="1104900" cy="245110"/>
          </a:xfrm>
          <a:prstGeom prst="rect">
            <a:avLst/>
          </a:prstGeom>
          <a:noFill/>
        </p:spPr>
        <p:txBody>
          <a:bodyPr wrap="square" rtlCol="0">
            <a:spAutoFit/>
          </a:bodyPr>
          <a:lstStyle/>
          <a:p>
            <a:pPr algn="ctr"/>
            <a:r>
              <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rPr>
              <a:t>16900</a:t>
            </a:r>
            <a:endPar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6" name="文本框 5"/>
          <p:cNvSpPr txBox="1"/>
          <p:nvPr/>
        </p:nvSpPr>
        <p:spPr>
          <a:xfrm>
            <a:off x="4760575" y="4700290"/>
            <a:ext cx="1104900" cy="245110"/>
          </a:xfrm>
          <a:prstGeom prst="rect">
            <a:avLst/>
          </a:prstGeom>
          <a:noFill/>
        </p:spPr>
        <p:txBody>
          <a:bodyPr wrap="square" rtlCol="0">
            <a:spAutoFit/>
          </a:bodyPr>
          <a:lstStyle/>
          <a:p>
            <a:pPr algn="ctr"/>
            <a:r>
              <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rPr>
              <a:t>19450</a:t>
            </a:r>
            <a:endPar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12" name="文本框 11"/>
          <p:cNvSpPr txBox="1"/>
          <p:nvPr/>
        </p:nvSpPr>
        <p:spPr>
          <a:xfrm>
            <a:off x="5647055" y="4645680"/>
            <a:ext cx="1104900" cy="245110"/>
          </a:xfrm>
          <a:prstGeom prst="rect">
            <a:avLst/>
          </a:prstGeom>
          <a:noFill/>
        </p:spPr>
        <p:txBody>
          <a:bodyPr wrap="square" rtlCol="0">
            <a:spAutoFit/>
          </a:bodyPr>
          <a:lstStyle/>
          <a:p>
            <a:pPr algn="ctr"/>
            <a:r>
              <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rPr>
              <a:t>17000</a:t>
            </a:r>
            <a:endPar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13" name="文本框 12"/>
          <p:cNvSpPr txBox="1"/>
          <p:nvPr/>
        </p:nvSpPr>
        <p:spPr>
          <a:xfrm>
            <a:off x="5647055" y="4345960"/>
            <a:ext cx="1104900" cy="245110"/>
          </a:xfrm>
          <a:prstGeom prst="rect">
            <a:avLst/>
          </a:prstGeom>
          <a:noFill/>
        </p:spPr>
        <p:txBody>
          <a:bodyPr wrap="square" rtlCol="0">
            <a:spAutoFit/>
          </a:bodyPr>
          <a:lstStyle/>
          <a:p>
            <a:pPr algn="ctr"/>
            <a:r>
              <a:rPr lang="en-US"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rPr>
              <a:t>6000</a:t>
            </a:r>
            <a:endParaRPr lang="en-US"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15" name="文本框 14"/>
          <p:cNvSpPr txBox="1"/>
          <p:nvPr/>
        </p:nvSpPr>
        <p:spPr>
          <a:xfrm>
            <a:off x="5647055" y="4051955"/>
            <a:ext cx="1104900" cy="245110"/>
          </a:xfrm>
          <a:prstGeom prst="rect">
            <a:avLst/>
          </a:prstGeom>
          <a:noFill/>
        </p:spPr>
        <p:txBody>
          <a:bodyPr wrap="square" rtlCol="0">
            <a:spAutoFit/>
          </a:bodyPr>
          <a:lstStyle/>
          <a:p>
            <a:pPr algn="ctr"/>
            <a:r>
              <a:rPr lang="en-US"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rPr>
              <a:t>1000</a:t>
            </a:r>
            <a:endParaRPr lang="en-US"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16" name="文本框 15"/>
          <p:cNvSpPr txBox="1"/>
          <p:nvPr/>
        </p:nvSpPr>
        <p:spPr>
          <a:xfrm>
            <a:off x="6557010" y="4419620"/>
            <a:ext cx="1104900" cy="245110"/>
          </a:xfrm>
          <a:prstGeom prst="rect">
            <a:avLst/>
          </a:prstGeom>
          <a:noFill/>
        </p:spPr>
        <p:txBody>
          <a:bodyPr wrap="square" rtlCol="0">
            <a:spAutoFit/>
          </a:bodyPr>
          <a:lstStyle/>
          <a:p>
            <a:pPr algn="ctr"/>
            <a:r>
              <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rPr>
              <a:t>19000</a:t>
            </a:r>
            <a:endPar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17" name="文本框 16"/>
          <p:cNvSpPr txBox="1"/>
          <p:nvPr/>
        </p:nvSpPr>
        <p:spPr>
          <a:xfrm>
            <a:off x="6557010" y="4174510"/>
            <a:ext cx="1104900" cy="245110"/>
          </a:xfrm>
          <a:prstGeom prst="rect">
            <a:avLst/>
          </a:prstGeom>
          <a:noFill/>
        </p:spPr>
        <p:txBody>
          <a:bodyPr wrap="square" rtlCol="0">
            <a:spAutoFit/>
          </a:bodyPr>
          <a:lstStyle/>
          <a:p>
            <a:pPr algn="ctr"/>
            <a:r>
              <a:rPr lang="en-US"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rPr>
              <a:t>12000</a:t>
            </a:r>
            <a:endParaRPr lang="en-US"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18" name="文本框 17"/>
          <p:cNvSpPr txBox="1"/>
          <p:nvPr/>
        </p:nvSpPr>
        <p:spPr>
          <a:xfrm>
            <a:off x="6557010" y="3880505"/>
            <a:ext cx="1104900" cy="245110"/>
          </a:xfrm>
          <a:prstGeom prst="rect">
            <a:avLst/>
          </a:prstGeom>
          <a:noFill/>
        </p:spPr>
        <p:txBody>
          <a:bodyPr wrap="square" rtlCol="0">
            <a:spAutoFit/>
          </a:bodyPr>
          <a:lstStyle/>
          <a:p>
            <a:pPr algn="ctr"/>
            <a:r>
              <a:rPr lang="en-US"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rPr>
              <a:t>2200</a:t>
            </a:r>
            <a:endParaRPr lang="en-US"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19" name="文本框 18"/>
          <p:cNvSpPr txBox="1"/>
          <p:nvPr/>
        </p:nvSpPr>
        <p:spPr>
          <a:xfrm>
            <a:off x="7466965" y="3705880"/>
            <a:ext cx="1104900" cy="245110"/>
          </a:xfrm>
          <a:prstGeom prst="rect">
            <a:avLst/>
          </a:prstGeom>
          <a:noFill/>
        </p:spPr>
        <p:txBody>
          <a:bodyPr wrap="square" rtlCol="0">
            <a:spAutoFit/>
          </a:bodyPr>
          <a:lstStyle/>
          <a:p>
            <a:pPr algn="ctr"/>
            <a:r>
              <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rPr>
              <a:t>24000</a:t>
            </a:r>
            <a:endPar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20" name="文本框 19"/>
          <p:cNvSpPr txBox="1"/>
          <p:nvPr/>
        </p:nvSpPr>
        <p:spPr>
          <a:xfrm>
            <a:off x="7466965" y="3512840"/>
            <a:ext cx="1104900" cy="245110"/>
          </a:xfrm>
          <a:prstGeom prst="rect">
            <a:avLst/>
          </a:prstGeom>
          <a:noFill/>
        </p:spPr>
        <p:txBody>
          <a:bodyPr wrap="square" rtlCol="0">
            <a:spAutoFit/>
          </a:bodyPr>
          <a:lstStyle/>
          <a:p>
            <a:pPr algn="ctr"/>
            <a:r>
              <a:rPr lang="en-US"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rPr>
              <a:t>30000</a:t>
            </a:r>
            <a:endParaRPr lang="en-US"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24" name="文本框 23"/>
          <p:cNvSpPr txBox="1"/>
          <p:nvPr/>
        </p:nvSpPr>
        <p:spPr>
          <a:xfrm>
            <a:off x="7466965" y="3267730"/>
            <a:ext cx="1104900" cy="245110"/>
          </a:xfrm>
          <a:prstGeom prst="rect">
            <a:avLst/>
          </a:prstGeom>
          <a:noFill/>
        </p:spPr>
        <p:txBody>
          <a:bodyPr wrap="square" rtlCol="0">
            <a:spAutoFit/>
          </a:bodyPr>
          <a:lstStyle/>
          <a:p>
            <a:pPr algn="ctr"/>
            <a:r>
              <a:rPr lang="en-US"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rPr>
              <a:t>17200</a:t>
            </a:r>
            <a:endParaRPr lang="en-US"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25" name="文本框 24"/>
          <p:cNvSpPr txBox="1"/>
          <p:nvPr/>
        </p:nvSpPr>
        <p:spPr>
          <a:xfrm>
            <a:off x="8354592" y="3173776"/>
            <a:ext cx="1104900" cy="245110"/>
          </a:xfrm>
          <a:prstGeom prst="rect">
            <a:avLst/>
          </a:prstGeom>
          <a:noFill/>
        </p:spPr>
        <p:txBody>
          <a:bodyPr wrap="square" rtlCol="0">
            <a:spAutoFit/>
          </a:bodyPr>
          <a:lstStyle/>
          <a:p>
            <a:pPr algn="ctr"/>
            <a:r>
              <a:rPr lang="en-US" altLang="zh-CN"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rPr>
              <a:t>30</a:t>
            </a:r>
            <a:r>
              <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rPr>
              <a:t>000</a:t>
            </a:r>
            <a:endPar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26" name="文本框 25"/>
          <p:cNvSpPr txBox="1"/>
          <p:nvPr/>
        </p:nvSpPr>
        <p:spPr>
          <a:xfrm>
            <a:off x="8354592" y="2928666"/>
            <a:ext cx="1104900" cy="245110"/>
          </a:xfrm>
          <a:prstGeom prst="rect">
            <a:avLst/>
          </a:prstGeom>
          <a:noFill/>
        </p:spPr>
        <p:txBody>
          <a:bodyPr wrap="square" rtlCol="0">
            <a:spAutoFit/>
          </a:bodyPr>
          <a:lstStyle/>
          <a:p>
            <a:pPr algn="ctr"/>
            <a:r>
              <a:rPr lang="en-US"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rPr>
              <a:t>3</a:t>
            </a:r>
            <a:r>
              <a:rPr lang="en-US" altLang="zh-CN"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rPr>
              <a:t>5</a:t>
            </a:r>
            <a:r>
              <a:rPr lang="en-US"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rPr>
              <a:t>000</a:t>
            </a:r>
            <a:endParaRPr lang="en-US"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27" name="文本框 26"/>
          <p:cNvSpPr txBox="1"/>
          <p:nvPr/>
        </p:nvSpPr>
        <p:spPr>
          <a:xfrm>
            <a:off x="8354592" y="2713401"/>
            <a:ext cx="1104900" cy="245110"/>
          </a:xfrm>
          <a:prstGeom prst="rect">
            <a:avLst/>
          </a:prstGeom>
          <a:noFill/>
        </p:spPr>
        <p:txBody>
          <a:bodyPr wrap="square" rtlCol="0">
            <a:spAutoFit/>
          </a:bodyPr>
          <a:lstStyle/>
          <a:p>
            <a:pPr algn="ctr"/>
            <a:r>
              <a:rPr lang="en-US" altLang="zh-CN"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rPr>
              <a:t>24</a:t>
            </a:r>
            <a:r>
              <a:rPr lang="en-US"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rPr>
              <a:t>000</a:t>
            </a:r>
            <a:endParaRPr lang="en-US"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28" name="文本框 27"/>
          <p:cNvSpPr txBox="1"/>
          <p:nvPr/>
        </p:nvSpPr>
        <p:spPr>
          <a:xfrm>
            <a:off x="9280668" y="2201519"/>
            <a:ext cx="1104900" cy="245110"/>
          </a:xfrm>
          <a:prstGeom prst="rect">
            <a:avLst/>
          </a:prstGeom>
          <a:noFill/>
        </p:spPr>
        <p:txBody>
          <a:bodyPr wrap="square" rtlCol="0">
            <a:spAutoFit/>
          </a:bodyPr>
          <a:lstStyle/>
          <a:p>
            <a:pPr algn="ctr"/>
            <a:r>
              <a:rPr lang="en-US" altLang="zh-CN"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rPr>
              <a:t>30</a:t>
            </a:r>
            <a:r>
              <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rPr>
              <a:t>000</a:t>
            </a:r>
            <a:endParaRPr lang="en-US" sz="1000" b="1" dirty="0">
              <a:solidFill>
                <a:schemeClr val="tx2">
                  <a:lumMod val="60000"/>
                  <a:lumOff val="40000"/>
                </a:schemeClr>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29" name="文本框 28"/>
          <p:cNvSpPr txBox="1"/>
          <p:nvPr/>
        </p:nvSpPr>
        <p:spPr>
          <a:xfrm>
            <a:off x="9280668" y="1973554"/>
            <a:ext cx="1104900" cy="245110"/>
          </a:xfrm>
          <a:prstGeom prst="rect">
            <a:avLst/>
          </a:prstGeom>
          <a:noFill/>
        </p:spPr>
        <p:txBody>
          <a:bodyPr wrap="square" rtlCol="0">
            <a:spAutoFit/>
          </a:bodyPr>
          <a:lstStyle/>
          <a:p>
            <a:pPr algn="ctr"/>
            <a:r>
              <a:rPr lang="en-US" altLang="zh-CN"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rPr>
              <a:t>40</a:t>
            </a:r>
            <a:r>
              <a:rPr lang="en-US"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rPr>
              <a:t>000</a:t>
            </a:r>
            <a:endParaRPr lang="en-US" sz="1000" b="1" dirty="0">
              <a:solidFill>
                <a:srgbClr val="2E8CDC"/>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30" name="文本框 29"/>
          <p:cNvSpPr txBox="1"/>
          <p:nvPr/>
        </p:nvSpPr>
        <p:spPr>
          <a:xfrm>
            <a:off x="9280668" y="1728444"/>
            <a:ext cx="1104900" cy="245110"/>
          </a:xfrm>
          <a:prstGeom prst="rect">
            <a:avLst/>
          </a:prstGeom>
          <a:noFill/>
        </p:spPr>
        <p:txBody>
          <a:bodyPr wrap="square" rtlCol="0">
            <a:spAutoFit/>
          </a:bodyPr>
          <a:lstStyle/>
          <a:p>
            <a:pPr algn="ctr"/>
            <a:r>
              <a:rPr lang="en-US" altLang="zh-CN"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rPr>
              <a:t>6</a:t>
            </a:r>
            <a:r>
              <a:rPr lang="en-US"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rPr>
              <a:t>3000</a:t>
            </a:r>
            <a:endParaRPr lang="en-US" sz="1000" b="1" dirty="0">
              <a:gradFill>
                <a:gsLst>
                  <a:gs pos="0">
                    <a:srgbClr val="0152A6"/>
                  </a:gs>
                  <a:gs pos="100000">
                    <a:srgbClr val="0B6E38"/>
                  </a:gs>
                </a:gsLst>
                <a:lin scaled="0"/>
              </a:gradFill>
              <a:latin typeface="Arial" panose="020B0604020202020204" pitchFamily="34" charset="0"/>
              <a:ea typeface="思源黑体 CN Normal" panose="020B0400000000000000" pitchFamily="34" charset="-122"/>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linds(horizontal)">
                                      <p:cBhvr>
                                        <p:cTn id="34" dur="500"/>
                                        <p:tgtEl>
                                          <p:spTgt spid="1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linds(horizontal)">
                                      <p:cBhvr>
                                        <p:cTn id="40" dur="500"/>
                                        <p:tgtEl>
                                          <p:spTgt spid="19"/>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linds(horizontal)">
                                      <p:cBhvr>
                                        <p:cTn id="46" dur="500"/>
                                        <p:tgtEl>
                                          <p:spTgt spid="2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linds(horizontal)">
                                      <p:cBhvr>
                                        <p:cTn id="49" dur="500"/>
                                        <p:tgtEl>
                                          <p:spTgt spid="2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linds(horizontal)">
                                      <p:cBhvr>
                                        <p:cTn id="52" dur="500"/>
                                        <p:tgtEl>
                                          <p:spTgt spid="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linds(horizontal)">
                                      <p:cBhvr>
                                        <p:cTn id="55" dur="500"/>
                                        <p:tgtEl>
                                          <p:spTgt spid="2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linds(horizontal)">
                                      <p:cBhvr>
                                        <p:cTn id="58" dur="500"/>
                                        <p:tgtEl>
                                          <p:spTgt spid="28"/>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linds(horizontal)">
                                      <p:cBhvr>
                                        <p:cTn id="61" dur="500"/>
                                        <p:tgtEl>
                                          <p:spTgt spid="29"/>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linds(horizontal)">
                                      <p:cBhvr>
                                        <p:cTn id="6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P spid="5" grpId="0"/>
      <p:bldP spid="6" grpId="0"/>
      <p:bldP spid="12" grpId="0"/>
      <p:bldP spid="13" grpId="0"/>
      <p:bldP spid="15" grpId="0"/>
      <p:bldP spid="16" grpId="0"/>
      <p:bldP spid="17" grpId="0"/>
      <p:bldP spid="18" grpId="0"/>
      <p:bldP spid="19" grpId="0"/>
      <p:bldP spid="20" grpId="0"/>
      <p:bldP spid="24" grpId="0"/>
      <p:bldP spid="25" grpId="0"/>
      <p:bldP spid="26" grpId="0"/>
      <p:bldP spid="27"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01</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240157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公司荣誉</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endParaRPr>
          </a:p>
        </p:txBody>
      </p:sp>
      <p:sp>
        <p:nvSpPr>
          <p:cNvPr id="31" name="矩形 30"/>
          <p:cNvSpPr/>
          <p:nvPr/>
        </p:nvSpPr>
        <p:spPr>
          <a:xfrm>
            <a:off x="3136265" y="514350"/>
            <a:ext cx="9050655" cy="10731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A-图片 11" descr="C:\Users\Administrator\Desktop\微信图片_20191127110258.jpg微信图片_20191127110258"/>
          <p:cNvPicPr>
            <a:picLocks noChangeAspect="1"/>
          </p:cNvPicPr>
          <p:nvPr>
            <p:custDataLst>
              <p:tags r:id="rId1"/>
            </p:custDataLst>
          </p:nvPr>
        </p:nvPicPr>
        <p:blipFill>
          <a:blip r:embed="rId2" cstate="screen"/>
          <a:srcRect/>
          <a:stretch>
            <a:fillRect/>
          </a:stretch>
        </p:blipFill>
        <p:spPr>
          <a:xfrm rot="5400000">
            <a:off x="3937142" y="836696"/>
            <a:ext cx="1669880" cy="1990674"/>
          </a:xfrm>
          <a:prstGeom prst="rect">
            <a:avLst/>
          </a:prstGeom>
        </p:spPr>
      </p:pic>
      <p:pic>
        <p:nvPicPr>
          <p:cNvPr id="15" name="PA-图片 14" descr="C:\Users\Administrator\Desktop\图片2\电机铁芯模具重点骨干企业.jpg电机铁芯模具重点骨干企业"/>
          <p:cNvPicPr>
            <a:picLocks noChangeAspect="1"/>
          </p:cNvPicPr>
          <p:nvPr>
            <p:custDataLst>
              <p:tags r:id="rId3"/>
            </p:custDataLst>
          </p:nvPr>
        </p:nvPicPr>
        <p:blipFill>
          <a:blip r:embed="rId4" cstate="screen"/>
          <a:srcRect/>
          <a:stretch>
            <a:fillRect/>
          </a:stretch>
        </p:blipFill>
        <p:spPr>
          <a:xfrm>
            <a:off x="1055770" y="997093"/>
            <a:ext cx="2401571" cy="1669878"/>
          </a:xfrm>
          <a:prstGeom prst="rect">
            <a:avLst/>
          </a:prstGeom>
        </p:spPr>
      </p:pic>
      <p:sp>
        <p:nvSpPr>
          <p:cNvPr id="16" name="文本框 15"/>
          <p:cNvSpPr txBox="1"/>
          <p:nvPr/>
        </p:nvSpPr>
        <p:spPr>
          <a:xfrm>
            <a:off x="1049766" y="4395326"/>
            <a:ext cx="6894699" cy="2862322"/>
          </a:xfrm>
          <a:prstGeom prst="rect">
            <a:avLst/>
          </a:prstGeom>
          <a:noFill/>
        </p:spPr>
        <p:txBody>
          <a:bodyPr wrap="square" lIns="90000" rtlCol="0" anchor="t">
            <a:spAutoFit/>
          </a:bodyPr>
          <a:lstStyle/>
          <a:p>
            <a:pPr marL="342900" indent="-342900" eaLnBrk="0" hangingPunct="0">
              <a:buClr>
                <a:srgbClr val="0152A6"/>
              </a:buClr>
              <a:buFont typeface="Wingdings" panose="05000000000000000000" charset="0"/>
              <a:buChar char="l"/>
            </a:pPr>
            <a:r>
              <a:rPr lang="zh-CN" altLang="en-US" dirty="0">
                <a:sym typeface="+mn-ea"/>
              </a:rPr>
              <a:t>国家级技术高新技术企业</a:t>
            </a:r>
            <a:endParaRPr lang="en-US" altLang="zh-CN" dirty="0"/>
          </a:p>
          <a:p>
            <a:pPr marL="342900" indent="-342900" eaLnBrk="0" hangingPunct="0">
              <a:buClr>
                <a:srgbClr val="0152A6"/>
              </a:buClr>
              <a:buFont typeface="Wingdings" panose="05000000000000000000" charset="0"/>
              <a:buChar char="l"/>
            </a:pPr>
            <a:r>
              <a:rPr lang="zh-CN" altLang="en-US" dirty="0">
                <a:sym typeface="+mn-ea"/>
              </a:rPr>
              <a:t>国家级高新技术企业研究开发中心</a:t>
            </a:r>
            <a:endParaRPr lang="en-US" altLang="zh-CN" b="1" dirty="0">
              <a:solidFill>
                <a:srgbClr val="C00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endParaRPr>
          </a:p>
          <a:p>
            <a:pPr marL="342900" indent="-342900" eaLnBrk="0" hangingPunct="0">
              <a:buClr>
                <a:srgbClr val="0152A6"/>
              </a:buClr>
              <a:buFont typeface="Wingdings" panose="05000000000000000000" charset="0"/>
              <a:buChar char="l"/>
            </a:pPr>
            <a:r>
              <a:rPr lang="zh-CN" altLang="en-US" dirty="0">
                <a:sym typeface="+mn-ea"/>
              </a:rPr>
              <a:t>中国电机铁芯模具重点骨干企业</a:t>
            </a:r>
            <a:r>
              <a:rPr lang="zh-CN" altLang="en-US" dirty="0"/>
              <a:t>，且是同行业排名最高。</a:t>
            </a:r>
            <a:endParaRPr lang="en-US" altLang="zh-CN" dirty="0"/>
          </a:p>
          <a:p>
            <a:pPr marL="342900" indent="-342900" eaLnBrk="0" hangingPunct="0">
              <a:lnSpc>
                <a:spcPct val="100000"/>
              </a:lnSpc>
              <a:buClr>
                <a:srgbClr val="0152A6"/>
              </a:buClr>
              <a:buFont typeface="Wingdings" panose="05000000000000000000" charset="0"/>
              <a:buChar char="l"/>
            </a:pPr>
            <a:r>
              <a:rPr lang="zh-CN" altLang="en-US" dirty="0">
                <a:sym typeface="+mn-ea"/>
              </a:rPr>
              <a:t>中国电机铁芯级进模国家行业标准主要起草人</a:t>
            </a:r>
            <a:endParaRPr lang="zh-CN" altLang="en-US" dirty="0"/>
          </a:p>
          <a:p>
            <a:pPr marL="342900" indent="-342900" eaLnBrk="0" hangingPunct="0">
              <a:lnSpc>
                <a:spcPct val="100000"/>
              </a:lnSpc>
              <a:buClr>
                <a:srgbClr val="0152A6"/>
              </a:buClr>
              <a:buFont typeface="Wingdings" panose="05000000000000000000" charset="0"/>
              <a:buChar char="l"/>
            </a:pPr>
            <a:r>
              <a:rPr lang="zh-CN" altLang="en-US" dirty="0">
                <a:sym typeface="+mn-ea"/>
              </a:rPr>
              <a:t>多次获得</a:t>
            </a:r>
            <a:r>
              <a:rPr lang="zh-CN" altLang="en-US" dirty="0"/>
              <a:t>中国模具行业“奥斯卡”奖项之称的</a:t>
            </a:r>
            <a:r>
              <a:rPr lang="en-US" altLang="zh-CN" dirty="0"/>
              <a:t>  “</a:t>
            </a:r>
            <a:r>
              <a:rPr lang="zh-CN" altLang="en-US" dirty="0"/>
              <a:t>精模奖</a:t>
            </a:r>
            <a:r>
              <a:rPr lang="en-US" altLang="zh-CN" dirty="0"/>
              <a:t>”</a:t>
            </a:r>
            <a:r>
              <a:rPr lang="zh-CN" altLang="en-US" dirty="0">
                <a:sym typeface="+mn-ea"/>
              </a:rPr>
              <a:t>一等奖</a:t>
            </a:r>
            <a:endParaRPr lang="en-US" altLang="zh-CN" dirty="0"/>
          </a:p>
          <a:p>
            <a:pPr marL="342900" indent="-342900" eaLnBrk="0" hangingPunct="0">
              <a:buClr>
                <a:srgbClr val="0152A6"/>
              </a:buClr>
              <a:buFont typeface="Wingdings" panose="05000000000000000000" charset="0"/>
              <a:buChar char="l"/>
            </a:pPr>
            <a:r>
              <a:rPr lang="zh-CN" altLang="en-US" dirty="0">
                <a:sym typeface="+mn-ea"/>
              </a:rPr>
              <a:t>中国模具工业协会常务理事单位</a:t>
            </a:r>
            <a:endParaRPr lang="en-US" altLang="zh-CN" dirty="0">
              <a:sym typeface="+mn-ea"/>
            </a:endParaRPr>
          </a:p>
          <a:p>
            <a:pPr marL="342900" indent="-342900" eaLnBrk="0" hangingPunct="0">
              <a:buClr>
                <a:srgbClr val="0152A6"/>
              </a:buClr>
              <a:buFont typeface="Wingdings" panose="05000000000000000000" charset="0"/>
              <a:buChar char="l"/>
            </a:pPr>
            <a:r>
              <a:rPr lang="en-US" altLang="zh-CN" dirty="0">
                <a:sym typeface="+mn-ea"/>
              </a:rPr>
              <a:t>2018</a:t>
            </a:r>
            <a:r>
              <a:rPr lang="zh-CN" altLang="en-US" dirty="0">
                <a:sym typeface="+mn-ea"/>
              </a:rPr>
              <a:t>和</a:t>
            </a:r>
            <a:r>
              <a:rPr lang="en-US" altLang="zh-CN" dirty="0">
                <a:sym typeface="+mn-ea"/>
              </a:rPr>
              <a:t>2019</a:t>
            </a:r>
            <a:r>
              <a:rPr lang="zh-CN" altLang="en-US" dirty="0">
                <a:sym typeface="+mn-ea"/>
              </a:rPr>
              <a:t>年度宁德时代（</a:t>
            </a:r>
            <a:r>
              <a:rPr lang="en-US" altLang="zh-CN" dirty="0">
                <a:sym typeface="+mn-ea"/>
              </a:rPr>
              <a:t>CATL</a:t>
            </a:r>
            <a:r>
              <a:rPr lang="zh-CN" altLang="en-US" dirty="0">
                <a:sym typeface="+mn-ea"/>
              </a:rPr>
              <a:t>）优秀供应商奖</a:t>
            </a:r>
            <a:endParaRPr lang="en-US" altLang="zh-CN" dirty="0">
              <a:sym typeface="+mn-ea"/>
            </a:endParaRPr>
          </a:p>
          <a:p>
            <a:pPr eaLnBrk="0" hangingPunct="0">
              <a:buClr>
                <a:srgbClr val="0152A6"/>
              </a:buClr>
            </a:pPr>
            <a:endParaRPr lang="zh-CN" altLang="en-US" dirty="0"/>
          </a:p>
          <a:p>
            <a:pPr eaLnBrk="0" hangingPunct="0">
              <a:buClr>
                <a:srgbClr val="FF0000"/>
              </a:buClr>
            </a:pPr>
            <a:endParaRPr lang="en-US" altLang="zh-CN" b="1" dirty="0">
              <a:solidFill>
                <a:srgbClr val="0152A6"/>
              </a:solidFill>
              <a:latin typeface="方正韵动中黑简体" panose="02000000000000000000" charset="-122"/>
              <a:ea typeface="方正韵动中黑简体" panose="02000000000000000000" charset="-122"/>
              <a:cs typeface="方正韵动中黑简体" panose="02000000000000000000" charset="-122"/>
              <a:sym typeface="思源黑体 CN Normal" panose="020B0400000000000000" pitchFamily="34" charset="-122"/>
            </a:endParaRPr>
          </a:p>
          <a:p>
            <a:pPr marL="342900" indent="-342900" algn="l" eaLnBrk="0" hangingPunct="0">
              <a:lnSpc>
                <a:spcPct val="100000"/>
              </a:lnSpc>
              <a:buClr>
                <a:srgbClr val="0152A6"/>
              </a:buClr>
              <a:buFont typeface="Wingdings" panose="05000000000000000000" charset="0"/>
              <a:buChar char="l"/>
            </a:pPr>
            <a:endParaRPr lang="zh-CN" altLang="en-US" b="1" dirty="0">
              <a:solidFill>
                <a:srgbClr val="C00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19" name="PA-图片 3" descr="C:\Users\Administrator\Desktop\图片2\精模奖.jpg精模奖"/>
          <p:cNvPicPr>
            <a:picLocks noChangeAspect="1"/>
          </p:cNvPicPr>
          <p:nvPr>
            <p:custDataLst>
              <p:tags r:id="rId5"/>
            </p:custDataLst>
          </p:nvPr>
        </p:nvPicPr>
        <p:blipFill>
          <a:blip r:embed="rId6" cstate="screen"/>
          <a:srcRect/>
          <a:stretch>
            <a:fillRect/>
          </a:stretch>
        </p:blipFill>
        <p:spPr>
          <a:xfrm>
            <a:off x="8966319" y="985439"/>
            <a:ext cx="2306933" cy="1669877"/>
          </a:xfrm>
          <a:prstGeom prst="rect">
            <a:avLst/>
          </a:prstGeom>
        </p:spPr>
      </p:pic>
      <p:pic>
        <p:nvPicPr>
          <p:cNvPr id="20" name="PA-图片 8" descr="C:\Users\Administrator\Desktop\图片2\IMG_3145.JPGIMG_3145"/>
          <p:cNvPicPr>
            <a:picLocks noChangeAspect="1"/>
          </p:cNvPicPr>
          <p:nvPr>
            <p:custDataLst>
              <p:tags r:id="rId7"/>
            </p:custDataLst>
          </p:nvPr>
        </p:nvPicPr>
        <p:blipFill>
          <a:blip r:embed="rId8" cstate="screen"/>
          <a:srcRect/>
          <a:stretch>
            <a:fillRect/>
          </a:stretch>
        </p:blipFill>
        <p:spPr>
          <a:xfrm>
            <a:off x="3668078" y="2783579"/>
            <a:ext cx="2099342" cy="1468826"/>
          </a:xfrm>
          <a:prstGeom prst="rect">
            <a:avLst/>
          </a:prstGeom>
        </p:spPr>
      </p:pic>
      <p:pic>
        <p:nvPicPr>
          <p:cNvPr id="21" name="PA-图片 10" descr="C:\Users\Administrator\Desktop\图片2\省级工程技术中心.jpg省级工程技术中心"/>
          <p:cNvPicPr>
            <a:picLocks noChangeAspect="1"/>
          </p:cNvPicPr>
          <p:nvPr>
            <p:custDataLst>
              <p:tags r:id="rId9"/>
            </p:custDataLst>
          </p:nvPr>
        </p:nvPicPr>
        <p:blipFill>
          <a:blip r:embed="rId10" cstate="screen"/>
          <a:srcRect/>
          <a:stretch>
            <a:fillRect/>
          </a:stretch>
        </p:blipFill>
        <p:spPr>
          <a:xfrm>
            <a:off x="1042670" y="2783579"/>
            <a:ext cx="2401571" cy="1457498"/>
          </a:xfrm>
          <a:prstGeom prst="rect">
            <a:avLst/>
          </a:prstGeom>
        </p:spPr>
      </p:pic>
      <p:pic>
        <p:nvPicPr>
          <p:cNvPr id="22" name="Picture 29" descr="F:\高新奖牌.JPG"/>
          <p:cNvPicPr>
            <a:picLocks noChangeAspect="1" noChangeArrowheads="1"/>
          </p:cNvPicPr>
          <p:nvPr/>
        </p:nvPicPr>
        <p:blipFill>
          <a:blip r:embed="rId11" cstate="email">
            <a:lum bright="30000"/>
          </a:blip>
          <a:srcRect/>
          <a:stretch>
            <a:fillRect/>
          </a:stretch>
        </p:blipFill>
        <p:spPr bwMode="auto">
          <a:xfrm>
            <a:off x="6086822" y="2806405"/>
            <a:ext cx="2560091" cy="1430378"/>
          </a:xfrm>
          <a:prstGeom prst="rect">
            <a:avLst/>
          </a:prstGeom>
          <a:noFill/>
        </p:spPr>
      </p:pic>
      <p:pic>
        <p:nvPicPr>
          <p:cNvPr id="23" name="Picture 2"/>
          <p:cNvPicPr>
            <a:picLocks noChangeAspect="1" noChangeArrowheads="1"/>
          </p:cNvPicPr>
          <p:nvPr/>
        </p:nvPicPr>
        <p:blipFill>
          <a:blip r:embed="rId12" cstate="email"/>
          <a:srcRect/>
          <a:stretch>
            <a:fillRect/>
          </a:stretch>
        </p:blipFill>
        <p:spPr bwMode="auto">
          <a:xfrm>
            <a:off x="8963704" y="2783579"/>
            <a:ext cx="2306933" cy="1447535"/>
          </a:xfrm>
          <a:prstGeom prst="rect">
            <a:avLst/>
          </a:prstGeom>
          <a:noFill/>
          <a:ln w="9525">
            <a:noFill/>
            <a:miter lim="800000"/>
            <a:headEnd/>
            <a:tailEnd/>
          </a:ln>
        </p:spPr>
      </p:pic>
      <p:pic>
        <p:nvPicPr>
          <p:cNvPr id="2" name="图片 1"/>
          <p:cNvPicPr>
            <a:picLocks noChangeAspect="1"/>
          </p:cNvPicPr>
          <p:nvPr/>
        </p:nvPicPr>
        <p:blipFill>
          <a:blip r:embed="rId13" cstate="screen"/>
          <a:stretch>
            <a:fillRect/>
          </a:stretch>
        </p:blipFill>
        <p:spPr>
          <a:xfrm rot="5400000">
            <a:off x="6520531" y="560909"/>
            <a:ext cx="1701850" cy="255091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par>
                                <p:cTn id="21" presetID="3"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linds(horizont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01</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240157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研发中心</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endParaRPr>
          </a:p>
        </p:txBody>
      </p:sp>
      <p:sp>
        <p:nvSpPr>
          <p:cNvPr id="31" name="矩形 30"/>
          <p:cNvSpPr/>
          <p:nvPr/>
        </p:nvSpPr>
        <p:spPr>
          <a:xfrm>
            <a:off x="3644265" y="514350"/>
            <a:ext cx="8542655" cy="10795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4603750" y="1565275"/>
            <a:ext cx="3157855" cy="2974975"/>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1" name="Subtitle 2"/>
          <p:cNvSpPr txBox="1"/>
          <p:nvPr/>
        </p:nvSpPr>
        <p:spPr>
          <a:xfrm>
            <a:off x="5198145" y="4057097"/>
            <a:ext cx="1818735" cy="2797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zh-CN" altLang="en-US" sz="1800" dirty="0">
                <a:latin typeface="方正粗黑宋简体" panose="02000000000000000000" charset="-122"/>
                <a:ea typeface="方正粗黑宋简体" panose="02000000000000000000" charset="-122"/>
                <a:sym typeface="+mn-ea"/>
              </a:rPr>
              <a:t>冲压研发中心</a:t>
            </a:r>
            <a:endParaRPr lang="id-ID" altLang="zh-CN" sz="1800" dirty="0">
              <a:solidFill>
                <a:srgbClr val="4F4D50"/>
              </a:solidFill>
              <a:latin typeface="方正粗黑宋简体" panose="02000000000000000000" charset="-122"/>
              <a:ea typeface="方正粗黑宋简体" panose="02000000000000000000" charset="-122"/>
              <a:cs typeface="Lato" panose="020F0502020204030203" pitchFamily="34" charset="0"/>
              <a:sym typeface="思源黑体 CN Normal" panose="020B0400000000000000" pitchFamily="34" charset="-122"/>
            </a:endParaRPr>
          </a:p>
        </p:txBody>
      </p:sp>
      <p:sp>
        <p:nvSpPr>
          <p:cNvPr id="42" name="矩形 41"/>
          <p:cNvSpPr/>
          <p:nvPr/>
        </p:nvSpPr>
        <p:spPr>
          <a:xfrm>
            <a:off x="1347470" y="1922780"/>
            <a:ext cx="2870200" cy="2677795"/>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3" name="Subtitle 2"/>
          <p:cNvSpPr txBox="1"/>
          <p:nvPr/>
        </p:nvSpPr>
        <p:spPr>
          <a:xfrm>
            <a:off x="1935496" y="4151874"/>
            <a:ext cx="1653063" cy="251835"/>
          </a:xfrm>
          <a:prstGeom prst="rect">
            <a:avLst/>
          </a:prstGeom>
          <a:scene3d>
            <a:camera prst="perspectiveRight"/>
            <a:lightRig rig="threePt" dir="t"/>
          </a:scene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zh-CN" altLang="en-US" sz="1800" dirty="0">
                <a:latin typeface="方正粗黑宋简体" panose="02000000000000000000" charset="-122"/>
                <a:ea typeface="方正粗黑宋简体" panose="02000000000000000000" charset="-122"/>
                <a:sym typeface="+mn-ea"/>
              </a:rPr>
              <a:t>模具研发中心</a:t>
            </a:r>
            <a:endParaRPr lang="zh-CN" altLang="en-US" sz="1800" dirty="0">
              <a:latin typeface="方正粗黑宋简体" panose="02000000000000000000" charset="-122"/>
              <a:ea typeface="方正粗黑宋简体" panose="02000000000000000000" charset="-122"/>
              <a:sym typeface="+mn-ea"/>
            </a:endParaRPr>
          </a:p>
        </p:txBody>
      </p:sp>
      <p:sp>
        <p:nvSpPr>
          <p:cNvPr id="62" name="矩形 61"/>
          <p:cNvSpPr/>
          <p:nvPr/>
        </p:nvSpPr>
        <p:spPr>
          <a:xfrm>
            <a:off x="8147050" y="1922780"/>
            <a:ext cx="2870200" cy="2677795"/>
          </a:xfrm>
          <a:prstGeom prst="rect">
            <a:avLst/>
          </a:prstGeom>
          <a:solidFill>
            <a:schemeClr val="bg1"/>
          </a:solidFill>
          <a:ln>
            <a:noFill/>
          </a:ln>
          <a:effectLst>
            <a:outerShdw blurRad="254000" sx="102000" sy="102000" algn="ctr" rotWithShape="0">
              <a:prstClr val="black">
                <a:alpha val="30000"/>
              </a:prst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3" name="Subtitle 2"/>
          <p:cNvSpPr txBox="1"/>
          <p:nvPr/>
        </p:nvSpPr>
        <p:spPr>
          <a:xfrm>
            <a:off x="8755395" y="4151874"/>
            <a:ext cx="1653063" cy="251835"/>
          </a:xfrm>
          <a:prstGeom prst="rect">
            <a:avLst/>
          </a:prstGeom>
          <a:scene3d>
            <a:camera prst="perspectiveLeft"/>
            <a:lightRig rig="threePt" dir="t"/>
          </a:scene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zh-CN" altLang="en-US" sz="1800" dirty="0">
                <a:latin typeface="方正粗黑宋简体" panose="02000000000000000000" charset="-122"/>
                <a:ea typeface="方正粗黑宋简体" panose="02000000000000000000" charset="-122"/>
                <a:sym typeface="+mn-ea"/>
              </a:rPr>
              <a:t>联合实验室</a:t>
            </a:r>
            <a:endParaRPr lang="zh-CN" altLang="en-US" sz="1800" dirty="0">
              <a:latin typeface="方正粗黑宋简体" panose="02000000000000000000" charset="-122"/>
              <a:ea typeface="方正粗黑宋简体" panose="02000000000000000000" charset="-122"/>
              <a:sym typeface="+mn-ea"/>
            </a:endParaRPr>
          </a:p>
        </p:txBody>
      </p:sp>
      <p:pic>
        <p:nvPicPr>
          <p:cNvPr id="64" name="Picture 8" descr="C:\Users\Administrator\Desktop\图片3.png图片3"/>
          <p:cNvPicPr>
            <a:picLocks noChangeAspect="1" noChangeArrowheads="1"/>
          </p:cNvPicPr>
          <p:nvPr/>
        </p:nvPicPr>
        <p:blipFill>
          <a:blip r:embed="rId1" cstate="print"/>
          <a:srcRect/>
          <a:stretch>
            <a:fillRect/>
          </a:stretch>
        </p:blipFill>
        <p:spPr bwMode="auto">
          <a:xfrm>
            <a:off x="4707890" y="1737995"/>
            <a:ext cx="2949575" cy="2134870"/>
          </a:xfrm>
          <a:prstGeom prst="rect">
            <a:avLst/>
          </a:prstGeom>
          <a:noFill/>
          <a:ln w="9525">
            <a:noFill/>
            <a:miter lim="800000"/>
            <a:headEnd/>
            <a:tailEnd/>
          </a:ln>
        </p:spPr>
      </p:pic>
      <p:pic>
        <p:nvPicPr>
          <p:cNvPr id="65" name="图片 64" descr="联合实验室.jpg"/>
          <p:cNvPicPr>
            <a:picLocks noChangeAspect="1"/>
          </p:cNvPicPr>
          <p:nvPr/>
        </p:nvPicPr>
        <p:blipFill>
          <a:blip r:embed="rId2" cstate="print"/>
          <a:stretch>
            <a:fillRect/>
          </a:stretch>
        </p:blipFill>
        <p:spPr>
          <a:xfrm>
            <a:off x="8312150" y="2066925"/>
            <a:ext cx="2540635" cy="1931035"/>
          </a:xfrm>
          <a:prstGeom prst="rect">
            <a:avLst/>
          </a:prstGeom>
          <a:scene3d>
            <a:camera prst="perspectiveLeft"/>
            <a:lightRig rig="threePt" dir="t"/>
          </a:scene3d>
        </p:spPr>
      </p:pic>
      <p:pic>
        <p:nvPicPr>
          <p:cNvPr id="66" name="Picture 4" descr="C:\Users\Administrator\Desktop\图片2.png图片2"/>
          <p:cNvPicPr>
            <a:picLocks noChangeAspect="1" noChangeArrowheads="1"/>
          </p:cNvPicPr>
          <p:nvPr/>
        </p:nvPicPr>
        <p:blipFill>
          <a:blip r:embed="rId3" cstate="print"/>
          <a:srcRect/>
          <a:stretch>
            <a:fillRect/>
          </a:stretch>
        </p:blipFill>
        <p:spPr bwMode="auto">
          <a:xfrm>
            <a:off x="1447165" y="2066290"/>
            <a:ext cx="2628900" cy="1931670"/>
          </a:xfrm>
          <a:prstGeom prst="rect">
            <a:avLst/>
          </a:prstGeom>
          <a:noFill/>
          <a:ln w="9525">
            <a:noFill/>
            <a:miter lim="800000"/>
            <a:headEnd/>
            <a:tailEnd/>
          </a:ln>
          <a:scene3d>
            <a:camera prst="perspectiveRight"/>
            <a:lightRig rig="threePt" dir="t"/>
          </a:scene3d>
        </p:spPr>
      </p:pic>
      <p:sp>
        <p:nvSpPr>
          <p:cNvPr id="43010" name="Text Box 2"/>
          <p:cNvSpPr txBox="1">
            <a:spLocks noChangeArrowheads="1"/>
          </p:cNvSpPr>
          <p:nvPr/>
        </p:nvSpPr>
        <p:spPr bwMode="auto">
          <a:xfrm>
            <a:off x="2293938" y="4802172"/>
            <a:ext cx="8243887" cy="1322070"/>
          </a:xfrm>
          <a:prstGeom prst="rect">
            <a:avLst/>
          </a:prstGeom>
          <a:noFill/>
          <a:ln w="9525" algn="ctr">
            <a:noFill/>
            <a:miter lim="800000"/>
          </a:ln>
        </p:spPr>
        <p:txBody>
          <a:bodyPr wrap="square">
            <a:spAutoFit/>
          </a:bodyPr>
          <a:lstStyle/>
          <a:p>
            <a:pPr marL="285750" indent="-285750" algn="l">
              <a:lnSpc>
                <a:spcPct val="125000"/>
              </a:lnSpc>
              <a:buClr>
                <a:srgbClr val="0152A6"/>
              </a:buClr>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rPr>
              <a:t>创新是企业的生命，震裕科技追求永续经营，尤其注重研发创新。</a:t>
            </a:r>
            <a:endParaRPr lang="en-US" altLang="zh-CN"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25000"/>
              </a:lnSpc>
              <a:buClr>
                <a:srgbClr val="0152A6"/>
              </a:buClr>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rPr>
              <a:t>引进世界领先技术，以确保公司产业的稳定发展和保持长期的竞争优势。</a:t>
            </a:r>
            <a:endParaRPr lang="en-US" altLang="zh-CN"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25000"/>
              </a:lnSpc>
              <a:buClr>
                <a:srgbClr val="0152A6"/>
              </a:buClr>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rPr>
              <a:t>每年投入销售额的</a:t>
            </a:r>
            <a:r>
              <a:rPr lang="en-US" altLang="zh-CN" sz="1600" dirty="0">
                <a:solidFill>
                  <a:schemeClr val="tx1"/>
                </a:solidFill>
                <a:latin typeface="方正粗黑宋简体" panose="02000000000000000000" charset="-122"/>
                <a:ea typeface="方正粗黑宋简体" panose="02000000000000000000" charset="-122"/>
                <a:cs typeface="方正粗黑宋简体" panose="02000000000000000000" charset="-122"/>
              </a:rPr>
              <a:t>10%</a:t>
            </a: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rPr>
              <a:t>以上作为研发费用，采取谁研发谁受益的激励措施。</a:t>
            </a:r>
            <a:endParaRPr lang="en-US" altLang="zh-CN"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25000"/>
              </a:lnSpc>
              <a:buClr>
                <a:srgbClr val="0152A6"/>
              </a:buClr>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rPr>
              <a:t>校企合作（河南科技大学</a:t>
            </a:r>
            <a:r>
              <a:rPr lang="en-US" altLang="zh-CN" sz="1600" dirty="0">
                <a:solidFill>
                  <a:schemeClr val="tx1"/>
                </a:solidFill>
                <a:latin typeface="方正粗黑宋简体" panose="02000000000000000000" charset="-122"/>
                <a:ea typeface="方正粗黑宋简体" panose="02000000000000000000" charset="-122"/>
                <a:cs typeface="方正粗黑宋简体" panose="02000000000000000000" charset="-122"/>
              </a:rPr>
              <a:t>/</a:t>
            </a: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rPr>
              <a:t>成都工学院）定点培养技术人才，与宝钢建立联合实验室。</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linds(horizontal)">
                                      <p:cBhvr>
                                        <p:cTn id="13" dur="500"/>
                                        <p:tgtEl>
                                          <p:spTgt spid="4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linds(horizontal)">
                                      <p:cBhvr>
                                        <p:cTn id="16" dur="500"/>
                                        <p:tgtEl>
                                          <p:spTgt spid="4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blinds(horizontal)">
                                      <p:cBhvr>
                                        <p:cTn id="19" dur="500"/>
                                        <p:tgtEl>
                                          <p:spTgt spid="6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blinds(horizontal)">
                                      <p:cBhvr>
                                        <p:cTn id="22" dur="500"/>
                                        <p:tgtEl>
                                          <p:spTgt spid="63"/>
                                        </p:tgtEl>
                                      </p:cBhvr>
                                    </p:animEffect>
                                  </p:childTnLst>
                                </p:cTn>
                              </p:par>
                              <p:par>
                                <p:cTn id="23" presetID="3" presetClass="entr" presetSubtype="1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blinds(horizontal)">
                                      <p:cBhvr>
                                        <p:cTn id="25" dur="500"/>
                                        <p:tgtEl>
                                          <p:spTgt spid="64"/>
                                        </p:tgtEl>
                                      </p:cBhvr>
                                    </p:animEffect>
                                  </p:childTnLst>
                                </p:cTn>
                              </p:par>
                              <p:par>
                                <p:cTn id="26" presetID="3" presetClass="entr" presetSubtype="10"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blinds(horizontal)">
                                      <p:cBhvr>
                                        <p:cTn id="28" dur="500"/>
                                        <p:tgtEl>
                                          <p:spTgt spid="65"/>
                                        </p:tgtEl>
                                      </p:cBhvr>
                                    </p:animEffect>
                                  </p:childTnLst>
                                </p:cTn>
                              </p:par>
                              <p:par>
                                <p:cTn id="29" presetID="3" presetClass="entr" presetSubtype="1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blinds(horizontal)">
                                      <p:cBhvr>
                                        <p:cTn id="31" dur="5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3010"/>
                                        </p:tgtEl>
                                        <p:attrNameLst>
                                          <p:attrName>style.visibility</p:attrName>
                                        </p:attrNameLst>
                                      </p:cBhvr>
                                      <p:to>
                                        <p:strVal val="visible"/>
                                      </p:to>
                                    </p:set>
                                    <p:animEffect transition="in" filter="blinds(horizontal)">
                                      <p:cBhvr>
                                        <p:cTn id="36"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animBg="1"/>
      <p:bldP spid="43" grpId="0"/>
      <p:bldP spid="62" grpId="0" animBg="1"/>
      <p:bldP spid="63" grpId="0"/>
      <p:bldP spid="430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05666" y="2956236"/>
            <a:ext cx="4176773" cy="3282315"/>
          </a:xfrm>
          <a:prstGeom prst="rect">
            <a:avLst/>
          </a:prstGeom>
          <a:solidFill>
            <a:schemeClr val="bg1"/>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01</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240157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模具加工设备</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endParaRPr>
          </a:p>
        </p:txBody>
      </p:sp>
      <p:sp>
        <p:nvSpPr>
          <p:cNvPr id="31" name="矩形 30"/>
          <p:cNvSpPr/>
          <p:nvPr/>
        </p:nvSpPr>
        <p:spPr>
          <a:xfrm>
            <a:off x="3443605" y="514350"/>
            <a:ext cx="8743315" cy="10731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010" name="Text Box 2" descr="瑞士豪泽坐标磨床（7台）"/>
          <p:cNvSpPr txBox="1">
            <a:spLocks noChangeArrowheads="1"/>
          </p:cNvSpPr>
          <p:nvPr/>
        </p:nvSpPr>
        <p:spPr bwMode="auto">
          <a:xfrm>
            <a:off x="416237" y="3173938"/>
            <a:ext cx="3608070" cy="2799715"/>
          </a:xfrm>
          <a:prstGeom prst="rect">
            <a:avLst/>
          </a:prstGeom>
          <a:noFill/>
          <a:ln w="9525" algn="ctr">
            <a:noFill/>
            <a:miter lim="800000"/>
          </a:ln>
        </p:spPr>
        <p:txBody>
          <a:bodyPr wrap="square">
            <a:spAutoFit/>
          </a:bodyPr>
          <a:lstStyle/>
          <a:p>
            <a:pPr marL="285750" indent="-285750" algn="l">
              <a:lnSpc>
                <a:spcPct val="100000"/>
              </a:lnSpc>
              <a:buClrTx/>
              <a:buSzTx/>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瑞士豪泽坐标磨床（7台）</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00000"/>
              </a:lnSpc>
              <a:buClrTx/>
              <a:buSzTx/>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美国穆尔坐标磨床 (1台）</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00000"/>
              </a:lnSpc>
              <a:buClrTx/>
              <a:buSzTx/>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德国DMG大型加工中心（2台）</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00000"/>
              </a:lnSpc>
              <a:buClrTx/>
              <a:buSzTx/>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日本OKUMAR五轴加工中心（2台）</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00000"/>
              </a:lnSpc>
              <a:buClrTx/>
              <a:buSzTx/>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日本瓦西诺光学曲线磨床（10台）</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00000"/>
              </a:lnSpc>
              <a:buClrTx/>
              <a:buSzTx/>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日本YASDA高速坐标镗（2台）</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00000"/>
              </a:lnSpc>
              <a:buClrTx/>
              <a:buSzTx/>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瑞士阿奇.夏米尔慢走丝（30台）</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00000"/>
              </a:lnSpc>
              <a:buClrTx/>
              <a:buSzTx/>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海克斯康三坐标测量仪（5台）</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00000"/>
              </a:lnSpc>
              <a:buClrTx/>
              <a:buSzTx/>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日本NiKON投影仪      （5台）</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gn="l">
              <a:lnSpc>
                <a:spcPct val="100000"/>
              </a:lnSpc>
              <a:buClrTx/>
              <a:buSzTx/>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200吨和300吨高速冲床（5台）</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endParaRPr>
          </a:p>
          <a:p>
            <a:pPr marL="285750" indent="-285750" algn="l">
              <a:lnSpc>
                <a:spcPct val="100000"/>
              </a:lnSpc>
              <a:buClrTx/>
              <a:buSzTx/>
              <a:buFont typeface="Wingdings" panose="05000000000000000000" charset="0"/>
              <a:buChar char="l"/>
            </a:pPr>
            <a:r>
              <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所有加工设备合计323台</a:t>
            </a: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17" name="Picture 2"/>
          <p:cNvPicPr>
            <a:picLocks noChangeAspect="1" noChangeArrowheads="1"/>
          </p:cNvPicPr>
          <p:nvPr/>
        </p:nvPicPr>
        <p:blipFill>
          <a:blip r:embed="rId1" cstate="screen"/>
          <a:srcRect/>
          <a:stretch>
            <a:fillRect/>
          </a:stretch>
        </p:blipFill>
        <p:spPr bwMode="auto">
          <a:xfrm>
            <a:off x="4816218" y="2582545"/>
            <a:ext cx="3427320" cy="1692910"/>
          </a:xfrm>
          <a:prstGeom prst="rect">
            <a:avLst/>
          </a:prstGeom>
          <a:noFill/>
          <a:ln w="9525">
            <a:noFill/>
            <a:miter lim="800000"/>
            <a:headEnd/>
            <a:tailEnd/>
          </a:ln>
        </p:spPr>
      </p:pic>
      <p:pic>
        <p:nvPicPr>
          <p:cNvPr id="19" name="Picture 2" descr="C:\Users\Administrator\Desktop\图片1\23.jpg23"/>
          <p:cNvPicPr>
            <a:picLocks noChangeAspect="1" noChangeArrowheads="1"/>
          </p:cNvPicPr>
          <p:nvPr/>
        </p:nvPicPr>
        <p:blipFill>
          <a:blip r:embed="rId2" cstate="screen"/>
          <a:srcRect/>
          <a:stretch>
            <a:fillRect/>
          </a:stretch>
        </p:blipFill>
        <p:spPr bwMode="auto">
          <a:xfrm>
            <a:off x="8706815" y="1147977"/>
            <a:ext cx="2496355" cy="1337531"/>
          </a:xfrm>
          <a:prstGeom prst="rect">
            <a:avLst/>
          </a:prstGeom>
          <a:noFill/>
          <a:ln w="9525">
            <a:noFill/>
            <a:miter lim="800000"/>
            <a:headEnd/>
            <a:tailEnd/>
          </a:ln>
        </p:spPr>
      </p:pic>
      <p:pic>
        <p:nvPicPr>
          <p:cNvPr id="20" name="图片 19" descr="瑞士豪泽坐标磨床（7台）&#10;"/>
          <p:cNvPicPr>
            <a:picLocks noChangeAspect="1"/>
          </p:cNvPicPr>
          <p:nvPr>
            <p:custDataLst>
              <p:tags r:id="rId3"/>
            </p:custDataLst>
          </p:nvPr>
        </p:nvPicPr>
        <p:blipFill rotWithShape="1">
          <a:blip r:embed="rId4" cstate="screen"/>
          <a:srcRect/>
          <a:stretch>
            <a:fillRect/>
          </a:stretch>
        </p:blipFill>
        <p:spPr>
          <a:xfrm>
            <a:off x="518795" y="1144905"/>
            <a:ext cx="3243031" cy="1342484"/>
          </a:xfrm>
          <a:prstGeom prst="rect">
            <a:avLst/>
          </a:prstGeom>
        </p:spPr>
      </p:pic>
      <p:pic>
        <p:nvPicPr>
          <p:cNvPr id="21" name="图片 20" descr="C:\Users\Administrator\Desktop\图片1\4.jpg4"/>
          <p:cNvPicPr>
            <a:picLocks noChangeAspect="1"/>
          </p:cNvPicPr>
          <p:nvPr>
            <p:custDataLst>
              <p:tags r:id="rId5"/>
            </p:custDataLst>
          </p:nvPr>
        </p:nvPicPr>
        <p:blipFill rotWithShape="1">
          <a:blip r:embed="rId6" cstate="screen"/>
          <a:srcRect/>
          <a:stretch>
            <a:fillRect/>
          </a:stretch>
        </p:blipFill>
        <p:spPr>
          <a:xfrm>
            <a:off x="3910672" y="1144906"/>
            <a:ext cx="2070867" cy="1342484"/>
          </a:xfrm>
          <a:prstGeom prst="rect">
            <a:avLst/>
          </a:prstGeom>
        </p:spPr>
      </p:pic>
      <p:pic>
        <p:nvPicPr>
          <p:cNvPr id="22" name="Picture 2"/>
          <p:cNvPicPr>
            <a:picLocks noChangeAspect="1" noChangeArrowheads="1"/>
          </p:cNvPicPr>
          <p:nvPr/>
        </p:nvPicPr>
        <p:blipFill>
          <a:blip r:embed="rId7" cstate="screen"/>
          <a:srcRect/>
          <a:stretch>
            <a:fillRect/>
          </a:stretch>
        </p:blipFill>
        <p:spPr bwMode="auto">
          <a:xfrm>
            <a:off x="6095999" y="1144905"/>
            <a:ext cx="2496355" cy="1342484"/>
          </a:xfrm>
          <a:prstGeom prst="rect">
            <a:avLst/>
          </a:prstGeom>
          <a:noFill/>
          <a:ln w="9525">
            <a:noFill/>
            <a:miter lim="800000"/>
            <a:headEnd/>
            <a:tailEnd/>
          </a:ln>
        </p:spPr>
      </p:pic>
      <p:pic>
        <p:nvPicPr>
          <p:cNvPr id="23" name="Picture 2" descr="C:\Users\Administrator\Desktop\微信截图_20191127101836.png微信截图_20191127101836"/>
          <p:cNvPicPr>
            <a:picLocks noChangeAspect="1" noChangeArrowheads="1"/>
          </p:cNvPicPr>
          <p:nvPr/>
        </p:nvPicPr>
        <p:blipFill>
          <a:blip r:embed="rId8" cstate="print"/>
          <a:srcRect/>
          <a:stretch>
            <a:fillRect/>
          </a:stretch>
        </p:blipFill>
        <p:spPr bwMode="auto">
          <a:xfrm>
            <a:off x="8360809" y="2582545"/>
            <a:ext cx="3188367" cy="1585595"/>
          </a:xfrm>
          <a:prstGeom prst="rect">
            <a:avLst/>
          </a:prstGeom>
          <a:noFill/>
          <a:ln w="9525">
            <a:noFill/>
            <a:miter lim="800000"/>
            <a:headEnd/>
            <a:tailEnd/>
          </a:ln>
        </p:spPr>
      </p:pic>
      <p:pic>
        <p:nvPicPr>
          <p:cNvPr id="24" name="Picture 2"/>
          <p:cNvPicPr>
            <a:picLocks noChangeAspect="1" noChangeArrowheads="1"/>
          </p:cNvPicPr>
          <p:nvPr/>
        </p:nvPicPr>
        <p:blipFill>
          <a:blip r:embed="rId9" cstate="screen"/>
          <a:srcRect/>
          <a:stretch>
            <a:fillRect/>
          </a:stretch>
        </p:blipFill>
        <p:spPr bwMode="auto">
          <a:xfrm>
            <a:off x="4816218" y="4446388"/>
            <a:ext cx="3544591" cy="1792163"/>
          </a:xfrm>
          <a:prstGeom prst="rect">
            <a:avLst/>
          </a:prstGeom>
          <a:noFill/>
          <a:ln w="9525">
            <a:noFill/>
            <a:miter lim="800000"/>
            <a:headEnd/>
            <a:tailEnd/>
          </a:ln>
        </p:spPr>
      </p:pic>
      <p:pic>
        <p:nvPicPr>
          <p:cNvPr id="25" name="Picture 3"/>
          <p:cNvPicPr>
            <a:picLocks noChangeAspect="1" noChangeArrowheads="1"/>
          </p:cNvPicPr>
          <p:nvPr/>
        </p:nvPicPr>
        <p:blipFill>
          <a:blip r:embed="rId10" cstate="screen"/>
          <a:srcRect/>
          <a:stretch>
            <a:fillRect/>
          </a:stretch>
        </p:blipFill>
        <p:spPr bwMode="auto">
          <a:xfrm>
            <a:off x="8481459" y="4446388"/>
            <a:ext cx="1861462" cy="1796509"/>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3010"/>
                                        </p:tgtEl>
                                        <p:attrNameLst>
                                          <p:attrName>style.visibility</p:attrName>
                                        </p:attrNameLst>
                                      </p:cBhvr>
                                      <p:to>
                                        <p:strVal val="visible"/>
                                      </p:to>
                                    </p:set>
                                    <p:animEffect transition="in" filter="blinds(horizontal)">
                                      <p:cBhvr>
                                        <p:cTn id="10" dur="500"/>
                                        <p:tgtEl>
                                          <p:spTgt spid="430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par>
                                <p:cTn id="26" presetID="3"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linds(horizont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linds(horizontal)">
                                      <p:cBhvr>
                                        <p:cTn id="38" dur="500"/>
                                        <p:tgtEl>
                                          <p:spTgt spid="23"/>
                                        </p:tgtEl>
                                      </p:cBhvr>
                                    </p:animEffect>
                                  </p:childTnLst>
                                </p:cTn>
                              </p:par>
                              <p:par>
                                <p:cTn id="39" presetID="3" presetClass="entr" presetSubtype="1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30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01</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05625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rPr>
              <a:t>震裕的模具销售到全球10多个国家</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1" name="矩形 30"/>
          <p:cNvSpPr/>
          <p:nvPr/>
        </p:nvSpPr>
        <p:spPr>
          <a:xfrm>
            <a:off x="4281805" y="514350"/>
            <a:ext cx="7905115" cy="10795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81"/>
          <p:cNvSpPr txBox="1"/>
          <p:nvPr/>
        </p:nvSpPr>
        <p:spPr>
          <a:xfrm>
            <a:off x="2480945" y="4747895"/>
            <a:ext cx="6888480" cy="1736090"/>
          </a:xfrm>
          <a:prstGeom prst="rect">
            <a:avLst/>
          </a:prstGeom>
          <a:noFill/>
        </p:spPr>
        <p:txBody>
          <a:bodyPr wrap="square" lIns="121853" tIns="60925" rIns="121853" bIns="60925" rtlCol="0">
            <a:spAutoFit/>
          </a:bodyPr>
          <a:lstStyle/>
          <a:p>
            <a:pPr>
              <a:lnSpc>
                <a:spcPct val="150000"/>
              </a:lnSpc>
            </a:pPr>
            <a:r>
              <a:rPr lang="zh-CN" altLang="en-US" sz="1400" b="1" dirty="0">
                <a:latin typeface="方正韵动中黑简体" panose="02000000000000000000" charset="-122"/>
                <a:ea typeface="方正韵动中黑简体" panose="02000000000000000000" charset="-122"/>
                <a:cs typeface="方正韵动中黑简体" panose="02000000000000000000" charset="-122"/>
                <a:sym typeface="+mn-ea"/>
              </a:rPr>
              <a:t>◆</a:t>
            </a: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历经</a:t>
            </a:r>
            <a:r>
              <a:rPr lang="en-US" altLang="zh-CN"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25</a:t>
            </a: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余年的潜心发展，在广大客户的厚爱下，震裕科技已发展成为全球领先的精密多工位级进模专业制造商，在国内电机铁芯模具领域内市场占有率持续保持第一，且已被国外客户逐步认可，成为全球主流精密冲压模具供应商之一。</a:t>
            </a:r>
            <a:endParaRPr lang="en-US" altLang="zh-CN" sz="14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a:lnSpc>
                <a:spcPct val="150000"/>
              </a:lnSpc>
            </a:pP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◆为更加便捷、快速的为客户提供优质服务，公司除在国内建立多个办事处外，在印度、美国、欧洲等地建立海外办事处。</a:t>
            </a:r>
            <a:endPar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2" name="文本框 1"/>
          <p:cNvSpPr txBox="1"/>
          <p:nvPr/>
        </p:nvSpPr>
        <p:spPr>
          <a:xfrm>
            <a:off x="2046605" y="3473450"/>
            <a:ext cx="3561715" cy="368300"/>
          </a:xfrm>
          <a:prstGeom prst="rect">
            <a:avLst/>
          </a:prstGeom>
          <a:noFill/>
        </p:spPr>
        <p:txBody>
          <a:bodyPr wrap="square" rtlCol="0">
            <a:spAutoFit/>
          </a:bodyPr>
          <a:lstStyle/>
          <a:p>
            <a:r>
              <a:rPr lang="zh-CN" altLang="en-US">
                <a:solidFill>
                  <a:schemeClr val="bg1"/>
                </a:solidFill>
              </a:rPr>
              <a:t>福建省宁德市：生产锂电池 铝壳</a:t>
            </a:r>
            <a:endParaRPr lang="zh-CN" altLang="en-US">
              <a:solidFill>
                <a:schemeClr val="bg1"/>
              </a:solidFill>
            </a:endParaRPr>
          </a:p>
        </p:txBody>
      </p:sp>
      <p:sp>
        <p:nvSpPr>
          <p:cNvPr id="4" name="文本框 3"/>
          <p:cNvSpPr txBox="1"/>
          <p:nvPr/>
        </p:nvSpPr>
        <p:spPr>
          <a:xfrm>
            <a:off x="1932940" y="2878455"/>
            <a:ext cx="3561715" cy="368300"/>
          </a:xfrm>
          <a:prstGeom prst="rect">
            <a:avLst/>
          </a:prstGeom>
          <a:noFill/>
        </p:spPr>
        <p:txBody>
          <a:bodyPr wrap="square" rtlCol="0">
            <a:spAutoFit/>
          </a:bodyPr>
          <a:lstStyle/>
          <a:p>
            <a:r>
              <a:rPr lang="zh-CN" altLang="en-US">
                <a:solidFill>
                  <a:schemeClr val="bg1"/>
                </a:solidFill>
              </a:rPr>
              <a:t>江苏省常州市：生产锂电池 铝壳</a:t>
            </a:r>
            <a:endParaRPr lang="zh-CN" altLang="en-US">
              <a:solidFill>
                <a:schemeClr val="bg1"/>
              </a:solidFill>
            </a:endParaRPr>
          </a:p>
        </p:txBody>
      </p:sp>
      <p:sp>
        <p:nvSpPr>
          <p:cNvPr id="5" name="文本框 4"/>
          <p:cNvSpPr txBox="1"/>
          <p:nvPr/>
        </p:nvSpPr>
        <p:spPr>
          <a:xfrm>
            <a:off x="1548130" y="2407285"/>
            <a:ext cx="3561715" cy="368300"/>
          </a:xfrm>
          <a:prstGeom prst="rect">
            <a:avLst/>
          </a:prstGeom>
          <a:noFill/>
        </p:spPr>
        <p:txBody>
          <a:bodyPr wrap="square" rtlCol="0">
            <a:spAutoFit/>
          </a:bodyPr>
          <a:lstStyle/>
          <a:p>
            <a:r>
              <a:rPr lang="zh-CN" altLang="en-US">
                <a:solidFill>
                  <a:schemeClr val="bg1"/>
                </a:solidFill>
              </a:rPr>
              <a:t>浙江省宁波市：生产锂电池 盖板</a:t>
            </a:r>
            <a:endParaRPr lang="zh-CN" altLang="en-US">
              <a:solidFill>
                <a:schemeClr val="bg1"/>
              </a:solidFill>
            </a:endParaRPr>
          </a:p>
        </p:txBody>
      </p:sp>
      <p:pic>
        <p:nvPicPr>
          <p:cNvPr id="9" name="图片 8" descr="图片1.png"/>
          <p:cNvPicPr>
            <a:picLocks noChangeAspect="1"/>
          </p:cNvPicPr>
          <p:nvPr/>
        </p:nvPicPr>
        <p:blipFill>
          <a:blip r:embed="rId1" cstate="screen"/>
          <a:srcRect r="20266" b="24302"/>
          <a:stretch>
            <a:fillRect/>
          </a:stretch>
        </p:blipFill>
        <p:spPr>
          <a:xfrm>
            <a:off x="1844040" y="1302385"/>
            <a:ext cx="8503285" cy="337439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blinds(horizontal)">
                                      <p:cBhvr>
                                        <p:cTn id="1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2"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画册-2-04"/>
          <p:cNvPicPr>
            <a:picLocks noChangeAspect="1"/>
          </p:cNvPicPr>
          <p:nvPr/>
        </p:nvPicPr>
        <p:blipFill>
          <a:blip r:embed="rId1" cstate="screen"/>
          <a:stretch>
            <a:fillRect/>
          </a:stretch>
        </p:blipFill>
        <p:spPr>
          <a:xfrm>
            <a:off x="4986180" y="1352191"/>
            <a:ext cx="6946384" cy="3964387"/>
          </a:xfrm>
          <a:prstGeom prst="rect">
            <a:avLst/>
          </a:prstGeom>
        </p:spPr>
      </p:pic>
      <p:sp>
        <p:nvSpPr>
          <p:cNvPr id="13" name="矩形 12"/>
          <p:cNvSpPr/>
          <p:nvPr/>
        </p:nvSpPr>
        <p:spPr>
          <a:xfrm>
            <a:off x="2448560" y="1224915"/>
            <a:ext cx="2735580" cy="4218940"/>
          </a:xfrm>
          <a:prstGeom prst="rect">
            <a:avLst/>
          </a:prstGeom>
          <a:noFill/>
          <a:ln w="28575">
            <a:solidFill>
              <a:srgbClr val="0152A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文本框 20"/>
          <p:cNvSpPr txBox="1"/>
          <p:nvPr/>
        </p:nvSpPr>
        <p:spPr>
          <a:xfrm>
            <a:off x="1117147" y="1476983"/>
            <a:ext cx="2615483" cy="1727835"/>
          </a:xfrm>
          <a:prstGeom prst="rect">
            <a:avLst/>
          </a:prstGeom>
          <a:solidFill>
            <a:schemeClr val="bg1"/>
          </a:solidFill>
        </p:spPr>
        <p:txBody>
          <a:bodyPr wrap="square" lIns="86683" tIns="43341" rIns="86683" bIns="43341" rtlCol="0">
            <a:spAutoFit/>
          </a:bodyPr>
          <a:lstStyle/>
          <a:p>
            <a:pPr algn="r"/>
            <a:r>
              <a:rPr kumimoji="1" lang="en-US" altLang="zh-CN" sz="10665" spc="133" dirty="0">
                <a:solidFill>
                  <a:srgbClr val="0152A6"/>
                </a:solidFill>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rPr>
              <a:t>02</a:t>
            </a:r>
            <a:endParaRPr kumimoji="1" lang="zh-CN" altLang="en-US" sz="10665" spc="133" dirty="0">
              <a:solidFill>
                <a:srgbClr val="0152A6"/>
              </a:solidFill>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22" name="文本框 21"/>
          <p:cNvSpPr txBox="1"/>
          <p:nvPr/>
        </p:nvSpPr>
        <p:spPr>
          <a:xfrm>
            <a:off x="44450" y="2930525"/>
            <a:ext cx="4249420" cy="999490"/>
          </a:xfrm>
          <a:prstGeom prst="rect">
            <a:avLst/>
          </a:prstGeom>
          <a:solidFill>
            <a:schemeClr val="bg1"/>
          </a:solidFill>
        </p:spPr>
        <p:txBody>
          <a:bodyPr wrap="square" lIns="86683" tIns="43341" rIns="86683" bIns="43341" rtlCol="0">
            <a:spAutoFit/>
          </a:bodyPr>
          <a:lstStyle/>
          <a:p>
            <a:pPr algn="r">
              <a:lnSpc>
                <a:spcPct val="110000"/>
              </a:lnSpc>
            </a:pPr>
            <a:r>
              <a:rPr kumimoji="1" lang="zh-CN" altLang="en-US" sz="5400" spc="160" dirty="0">
                <a:solidFill>
                  <a:schemeClr val="tx1">
                    <a:lumMod val="85000"/>
                    <a:lumOff val="15000"/>
                  </a:schemeClr>
                </a:solidFill>
                <a:latin typeface="方正粗黑宋简体" panose="02000000000000000000" charset="-122"/>
                <a:ea typeface="方正粗黑宋简体" panose="02000000000000000000" charset="-122"/>
                <a:cs typeface="方正粗黑宋简体" panose="02000000000000000000" charset="-122"/>
                <a:sym typeface="思源黑体 CN Normal" panose="020B0400000000000000" pitchFamily="34" charset="-122"/>
              </a:rPr>
              <a:t>冲压事业部 </a:t>
            </a:r>
            <a:endParaRPr kumimoji="1" lang="zh-CN" altLang="en-US" sz="5400" spc="160" dirty="0">
              <a:solidFill>
                <a:schemeClr val="tx1">
                  <a:lumMod val="85000"/>
                  <a:lumOff val="15000"/>
                </a:schemeClr>
              </a:solidFill>
              <a:latin typeface="方正粗黑宋简体" panose="02000000000000000000" charset="-122"/>
              <a:ea typeface="方正粗黑宋简体" panose="02000000000000000000" charset="-122"/>
              <a:cs typeface="方正粗黑宋简体" panose="02000000000000000000" charset="-122"/>
              <a:sym typeface="思源黑体 CN Normal" panose="020B0400000000000000" pitchFamily="34" charset="-122"/>
            </a:endParaRPr>
          </a:p>
        </p:txBody>
      </p:sp>
      <p:sp>
        <p:nvSpPr>
          <p:cNvPr id="25" name="矩形 24"/>
          <p:cNvSpPr/>
          <p:nvPr/>
        </p:nvSpPr>
        <p:spPr>
          <a:xfrm>
            <a:off x="1328772" y="5059735"/>
            <a:ext cx="827848" cy="827848"/>
          </a:xfrm>
          <a:prstGeom prst="rect">
            <a:avLst/>
          </a:prstGeom>
          <a:solidFill>
            <a:srgbClr val="0152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6" name="矩形 25"/>
          <p:cNvSpPr/>
          <p:nvPr/>
        </p:nvSpPr>
        <p:spPr>
          <a:xfrm>
            <a:off x="1954676" y="5622204"/>
            <a:ext cx="568089" cy="568089"/>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2)">
                                      <p:cBhvr>
                                        <p:cTn id="7" dur="2000"/>
                                        <p:tgtEl>
                                          <p:spTgt spid="13"/>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2" presetClass="entr" presetSubtype="2"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right)">
                                      <p:cBhvr>
                                        <p:cTn id="16" dur="500"/>
                                        <p:tgtEl>
                                          <p:spTgt spid="22"/>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35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21" grpId="0" bldLvl="0" animBg="1"/>
      <p:bldP spid="22" grpId="0" bldLvl="0" animBg="1"/>
      <p:bldP spid="25" grpId="0" bldLvl="0" animBg="1"/>
      <p:bldP spid="2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cstate="print"/>
          <a:srcRect/>
          <a:stretch>
            <a:fillRect/>
          </a:stretch>
        </p:blipFill>
        <p:spPr bwMode="auto">
          <a:xfrm>
            <a:off x="310021" y="1342107"/>
            <a:ext cx="11070007" cy="3285292"/>
          </a:xfrm>
          <a:prstGeom prst="rect">
            <a:avLst/>
          </a:prstGeom>
          <a:noFill/>
          <a:ln w="9525">
            <a:noFill/>
            <a:miter lim="800000"/>
            <a:headEnd/>
            <a:tailEnd/>
          </a:ln>
          <a:effectLst/>
        </p:spPr>
      </p:pic>
      <p:pic>
        <p:nvPicPr>
          <p:cNvPr id="33" name="图片 32" descr="DSC_5660"/>
          <p:cNvPicPr>
            <a:picLocks noChangeAspect="1"/>
          </p:cNvPicPr>
          <p:nvPr/>
        </p:nvPicPr>
        <p:blipFill>
          <a:blip r:embed="rId2" cstate="screen"/>
          <a:srcRect/>
          <a:stretch>
            <a:fillRect/>
          </a:stretch>
        </p:blipFill>
        <p:spPr>
          <a:xfrm>
            <a:off x="2964815" y="4727575"/>
            <a:ext cx="2087880" cy="1400810"/>
          </a:xfrm>
          <a:prstGeom prst="rect">
            <a:avLst/>
          </a:prstGeom>
        </p:spPr>
      </p:pic>
      <p:pic>
        <p:nvPicPr>
          <p:cNvPr id="2050" name="Picture 2"/>
          <p:cNvPicPr>
            <a:picLocks noChangeAspect="1" noChangeArrowheads="1"/>
          </p:cNvPicPr>
          <p:nvPr/>
        </p:nvPicPr>
        <p:blipFill>
          <a:blip r:embed="rId3" cstate="screen"/>
          <a:srcRect/>
          <a:stretch>
            <a:fillRect/>
          </a:stretch>
        </p:blipFill>
        <p:spPr bwMode="auto">
          <a:xfrm>
            <a:off x="311150" y="4745990"/>
            <a:ext cx="2115185" cy="141859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screen"/>
          <a:srcRect/>
          <a:stretch>
            <a:fillRect/>
          </a:stretch>
        </p:blipFill>
        <p:spPr bwMode="auto">
          <a:xfrm>
            <a:off x="5438140" y="4709160"/>
            <a:ext cx="1983740" cy="1419225"/>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screen"/>
          <a:srcRect/>
          <a:stretch>
            <a:fillRect/>
          </a:stretch>
        </p:blipFill>
        <p:spPr bwMode="auto">
          <a:xfrm>
            <a:off x="7931785" y="4707890"/>
            <a:ext cx="2096770" cy="1456690"/>
          </a:xfrm>
          <a:prstGeom prst="rect">
            <a:avLst/>
          </a:prstGeom>
          <a:noFill/>
          <a:ln w="9525">
            <a:noFill/>
            <a:miter lim="800000"/>
            <a:headEnd/>
            <a:tailEnd/>
          </a:ln>
          <a:effectLst/>
        </p:spPr>
      </p:pic>
      <p:sp>
        <p:nvSpPr>
          <p:cNvPr id="77" name="TextBox 32"/>
          <p:cNvSpPr txBox="1"/>
          <p:nvPr/>
        </p:nvSpPr>
        <p:spPr>
          <a:xfrm>
            <a:off x="168153" y="6211721"/>
            <a:ext cx="2428243" cy="501650"/>
          </a:xfrm>
          <a:prstGeom prst="rect">
            <a:avLst/>
          </a:prstGeom>
          <a:noFill/>
        </p:spPr>
        <p:txBody>
          <a:bodyPr wrap="square" rtlCol="0">
            <a:spAutoFit/>
          </a:bodyPr>
          <a:lstStyle/>
          <a:p>
            <a:pPr algn="ctr" hangingPunct="0">
              <a:lnSpc>
                <a:spcPts val="1600"/>
              </a:lnSpc>
            </a:pPr>
            <a:r>
              <a:rPr lang="zh-CN" altLang="en-US" sz="1100" spc="100" dirty="0">
                <a:latin typeface="微软雅黑" panose="020B0503020204020204" charset="-122"/>
                <a:ea typeface="微软雅黑" panose="020B0503020204020204" charset="-122"/>
              </a:rPr>
              <a:t>瑞士</a:t>
            </a:r>
            <a:r>
              <a:rPr lang="en-US" altLang="zh-CN" sz="1100" spc="100" dirty="0">
                <a:latin typeface="微软雅黑" panose="020B0503020204020204" charset="-122"/>
                <a:ea typeface="微软雅黑" panose="020B0503020204020204" charset="-122"/>
              </a:rPr>
              <a:t>BRUDERER 81</a:t>
            </a:r>
            <a:r>
              <a:rPr lang="zh-CN" altLang="en-US" sz="1100" spc="100" dirty="0">
                <a:latin typeface="微软雅黑" panose="020B0503020204020204" charset="-122"/>
                <a:ea typeface="微软雅黑" panose="020B0503020204020204" charset="-122"/>
              </a:rPr>
              <a:t>吨</a:t>
            </a:r>
            <a:endParaRPr lang="en-US" altLang="zh-CN" sz="1100" spc="100" dirty="0">
              <a:latin typeface="微软雅黑" panose="020B0503020204020204" charset="-122"/>
              <a:ea typeface="微软雅黑" panose="020B0503020204020204" charset="-122"/>
            </a:endParaRPr>
          </a:p>
          <a:p>
            <a:pPr algn="ctr" hangingPunct="0">
              <a:lnSpc>
                <a:spcPts val="1600"/>
              </a:lnSpc>
            </a:pPr>
            <a:r>
              <a:rPr lang="zh-CN" altLang="en-US" sz="1100" spc="100" dirty="0">
                <a:latin typeface="微软雅黑" panose="020B0503020204020204" charset="-122"/>
                <a:ea typeface="微软雅黑" panose="020B0503020204020204" charset="-122"/>
              </a:rPr>
              <a:t>生产效率：</a:t>
            </a:r>
            <a:r>
              <a:rPr lang="en-US" altLang="zh-CN" sz="1100" spc="100" dirty="0">
                <a:latin typeface="微软雅黑" panose="020B0503020204020204" charset="-122"/>
                <a:ea typeface="微软雅黑" panose="020B0503020204020204" charset="-122"/>
              </a:rPr>
              <a:t>600</a:t>
            </a:r>
            <a:r>
              <a:rPr lang="zh-CN" altLang="en-US" sz="1100" spc="100" dirty="0">
                <a:latin typeface="微软雅黑" panose="020B0503020204020204" charset="-122"/>
                <a:ea typeface="微软雅黑" panose="020B0503020204020204" charset="-122"/>
              </a:rPr>
              <a:t>次</a:t>
            </a:r>
            <a:r>
              <a:rPr lang="en-US" altLang="zh-CN" sz="1100" spc="100" dirty="0">
                <a:latin typeface="微软雅黑" panose="020B0503020204020204" charset="-122"/>
                <a:ea typeface="微软雅黑" panose="020B0503020204020204" charset="-122"/>
              </a:rPr>
              <a:t>\</a:t>
            </a:r>
            <a:r>
              <a:rPr lang="zh-CN" altLang="en-US" sz="1100" spc="100" dirty="0">
                <a:latin typeface="微软雅黑" panose="020B0503020204020204" charset="-122"/>
                <a:ea typeface="微软雅黑" panose="020B0503020204020204" charset="-122"/>
              </a:rPr>
              <a:t>分钟</a:t>
            </a:r>
            <a:endParaRPr lang="en-US" altLang="zh-CN" sz="1100" spc="100" dirty="0">
              <a:latin typeface="微软雅黑" panose="020B0503020204020204" charset="-122"/>
              <a:ea typeface="微软雅黑" panose="020B0503020204020204" charset="-122"/>
            </a:endParaRPr>
          </a:p>
        </p:txBody>
      </p:sp>
      <p:sp>
        <p:nvSpPr>
          <p:cNvPr id="78" name="TextBox 32"/>
          <p:cNvSpPr txBox="1"/>
          <p:nvPr/>
        </p:nvSpPr>
        <p:spPr>
          <a:xfrm>
            <a:off x="2924843" y="6209086"/>
            <a:ext cx="2428243" cy="501650"/>
          </a:xfrm>
          <a:prstGeom prst="rect">
            <a:avLst/>
          </a:prstGeom>
          <a:noFill/>
        </p:spPr>
        <p:txBody>
          <a:bodyPr wrap="square" rtlCol="0">
            <a:spAutoFit/>
          </a:bodyPr>
          <a:lstStyle/>
          <a:p>
            <a:pPr algn="ctr" hangingPunct="0">
              <a:lnSpc>
                <a:spcPts val="1600"/>
              </a:lnSpc>
            </a:pPr>
            <a:r>
              <a:rPr lang="zh-CN" altLang="en-US" sz="1100" spc="100" dirty="0">
                <a:latin typeface="微软雅黑" panose="020B0503020204020204" charset="-122"/>
                <a:ea typeface="微软雅黑" panose="020B0503020204020204" charset="-122"/>
              </a:rPr>
              <a:t>日本</a:t>
            </a:r>
            <a:r>
              <a:rPr lang="en-US" altLang="zh-CN" sz="1100" spc="100" dirty="0">
                <a:latin typeface="微软雅黑" panose="020B0503020204020204" charset="-122"/>
                <a:ea typeface="微软雅黑" panose="020B0503020204020204" charset="-122"/>
              </a:rPr>
              <a:t>AIDA 200-300</a:t>
            </a:r>
            <a:r>
              <a:rPr lang="zh-CN" altLang="en-US" sz="1100" spc="100" dirty="0">
                <a:latin typeface="微软雅黑" panose="020B0503020204020204" charset="-122"/>
                <a:ea typeface="微软雅黑" panose="020B0503020204020204" charset="-122"/>
              </a:rPr>
              <a:t>吨</a:t>
            </a:r>
            <a:endParaRPr lang="en-US" altLang="zh-CN" sz="1100" spc="100" dirty="0">
              <a:latin typeface="微软雅黑" panose="020B0503020204020204" charset="-122"/>
              <a:ea typeface="微软雅黑" panose="020B0503020204020204" charset="-122"/>
            </a:endParaRPr>
          </a:p>
          <a:p>
            <a:pPr algn="ctr" hangingPunct="0">
              <a:lnSpc>
                <a:spcPts val="1600"/>
              </a:lnSpc>
            </a:pPr>
            <a:r>
              <a:rPr lang="zh-CN" altLang="en-US" sz="1100" spc="100" dirty="0">
                <a:latin typeface="微软雅黑" panose="020B0503020204020204" charset="-122"/>
                <a:ea typeface="微软雅黑" panose="020B0503020204020204" charset="-122"/>
              </a:rPr>
              <a:t>生产效率：</a:t>
            </a:r>
            <a:r>
              <a:rPr lang="en-US" altLang="zh-CN" sz="1100" spc="100" dirty="0">
                <a:latin typeface="微软雅黑" panose="020B0503020204020204" charset="-122"/>
                <a:ea typeface="微软雅黑" panose="020B0503020204020204" charset="-122"/>
              </a:rPr>
              <a:t>400</a:t>
            </a:r>
            <a:r>
              <a:rPr lang="zh-CN" altLang="en-US" sz="1100" spc="100" dirty="0">
                <a:latin typeface="微软雅黑" panose="020B0503020204020204" charset="-122"/>
                <a:ea typeface="微软雅黑" panose="020B0503020204020204" charset="-122"/>
              </a:rPr>
              <a:t>次</a:t>
            </a:r>
            <a:r>
              <a:rPr lang="en-US" altLang="zh-CN" sz="1100" spc="100" dirty="0">
                <a:latin typeface="微软雅黑" panose="020B0503020204020204" charset="-122"/>
                <a:ea typeface="微软雅黑" panose="020B0503020204020204" charset="-122"/>
              </a:rPr>
              <a:t>\</a:t>
            </a:r>
            <a:r>
              <a:rPr lang="zh-CN" altLang="en-US" sz="1100" spc="100" dirty="0">
                <a:latin typeface="微软雅黑" panose="020B0503020204020204" charset="-122"/>
                <a:ea typeface="微软雅黑" panose="020B0503020204020204" charset="-122"/>
              </a:rPr>
              <a:t>分钟</a:t>
            </a:r>
            <a:endParaRPr lang="en-US" altLang="zh-CN" sz="1100" spc="100" dirty="0">
              <a:latin typeface="微软雅黑" panose="020B0503020204020204" charset="-122"/>
              <a:ea typeface="微软雅黑" panose="020B0503020204020204" charset="-122"/>
            </a:endParaRPr>
          </a:p>
        </p:txBody>
      </p:sp>
      <p:sp>
        <p:nvSpPr>
          <p:cNvPr id="79" name="TextBox 32"/>
          <p:cNvSpPr txBox="1"/>
          <p:nvPr/>
        </p:nvSpPr>
        <p:spPr>
          <a:xfrm>
            <a:off x="7868739" y="6211721"/>
            <a:ext cx="2428243" cy="501650"/>
          </a:xfrm>
          <a:prstGeom prst="rect">
            <a:avLst/>
          </a:prstGeom>
          <a:noFill/>
        </p:spPr>
        <p:txBody>
          <a:bodyPr wrap="square" rtlCol="0">
            <a:spAutoFit/>
          </a:bodyPr>
          <a:lstStyle/>
          <a:p>
            <a:pPr algn="ctr" hangingPunct="0">
              <a:lnSpc>
                <a:spcPts val="1600"/>
              </a:lnSpc>
            </a:pPr>
            <a:r>
              <a:rPr lang="zh-CN" altLang="en-US" sz="1100" spc="100" dirty="0">
                <a:latin typeface="微软雅黑" panose="020B0503020204020204" charset="-122"/>
                <a:ea typeface="微软雅黑" panose="020B0503020204020204" charset="-122"/>
              </a:rPr>
              <a:t>日本</a:t>
            </a:r>
            <a:r>
              <a:rPr lang="en-US" altLang="zh-CN" sz="1100" spc="100" dirty="0">
                <a:latin typeface="微软雅黑" panose="020B0503020204020204" charset="-122"/>
                <a:ea typeface="微软雅黑" panose="020B0503020204020204" charset="-122"/>
              </a:rPr>
              <a:t>YAMADA 220</a:t>
            </a:r>
            <a:r>
              <a:rPr lang="zh-CN" altLang="en-US" sz="1100" spc="100" dirty="0">
                <a:latin typeface="微软雅黑" panose="020B0503020204020204" charset="-122"/>
                <a:ea typeface="微软雅黑" panose="020B0503020204020204" charset="-122"/>
              </a:rPr>
              <a:t>吨</a:t>
            </a:r>
            <a:endParaRPr lang="en-US" altLang="zh-CN" sz="1100" spc="100" dirty="0">
              <a:latin typeface="微软雅黑" panose="020B0503020204020204" charset="-122"/>
              <a:ea typeface="微软雅黑" panose="020B0503020204020204" charset="-122"/>
            </a:endParaRPr>
          </a:p>
          <a:p>
            <a:pPr algn="ctr" hangingPunct="0">
              <a:lnSpc>
                <a:spcPts val="1600"/>
              </a:lnSpc>
            </a:pPr>
            <a:r>
              <a:rPr lang="zh-CN" altLang="en-US" sz="1100" spc="100" dirty="0">
                <a:latin typeface="微软雅黑" panose="020B0503020204020204" charset="-122"/>
                <a:ea typeface="微软雅黑" panose="020B0503020204020204" charset="-122"/>
              </a:rPr>
              <a:t>生产效率：</a:t>
            </a:r>
            <a:r>
              <a:rPr lang="en-US" altLang="zh-CN" sz="1100" spc="100" dirty="0">
                <a:latin typeface="微软雅黑" panose="020B0503020204020204" charset="-122"/>
                <a:ea typeface="微软雅黑" panose="020B0503020204020204" charset="-122"/>
              </a:rPr>
              <a:t>400</a:t>
            </a:r>
            <a:r>
              <a:rPr lang="zh-CN" altLang="en-US" sz="1100" spc="100" dirty="0">
                <a:latin typeface="微软雅黑" panose="020B0503020204020204" charset="-122"/>
                <a:ea typeface="微软雅黑" panose="020B0503020204020204" charset="-122"/>
              </a:rPr>
              <a:t>次</a:t>
            </a:r>
            <a:r>
              <a:rPr lang="en-US" altLang="zh-CN" sz="1100" spc="100" dirty="0">
                <a:latin typeface="微软雅黑" panose="020B0503020204020204" charset="-122"/>
                <a:ea typeface="微软雅黑" panose="020B0503020204020204" charset="-122"/>
              </a:rPr>
              <a:t>\</a:t>
            </a:r>
            <a:r>
              <a:rPr lang="zh-CN" altLang="en-US" sz="1100" spc="100" dirty="0">
                <a:latin typeface="微软雅黑" panose="020B0503020204020204" charset="-122"/>
                <a:ea typeface="微软雅黑" panose="020B0503020204020204" charset="-122"/>
              </a:rPr>
              <a:t>分钟</a:t>
            </a:r>
            <a:endParaRPr lang="en-US" altLang="zh-CN" sz="1100" spc="100" dirty="0">
              <a:latin typeface="微软雅黑" panose="020B0503020204020204" charset="-122"/>
              <a:ea typeface="微软雅黑" panose="020B0503020204020204" charset="-122"/>
            </a:endParaRPr>
          </a:p>
        </p:txBody>
      </p:sp>
      <p:sp>
        <p:nvSpPr>
          <p:cNvPr id="80" name="TextBox 32"/>
          <p:cNvSpPr txBox="1"/>
          <p:nvPr/>
        </p:nvSpPr>
        <p:spPr>
          <a:xfrm>
            <a:off x="5233897" y="6211721"/>
            <a:ext cx="2428243" cy="501650"/>
          </a:xfrm>
          <a:prstGeom prst="rect">
            <a:avLst/>
          </a:prstGeom>
          <a:noFill/>
        </p:spPr>
        <p:txBody>
          <a:bodyPr wrap="square" rtlCol="0">
            <a:spAutoFit/>
          </a:bodyPr>
          <a:lstStyle/>
          <a:p>
            <a:pPr algn="ctr" hangingPunct="0">
              <a:lnSpc>
                <a:spcPts val="1600"/>
              </a:lnSpc>
            </a:pPr>
            <a:r>
              <a:rPr lang="zh-CN" altLang="en-US" sz="1100" spc="100" dirty="0">
                <a:latin typeface="微软雅黑" panose="020B0503020204020204" charset="-122"/>
                <a:ea typeface="微软雅黑" panose="020B0503020204020204" charset="-122"/>
              </a:rPr>
              <a:t>日本</a:t>
            </a:r>
            <a:r>
              <a:rPr lang="en-US" altLang="zh-CN" sz="1100" spc="100" dirty="0">
                <a:latin typeface="微软雅黑" panose="020B0503020204020204" charset="-122"/>
                <a:ea typeface="微软雅黑" panose="020B0503020204020204" charset="-122"/>
              </a:rPr>
              <a:t>AIDA MSP300</a:t>
            </a:r>
            <a:r>
              <a:rPr lang="zh-CN" altLang="en-US" sz="1100" spc="100" dirty="0">
                <a:latin typeface="微软雅黑" panose="020B0503020204020204" charset="-122"/>
                <a:ea typeface="微软雅黑" panose="020B0503020204020204" charset="-122"/>
              </a:rPr>
              <a:t>吨</a:t>
            </a:r>
            <a:endParaRPr lang="en-US" altLang="zh-CN" sz="1100" spc="100" dirty="0">
              <a:latin typeface="微软雅黑" panose="020B0503020204020204" charset="-122"/>
              <a:ea typeface="微软雅黑" panose="020B0503020204020204" charset="-122"/>
            </a:endParaRPr>
          </a:p>
          <a:p>
            <a:pPr algn="ctr" hangingPunct="0">
              <a:lnSpc>
                <a:spcPts val="1600"/>
              </a:lnSpc>
            </a:pPr>
            <a:r>
              <a:rPr lang="zh-CN" altLang="en-US" sz="1100" spc="100" dirty="0">
                <a:latin typeface="微软雅黑" panose="020B0503020204020204" charset="-122"/>
                <a:ea typeface="微软雅黑" panose="020B0503020204020204" charset="-122"/>
              </a:rPr>
              <a:t>生产效率：</a:t>
            </a:r>
            <a:r>
              <a:rPr lang="en-US" altLang="zh-CN" sz="1100" spc="100" dirty="0">
                <a:latin typeface="微软雅黑" panose="020B0503020204020204" charset="-122"/>
                <a:ea typeface="微软雅黑" panose="020B0503020204020204" charset="-122"/>
              </a:rPr>
              <a:t>400</a:t>
            </a:r>
            <a:r>
              <a:rPr lang="zh-CN" altLang="en-US" sz="1100" spc="100" dirty="0">
                <a:latin typeface="微软雅黑" panose="020B0503020204020204" charset="-122"/>
                <a:ea typeface="微软雅黑" panose="020B0503020204020204" charset="-122"/>
              </a:rPr>
              <a:t>次</a:t>
            </a:r>
            <a:r>
              <a:rPr lang="en-US" altLang="zh-CN" sz="1100" spc="100" dirty="0">
                <a:latin typeface="微软雅黑" panose="020B0503020204020204" charset="-122"/>
                <a:ea typeface="微软雅黑" panose="020B0503020204020204" charset="-122"/>
              </a:rPr>
              <a:t>\</a:t>
            </a:r>
            <a:r>
              <a:rPr lang="zh-CN" altLang="en-US" sz="1100" spc="100" dirty="0">
                <a:latin typeface="微软雅黑" panose="020B0503020204020204" charset="-122"/>
                <a:ea typeface="微软雅黑" panose="020B0503020204020204" charset="-122"/>
              </a:rPr>
              <a:t>分钟</a:t>
            </a:r>
            <a:endParaRPr lang="en-US" altLang="zh-CN" sz="1100" spc="100" dirty="0">
              <a:latin typeface="微软雅黑" panose="020B0503020204020204" charset="-122"/>
              <a:ea typeface="微软雅黑" panose="020B0503020204020204" charset="-122"/>
            </a:endParaRPr>
          </a:p>
        </p:txBody>
      </p:sp>
      <p:sp>
        <p:nvSpPr>
          <p:cNvPr id="4" name="圆角矩形 3"/>
          <p:cNvSpPr/>
          <p:nvPr/>
        </p:nvSpPr>
        <p:spPr>
          <a:xfrm>
            <a:off x="855345" y="1784350"/>
            <a:ext cx="5288915" cy="2115820"/>
          </a:xfrm>
          <a:prstGeom prst="roundRect">
            <a:avLst/>
          </a:prstGeom>
          <a:solidFill>
            <a:schemeClr val="lt1">
              <a:alpha val="8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2" name="TextBox 21"/>
          <p:cNvSpPr txBox="1"/>
          <p:nvPr/>
        </p:nvSpPr>
        <p:spPr>
          <a:xfrm>
            <a:off x="1107509" y="1919477"/>
            <a:ext cx="4785100" cy="1731010"/>
          </a:xfrm>
          <a:prstGeom prst="rect">
            <a:avLst/>
          </a:prstGeom>
          <a:noFill/>
        </p:spPr>
        <p:txBody>
          <a:bodyPr wrap="square" lIns="0" tIns="0" rIns="0" bIns="0" rtlCol="0">
            <a:spAutoFit/>
          </a:bodyPr>
          <a:lstStyle/>
          <a:p>
            <a:pPr>
              <a:lnSpc>
                <a:spcPts val="2700"/>
              </a:lnSpc>
              <a:buFont typeface="Wingdings" panose="05000000000000000000" pitchFamily="2" charset="2"/>
              <a:buChar char="u"/>
            </a:pPr>
            <a:r>
              <a:rPr lang="zh-CN" altLang="en-US" sz="1500" dirty="0">
                <a:solidFill>
                  <a:srgbClr val="075088"/>
                </a:solidFill>
                <a:latin typeface="微软雅黑" panose="020B0503020204020204" charset="-122"/>
                <a:ea typeface="微软雅黑" panose="020B0503020204020204" charset="-122"/>
              </a:rPr>
              <a:t>公司引进国外进口高端冲压设备，可实现不同规格产品的快速、高效、高质的稳定生产</a:t>
            </a:r>
            <a:endParaRPr lang="en-US" altLang="zh-CN" sz="1500" dirty="0">
              <a:solidFill>
                <a:srgbClr val="075088"/>
              </a:solidFill>
              <a:latin typeface="微软雅黑" panose="020B0503020204020204" charset="-122"/>
              <a:ea typeface="微软雅黑" panose="020B0503020204020204" charset="-122"/>
            </a:endParaRPr>
          </a:p>
          <a:p>
            <a:pPr>
              <a:lnSpc>
                <a:spcPts val="2700"/>
              </a:lnSpc>
              <a:buFont typeface="Wingdings" panose="05000000000000000000" pitchFamily="2" charset="2"/>
              <a:buChar char="u"/>
            </a:pPr>
            <a:r>
              <a:rPr lang="zh-CN" altLang="en-US" sz="1500" dirty="0">
                <a:solidFill>
                  <a:srgbClr val="075088"/>
                </a:solidFill>
                <a:latin typeface="微软雅黑" panose="020B0503020204020204" charset="-122"/>
                <a:ea typeface="微软雅黑" panose="020B0503020204020204" charset="-122"/>
              </a:rPr>
              <a:t>可同时为客户提供后工序处理，提高产品附加值</a:t>
            </a:r>
            <a:endParaRPr lang="en-US" altLang="zh-CN" sz="1500" dirty="0">
              <a:solidFill>
                <a:srgbClr val="075088"/>
              </a:solidFill>
              <a:latin typeface="微软雅黑" panose="020B0503020204020204" charset="-122"/>
              <a:ea typeface="微软雅黑" panose="020B0503020204020204" charset="-122"/>
            </a:endParaRPr>
          </a:p>
          <a:p>
            <a:pPr>
              <a:lnSpc>
                <a:spcPts val="2700"/>
              </a:lnSpc>
              <a:buFont typeface="Wingdings" panose="05000000000000000000" pitchFamily="2" charset="2"/>
              <a:buChar char="u"/>
            </a:pPr>
            <a:r>
              <a:rPr lang="zh-CN" altLang="en-US" sz="1500" dirty="0">
                <a:solidFill>
                  <a:srgbClr val="075088"/>
                </a:solidFill>
                <a:latin typeface="微软雅黑" panose="020B0503020204020204" charset="-122"/>
                <a:ea typeface="微软雅黑" panose="020B0503020204020204" charset="-122"/>
              </a:rPr>
              <a:t> 数量：</a:t>
            </a:r>
            <a:r>
              <a:rPr lang="en-US" altLang="zh-CN" sz="1500" dirty="0">
                <a:solidFill>
                  <a:srgbClr val="075088"/>
                </a:solidFill>
                <a:latin typeface="微软雅黑" panose="020B0503020204020204" charset="-122"/>
                <a:ea typeface="微软雅黑" panose="020B0503020204020204" charset="-122"/>
              </a:rPr>
              <a:t>18</a:t>
            </a:r>
            <a:r>
              <a:rPr lang="zh-CN" altLang="en-US" sz="1500" dirty="0">
                <a:solidFill>
                  <a:srgbClr val="075088"/>
                </a:solidFill>
                <a:latin typeface="微软雅黑" panose="020B0503020204020204" charset="-122"/>
                <a:ea typeface="微软雅黑" panose="020B0503020204020204" charset="-122"/>
              </a:rPr>
              <a:t>台（产地：日本、德国、瑞士）</a:t>
            </a:r>
            <a:endParaRPr lang="en-US" altLang="zh-CN" sz="1500" dirty="0">
              <a:solidFill>
                <a:srgbClr val="075088"/>
              </a:solidFill>
              <a:latin typeface="微软雅黑" panose="020B0503020204020204" charset="-122"/>
              <a:ea typeface="微软雅黑" panose="020B0503020204020204" charset="-122"/>
            </a:endParaRPr>
          </a:p>
          <a:p>
            <a:pPr>
              <a:lnSpc>
                <a:spcPts val="2700"/>
              </a:lnSpc>
              <a:buFont typeface="Wingdings" panose="05000000000000000000" pitchFamily="2" charset="2"/>
              <a:buChar char="u"/>
            </a:pPr>
            <a:r>
              <a:rPr lang="en-US" altLang="zh-CN" sz="1500" dirty="0">
                <a:solidFill>
                  <a:srgbClr val="075088"/>
                </a:solidFill>
                <a:latin typeface="微软雅黑" panose="020B0503020204020204" charset="-122"/>
                <a:ea typeface="微软雅黑" panose="020B0503020204020204" charset="-122"/>
              </a:rPr>
              <a:t>2020</a:t>
            </a:r>
            <a:r>
              <a:rPr lang="zh-CN" altLang="en-US" sz="1500" dirty="0">
                <a:solidFill>
                  <a:srgbClr val="075088"/>
                </a:solidFill>
                <a:latin typeface="微软雅黑" panose="020B0503020204020204" charset="-122"/>
                <a:ea typeface="微软雅黑" panose="020B0503020204020204" charset="-122"/>
              </a:rPr>
              <a:t>年销售可达</a:t>
            </a:r>
            <a:r>
              <a:rPr lang="en-US" altLang="zh-CN" sz="1500" dirty="0">
                <a:solidFill>
                  <a:srgbClr val="075088"/>
                </a:solidFill>
                <a:latin typeface="微软雅黑" panose="020B0503020204020204" charset="-122"/>
                <a:ea typeface="微软雅黑" panose="020B0503020204020204" charset="-122"/>
              </a:rPr>
              <a:t>5.0</a:t>
            </a:r>
            <a:r>
              <a:rPr lang="zh-CN" altLang="en-US" sz="1500" dirty="0">
                <a:solidFill>
                  <a:srgbClr val="075088"/>
                </a:solidFill>
                <a:latin typeface="微软雅黑" panose="020B0503020204020204" charset="-122"/>
                <a:ea typeface="微软雅黑" panose="020B0503020204020204" charset="-122"/>
              </a:rPr>
              <a:t>亿人民币</a:t>
            </a:r>
            <a:endParaRPr lang="zh-CN" altLang="en-US" sz="1500" dirty="0">
              <a:solidFill>
                <a:srgbClr val="075088"/>
              </a:solidFill>
              <a:latin typeface="微软雅黑" panose="020B0503020204020204" charset="-122"/>
              <a:ea typeface="微软雅黑" panose="020B0503020204020204" charset="-122"/>
            </a:endParaRPr>
          </a:p>
        </p:txBody>
      </p:sp>
      <p:grpSp>
        <p:nvGrpSpPr>
          <p:cNvPr id="7" name="组合 6"/>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02</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8" name="直接连接符 7"/>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9" name="Content Placeholder 2"/>
          <p:cNvSpPr txBox="1"/>
          <p:nvPr/>
        </p:nvSpPr>
        <p:spPr>
          <a:xfrm>
            <a:off x="1042670" y="339090"/>
            <a:ext cx="719963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algn="l" eaLnBrk="0" hangingPunct="0">
              <a:buClrTx/>
              <a:buSzTx/>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rPr>
              <a:t>引进全球领先的加工设备和工艺</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endParaRPr>
          </a:p>
          <a:p>
            <a:pPr marL="0" indent="0" eaLnBrk="0" hangingPunc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rPr>
              <a:t>售到全球10多个国家</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10" name="矩形 9"/>
          <p:cNvSpPr/>
          <p:nvPr/>
        </p:nvSpPr>
        <p:spPr>
          <a:xfrm>
            <a:off x="6309995" y="514350"/>
            <a:ext cx="5876925" cy="8953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blinds(horizontal)">
                                      <p:cBhvr>
                                        <p:cTn id="37" dur="500"/>
                                        <p:tgtEl>
                                          <p:spTgt spid="205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blinds(horizontal)">
                                      <p:cBhvr>
                                        <p:cTn id="40" dur="500"/>
                                        <p:tgtEl>
                                          <p:spTgt spid="7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linds(horizontal)">
                                      <p:cBhvr>
                                        <p:cTn id="45" dur="500"/>
                                        <p:tgtEl>
                                          <p:spTgt spid="3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blinds(horizontal)">
                                      <p:cBhvr>
                                        <p:cTn id="48" dur="500"/>
                                        <p:tgtEl>
                                          <p:spTgt spid="7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051"/>
                                        </p:tgtEl>
                                        <p:attrNameLst>
                                          <p:attrName>style.visibility</p:attrName>
                                        </p:attrNameLst>
                                      </p:cBhvr>
                                      <p:to>
                                        <p:strVal val="visible"/>
                                      </p:to>
                                    </p:set>
                                    <p:animEffect transition="in" filter="blinds(horizontal)">
                                      <p:cBhvr>
                                        <p:cTn id="53" dur="500"/>
                                        <p:tgtEl>
                                          <p:spTgt spid="2051"/>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80"/>
                                        </p:tgtEl>
                                        <p:attrNameLst>
                                          <p:attrName>style.visibility</p:attrName>
                                        </p:attrNameLst>
                                      </p:cBhvr>
                                      <p:to>
                                        <p:strVal val="visible"/>
                                      </p:to>
                                    </p:set>
                                    <p:animEffect transition="in" filter="blinds(horizontal)">
                                      <p:cBhvr>
                                        <p:cTn id="56" dur="500"/>
                                        <p:tgtEl>
                                          <p:spTgt spid="80"/>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2052"/>
                                        </p:tgtEl>
                                        <p:attrNameLst>
                                          <p:attrName>style.visibility</p:attrName>
                                        </p:attrNameLst>
                                      </p:cBhvr>
                                      <p:to>
                                        <p:strVal val="visible"/>
                                      </p:to>
                                    </p:set>
                                    <p:animEffect transition="in" filter="blinds(horizontal)">
                                      <p:cBhvr>
                                        <p:cTn id="61" dur="500"/>
                                        <p:tgtEl>
                                          <p:spTgt spid="2052"/>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blinds(horizontal)">
                                      <p:cBhvr>
                                        <p:cTn id="6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4" grpId="0" animBg="1"/>
      <p:bldP spid="22" grpId="0"/>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4"/>
          <p:cNvPicPr>
            <a:picLocks noChangeAspect="1" noChangeArrowheads="1"/>
          </p:cNvPicPr>
          <p:nvPr/>
        </p:nvPicPr>
        <p:blipFill>
          <a:blip r:embed="rId1" cstate="email">
            <a:clrChange>
              <a:clrFrom>
                <a:srgbClr val="D0D3D8"/>
              </a:clrFrom>
              <a:clrTo>
                <a:srgbClr val="D0D3D8">
                  <a:alpha val="0"/>
                </a:srgbClr>
              </a:clrTo>
            </a:clrChange>
            <a:lum/>
          </a:blip>
          <a:srcRect/>
          <a:stretch>
            <a:fillRect/>
          </a:stretch>
        </p:blipFill>
        <p:spPr bwMode="auto">
          <a:xfrm>
            <a:off x="192881" y="918603"/>
            <a:ext cx="6838979" cy="3364369"/>
          </a:xfrm>
          <a:prstGeom prst="rect">
            <a:avLst/>
          </a:prstGeom>
          <a:noFill/>
          <a:ln w="9525">
            <a:noFill/>
            <a:miter lim="800000"/>
            <a:headEnd/>
            <a:tailEnd/>
          </a:ln>
        </p:spPr>
      </p:pic>
      <p:cxnSp>
        <p:nvCxnSpPr>
          <p:cNvPr id="154" name="直接连接符 153"/>
          <p:cNvCxnSpPr/>
          <p:nvPr/>
        </p:nvCxnSpPr>
        <p:spPr>
          <a:xfrm flipV="1">
            <a:off x="3360848" y="4508839"/>
            <a:ext cx="4030950" cy="0"/>
          </a:xfrm>
          <a:prstGeom prst="line">
            <a:avLst/>
          </a:prstGeom>
        </p:spPr>
        <p:style>
          <a:lnRef idx="3">
            <a:schemeClr val="accent6"/>
          </a:lnRef>
          <a:fillRef idx="0">
            <a:schemeClr val="accent6"/>
          </a:fillRef>
          <a:effectRef idx="2">
            <a:schemeClr val="accent6"/>
          </a:effectRef>
          <a:fontRef idx="minor">
            <a:schemeClr val="tx1"/>
          </a:fontRef>
        </p:style>
      </p:cxnSp>
      <p:pic>
        <p:nvPicPr>
          <p:cNvPr id="9" name="图片 8"/>
          <p:cNvPicPr>
            <a:picLocks noChangeAspect="1"/>
          </p:cNvPicPr>
          <p:nvPr/>
        </p:nvPicPr>
        <p:blipFill>
          <a:blip r:embed="rId2" cstate="email">
            <a:clrChange>
              <a:clrFrom>
                <a:srgbClr val="FFFFFF"/>
              </a:clrFrom>
              <a:clrTo>
                <a:srgbClr val="FFFFFF">
                  <a:alpha val="0"/>
                </a:srgbClr>
              </a:clrTo>
            </a:clrChange>
          </a:blip>
          <a:stretch>
            <a:fillRect/>
          </a:stretch>
        </p:blipFill>
        <p:spPr>
          <a:xfrm>
            <a:off x="874304" y="4996968"/>
            <a:ext cx="1301863" cy="1311602"/>
          </a:xfrm>
          <a:prstGeom prst="rect">
            <a:avLst/>
          </a:prstGeom>
        </p:spPr>
      </p:pic>
      <p:sp>
        <p:nvSpPr>
          <p:cNvPr id="10" name="右箭头 9"/>
          <p:cNvSpPr/>
          <p:nvPr/>
        </p:nvSpPr>
        <p:spPr>
          <a:xfrm rot="16200000">
            <a:off x="1270245" y="4544834"/>
            <a:ext cx="503925" cy="287956"/>
          </a:xfrm>
          <a:prstGeom prst="rightArrow">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a:p>
        </p:txBody>
      </p:sp>
      <p:sp>
        <p:nvSpPr>
          <p:cNvPr id="11" name="矩形 10"/>
          <p:cNvSpPr/>
          <p:nvPr/>
        </p:nvSpPr>
        <p:spPr>
          <a:xfrm>
            <a:off x="802315" y="6276276"/>
            <a:ext cx="1550243" cy="320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zh-CN" altLang="en-US" sz="1600" b="1" dirty="0">
                <a:solidFill>
                  <a:sysClr val="windowText" lastClr="000000"/>
                </a:solidFill>
                <a:latin typeface="微软雅黑" panose="020B0503020204020204" charset="-122"/>
                <a:ea typeface="微软雅黑" panose="020B0503020204020204" charset="-122"/>
              </a:rPr>
              <a:t>钢卷：硅钢片</a:t>
            </a:r>
            <a:endParaRPr lang="zh-CN" altLang="en-US" sz="1600" b="1" dirty="0">
              <a:solidFill>
                <a:sysClr val="windowText" lastClr="000000"/>
              </a:solidFill>
              <a:latin typeface="微软雅黑" panose="020B0503020204020204" charset="-122"/>
              <a:ea typeface="微软雅黑" panose="020B0503020204020204" charset="-122"/>
            </a:endParaRPr>
          </a:p>
        </p:txBody>
      </p:sp>
      <p:sp>
        <p:nvSpPr>
          <p:cNvPr id="73" name="矩形 72"/>
          <p:cNvSpPr/>
          <p:nvPr/>
        </p:nvSpPr>
        <p:spPr>
          <a:xfrm>
            <a:off x="2856483" y="1197333"/>
            <a:ext cx="1249831" cy="365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zh-CN" altLang="en-US" sz="1600" b="1" dirty="0">
                <a:solidFill>
                  <a:sysClr val="windowText" lastClr="000000"/>
                </a:solidFill>
                <a:latin typeface="微软雅黑" panose="020B0503020204020204" charset="-122"/>
                <a:ea typeface="微软雅黑" panose="020B0503020204020204" charset="-122"/>
              </a:rPr>
              <a:t>冲压系统</a:t>
            </a:r>
            <a:endParaRPr lang="zh-CN" altLang="en-US" sz="1600" b="1" dirty="0">
              <a:solidFill>
                <a:sysClr val="windowText" lastClr="000000"/>
              </a:solidFill>
              <a:latin typeface="微软雅黑" panose="020B0503020204020204" charset="-122"/>
              <a:ea typeface="微软雅黑" panose="020B0503020204020204" charset="-122"/>
            </a:endParaRPr>
          </a:p>
        </p:txBody>
      </p:sp>
      <p:sp>
        <p:nvSpPr>
          <p:cNvPr id="76" name="右箭头 75"/>
          <p:cNvSpPr/>
          <p:nvPr/>
        </p:nvSpPr>
        <p:spPr>
          <a:xfrm>
            <a:off x="6671914" y="2927726"/>
            <a:ext cx="682105" cy="429285"/>
          </a:xfrm>
          <a:prstGeom prst="rightArrow">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a:p>
        </p:txBody>
      </p:sp>
      <p:sp>
        <p:nvSpPr>
          <p:cNvPr id="112" name="矩形 111"/>
          <p:cNvSpPr/>
          <p:nvPr/>
        </p:nvSpPr>
        <p:spPr>
          <a:xfrm>
            <a:off x="4152290" y="6236581"/>
            <a:ext cx="1439785" cy="259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zh-CN" altLang="en-US" sz="1600" b="1" dirty="0">
                <a:solidFill>
                  <a:sysClr val="windowText" lastClr="000000"/>
                </a:solidFill>
                <a:latin typeface="微软雅黑" panose="020B0503020204020204" charset="-122"/>
                <a:ea typeface="微软雅黑" panose="020B0503020204020204" charset="-122"/>
              </a:rPr>
              <a:t>高速冲级进模</a:t>
            </a:r>
            <a:endParaRPr lang="zh-CN" altLang="en-US" sz="1600" b="1" dirty="0">
              <a:solidFill>
                <a:sysClr val="windowText" lastClr="000000"/>
              </a:solidFill>
              <a:latin typeface="微软雅黑" panose="020B0503020204020204" charset="-122"/>
              <a:ea typeface="微软雅黑" panose="020B0503020204020204" charset="-122"/>
            </a:endParaRPr>
          </a:p>
        </p:txBody>
      </p:sp>
      <p:pic>
        <p:nvPicPr>
          <p:cNvPr id="129" name="图片 128"/>
          <p:cNvPicPr>
            <a:picLocks noChangeAspect="1"/>
          </p:cNvPicPr>
          <p:nvPr/>
        </p:nvPicPr>
        <p:blipFill>
          <a:blip r:embed="rId3" cstate="email">
            <a:clrChange>
              <a:clrFrom>
                <a:srgbClr val="FFFFFF"/>
              </a:clrFrom>
              <a:clrTo>
                <a:srgbClr val="FFFFFF">
                  <a:alpha val="0"/>
                </a:srgbClr>
              </a:clrTo>
            </a:clrChange>
          </a:blip>
          <a:stretch>
            <a:fillRect/>
          </a:stretch>
        </p:blipFill>
        <p:spPr>
          <a:xfrm>
            <a:off x="10415355" y="5660667"/>
            <a:ext cx="1736572" cy="1058380"/>
          </a:xfrm>
          <a:prstGeom prst="rect">
            <a:avLst/>
          </a:prstGeom>
        </p:spPr>
      </p:pic>
      <p:pic>
        <p:nvPicPr>
          <p:cNvPr id="7172" name="Picture 4" descr="http://www.whmln.com/uFile/5799/product/2013225144317784.jpg"/>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10785168" y="4857388"/>
            <a:ext cx="1095803" cy="920474"/>
          </a:xfrm>
          <a:prstGeom prst="rect">
            <a:avLst/>
          </a:prstGeom>
          <a:noFill/>
        </p:spPr>
      </p:pic>
      <p:sp>
        <p:nvSpPr>
          <p:cNvPr id="142" name="左弧形箭头 141"/>
          <p:cNvSpPr/>
          <p:nvPr/>
        </p:nvSpPr>
        <p:spPr>
          <a:xfrm rot="-10800000">
            <a:off x="5808042" y="2709107"/>
            <a:ext cx="575913" cy="2375645"/>
          </a:xfrm>
          <a:prstGeom prst="curvedRightArrow">
            <a:avLst/>
          </a:prstGeom>
          <a:solidFill>
            <a:schemeClr val="accent5">
              <a:lumMod val="60000"/>
              <a:lumOff val="40000"/>
            </a:schemeClr>
          </a:solidFill>
          <a:ln>
            <a:solidFill>
              <a:schemeClr val="accent5">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solidFill>
                <a:schemeClr val="tx1"/>
              </a:solidFill>
            </a:endParaRPr>
          </a:p>
        </p:txBody>
      </p:sp>
      <p:pic>
        <p:nvPicPr>
          <p:cNvPr id="144" name="图片 143"/>
          <p:cNvPicPr>
            <a:picLocks noChangeAspect="1"/>
          </p:cNvPicPr>
          <p:nvPr/>
        </p:nvPicPr>
        <p:blipFill>
          <a:blip r:embed="rId5" cstate="email">
            <a:clrChange>
              <a:clrFrom>
                <a:srgbClr val="FFFFFF"/>
              </a:clrFrom>
              <a:clrTo>
                <a:srgbClr val="FFFFFF">
                  <a:alpha val="0"/>
                </a:srgbClr>
              </a:clrTo>
            </a:clrChange>
          </a:blip>
          <a:stretch>
            <a:fillRect/>
          </a:stretch>
        </p:blipFill>
        <p:spPr>
          <a:xfrm>
            <a:off x="11013166" y="2857645"/>
            <a:ext cx="724966" cy="848361"/>
          </a:xfrm>
          <a:prstGeom prst="rect">
            <a:avLst/>
          </a:prstGeom>
        </p:spPr>
      </p:pic>
      <p:pic>
        <p:nvPicPr>
          <p:cNvPr id="145" name="图片 144"/>
          <p:cNvPicPr>
            <a:picLocks noChangeAspect="1"/>
          </p:cNvPicPr>
          <p:nvPr/>
        </p:nvPicPr>
        <p:blipFill>
          <a:blip r:embed="rId6" cstate="email">
            <a:clrChange>
              <a:clrFrom>
                <a:srgbClr val="FFFFFF"/>
              </a:clrFrom>
              <a:clrTo>
                <a:srgbClr val="FFFFFF">
                  <a:alpha val="0"/>
                </a:srgbClr>
              </a:clrTo>
            </a:clrChange>
          </a:blip>
          <a:stretch>
            <a:fillRect/>
          </a:stretch>
        </p:blipFill>
        <p:spPr>
          <a:xfrm>
            <a:off x="10738261" y="857902"/>
            <a:ext cx="1045322" cy="775105"/>
          </a:xfrm>
          <a:prstGeom prst="rect">
            <a:avLst/>
          </a:prstGeom>
        </p:spPr>
      </p:pic>
      <p:pic>
        <p:nvPicPr>
          <p:cNvPr id="146" name="图片 145"/>
          <p:cNvPicPr>
            <a:picLocks noChangeAspect="1"/>
          </p:cNvPicPr>
          <p:nvPr/>
        </p:nvPicPr>
        <p:blipFill>
          <a:blip r:embed="rId7" cstate="email">
            <a:clrChange>
              <a:clrFrom>
                <a:srgbClr val="FFFFFF"/>
              </a:clrFrom>
              <a:clrTo>
                <a:srgbClr val="FFFFFF">
                  <a:alpha val="0"/>
                </a:srgbClr>
              </a:clrTo>
            </a:clrChange>
          </a:blip>
          <a:stretch>
            <a:fillRect/>
          </a:stretch>
        </p:blipFill>
        <p:spPr>
          <a:xfrm>
            <a:off x="10881099" y="1643515"/>
            <a:ext cx="854144" cy="1071291"/>
          </a:xfrm>
          <a:prstGeom prst="rect">
            <a:avLst/>
          </a:prstGeom>
        </p:spPr>
      </p:pic>
      <p:cxnSp>
        <p:nvCxnSpPr>
          <p:cNvPr id="150" name="直接连接符 149"/>
          <p:cNvCxnSpPr/>
          <p:nvPr/>
        </p:nvCxnSpPr>
        <p:spPr>
          <a:xfrm>
            <a:off x="3360408" y="4508839"/>
            <a:ext cx="0" cy="2159438"/>
          </a:xfrm>
          <a:prstGeom prst="line">
            <a:avLst/>
          </a:prstGeom>
        </p:spPr>
        <p:style>
          <a:lnRef idx="3">
            <a:schemeClr val="accent6"/>
          </a:lnRef>
          <a:fillRef idx="0">
            <a:schemeClr val="accent6"/>
          </a:fillRef>
          <a:effectRef idx="2">
            <a:schemeClr val="accent6"/>
          </a:effectRef>
          <a:fontRef idx="minor">
            <a:schemeClr val="tx1"/>
          </a:fontRef>
        </p:style>
      </p:cxnSp>
      <p:cxnSp>
        <p:nvCxnSpPr>
          <p:cNvPr id="152" name="直接连接符 151"/>
          <p:cNvCxnSpPr/>
          <p:nvPr/>
        </p:nvCxnSpPr>
        <p:spPr>
          <a:xfrm>
            <a:off x="3361104" y="6668516"/>
            <a:ext cx="63343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6" name="直接连接符 155"/>
          <p:cNvCxnSpPr/>
          <p:nvPr/>
        </p:nvCxnSpPr>
        <p:spPr>
          <a:xfrm flipV="1">
            <a:off x="7391806" y="1053739"/>
            <a:ext cx="0" cy="34551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8" name="直接连接符 157"/>
          <p:cNvCxnSpPr/>
          <p:nvPr/>
        </p:nvCxnSpPr>
        <p:spPr>
          <a:xfrm>
            <a:off x="7392062" y="1053355"/>
            <a:ext cx="2303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0" name="直接连接符 159"/>
          <p:cNvCxnSpPr/>
          <p:nvPr/>
        </p:nvCxnSpPr>
        <p:spPr>
          <a:xfrm flipV="1">
            <a:off x="9695462" y="1053355"/>
            <a:ext cx="0" cy="5614538"/>
          </a:xfrm>
          <a:prstGeom prst="line">
            <a:avLst/>
          </a:prstGeom>
        </p:spPr>
        <p:style>
          <a:lnRef idx="3">
            <a:schemeClr val="accent6"/>
          </a:lnRef>
          <a:fillRef idx="0">
            <a:schemeClr val="accent6"/>
          </a:fillRef>
          <a:effectRef idx="2">
            <a:schemeClr val="accent6"/>
          </a:effectRef>
          <a:fontRef idx="minor">
            <a:schemeClr val="tx1"/>
          </a:fontRef>
        </p:style>
      </p:cxnSp>
      <p:sp>
        <p:nvSpPr>
          <p:cNvPr id="164" name="右箭头 163"/>
          <p:cNvSpPr/>
          <p:nvPr/>
        </p:nvSpPr>
        <p:spPr>
          <a:xfrm>
            <a:off x="9877228" y="3069054"/>
            <a:ext cx="682105" cy="429285"/>
          </a:xfrm>
          <a:prstGeom prst="rightArrow">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a:p>
        </p:txBody>
      </p:sp>
      <p:sp>
        <p:nvSpPr>
          <p:cNvPr id="165" name="矩形 164"/>
          <p:cNvSpPr/>
          <p:nvPr/>
        </p:nvSpPr>
        <p:spPr>
          <a:xfrm>
            <a:off x="9767451" y="2637118"/>
            <a:ext cx="863871" cy="365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zh-CN" altLang="en-US" sz="1400" b="1" dirty="0">
                <a:solidFill>
                  <a:sysClr val="windowText" lastClr="000000"/>
                </a:solidFill>
                <a:latin typeface="微软雅黑" panose="020B0503020204020204" charset="-122"/>
                <a:ea typeface="微软雅黑" panose="020B0503020204020204" charset="-122"/>
              </a:rPr>
              <a:t>应用于</a:t>
            </a:r>
            <a:endParaRPr lang="zh-CN" altLang="en-US" sz="1400" b="1" dirty="0">
              <a:solidFill>
                <a:sysClr val="windowText" lastClr="000000"/>
              </a:solidFill>
              <a:latin typeface="微软雅黑" panose="020B0503020204020204" charset="-122"/>
              <a:ea typeface="微软雅黑" panose="020B0503020204020204" charset="-122"/>
            </a:endParaRPr>
          </a:p>
        </p:txBody>
      </p:sp>
      <p:sp>
        <p:nvSpPr>
          <p:cNvPr id="42" name="TextBox 41"/>
          <p:cNvSpPr txBox="1"/>
          <p:nvPr/>
        </p:nvSpPr>
        <p:spPr>
          <a:xfrm>
            <a:off x="6717077" y="5012764"/>
            <a:ext cx="521335" cy="1209040"/>
          </a:xfrm>
          <a:prstGeom prst="rect">
            <a:avLst/>
          </a:prstGeom>
          <a:noFill/>
        </p:spPr>
        <p:txBody>
          <a:bodyPr vert="eaVert" wrap="none" rtlCol="0">
            <a:spAutoFit/>
          </a:bodyPr>
          <a:lstStyle/>
          <a:p>
            <a:r>
              <a:rPr lang="zh-CN" altLang="en-US" sz="2200" dirty="0">
                <a:solidFill>
                  <a:srgbClr val="075088"/>
                </a:solidFill>
                <a:latin typeface="微软雅黑" panose="020B0503020204020204" charset="-122"/>
                <a:ea typeface="微软雅黑" panose="020B0503020204020204" charset="-122"/>
              </a:rPr>
              <a:t>我司产品</a:t>
            </a:r>
            <a:endParaRPr lang="zh-CN" altLang="en-US" sz="2200" dirty="0">
              <a:solidFill>
                <a:srgbClr val="075088"/>
              </a:solidFill>
              <a:latin typeface="微软雅黑" panose="020B0503020204020204" charset="-122"/>
              <a:ea typeface="微软雅黑" panose="020B0503020204020204" charset="-122"/>
            </a:endParaRPr>
          </a:p>
        </p:txBody>
      </p:sp>
      <p:sp>
        <p:nvSpPr>
          <p:cNvPr id="44" name="圆角矩形 43"/>
          <p:cNvSpPr/>
          <p:nvPr/>
        </p:nvSpPr>
        <p:spPr>
          <a:xfrm>
            <a:off x="6671914" y="4940774"/>
            <a:ext cx="575914" cy="1367796"/>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latin typeface="微软雅黑" panose="020B0503020204020204" charset="-122"/>
              <a:ea typeface="微软雅黑" panose="020B0503020204020204" charset="-122"/>
            </a:endParaRPr>
          </a:p>
        </p:txBody>
      </p:sp>
      <p:sp>
        <p:nvSpPr>
          <p:cNvPr id="48" name="TextBox 47"/>
          <p:cNvSpPr txBox="1"/>
          <p:nvPr/>
        </p:nvSpPr>
        <p:spPr>
          <a:xfrm>
            <a:off x="9872492" y="3788946"/>
            <a:ext cx="613410" cy="2225040"/>
          </a:xfrm>
          <a:prstGeom prst="rect">
            <a:avLst/>
          </a:prstGeom>
          <a:noFill/>
        </p:spPr>
        <p:txBody>
          <a:bodyPr vert="eaVert" wrap="none" rtlCol="0">
            <a:spAutoFit/>
          </a:bodyPr>
          <a:lstStyle/>
          <a:p>
            <a:r>
              <a:rPr lang="zh-CN" altLang="en-US" sz="1400" dirty="0">
                <a:solidFill>
                  <a:srgbClr val="075088"/>
                </a:solidFill>
                <a:latin typeface="微软雅黑" panose="020B0503020204020204" charset="-122"/>
                <a:ea typeface="微软雅黑" panose="020B0503020204020204" charset="-122"/>
              </a:rPr>
              <a:t>同步参入下游客户新产品开</a:t>
            </a:r>
            <a:endParaRPr lang="en-US" altLang="zh-CN" sz="1400" dirty="0">
              <a:solidFill>
                <a:srgbClr val="075088"/>
              </a:solidFill>
              <a:latin typeface="微软雅黑" panose="020B0503020204020204" charset="-122"/>
              <a:ea typeface="微软雅黑" panose="020B0503020204020204" charset="-122"/>
            </a:endParaRPr>
          </a:p>
          <a:p>
            <a:r>
              <a:rPr lang="zh-CN" altLang="en-US" sz="1400" dirty="0">
                <a:solidFill>
                  <a:srgbClr val="075088"/>
                </a:solidFill>
                <a:latin typeface="微软雅黑" panose="020B0503020204020204" charset="-122"/>
                <a:ea typeface="微软雅黑" panose="020B0503020204020204" charset="-122"/>
              </a:rPr>
              <a:t>发，负责论证产品的量产性</a:t>
            </a:r>
            <a:endParaRPr lang="zh-CN" altLang="en-US" sz="1400" dirty="0">
              <a:solidFill>
                <a:srgbClr val="075088"/>
              </a:solidFill>
              <a:latin typeface="微软雅黑" panose="020B0503020204020204" charset="-122"/>
              <a:ea typeface="微软雅黑" panose="020B0503020204020204" charset="-122"/>
            </a:endParaRPr>
          </a:p>
        </p:txBody>
      </p:sp>
      <p:sp>
        <p:nvSpPr>
          <p:cNvPr id="49" name="圆角矩形 48"/>
          <p:cNvSpPr/>
          <p:nvPr/>
        </p:nvSpPr>
        <p:spPr>
          <a:xfrm>
            <a:off x="9876669" y="3716957"/>
            <a:ext cx="575914" cy="237564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latin typeface="微软雅黑" panose="020B0503020204020204" charset="-122"/>
              <a:ea typeface="微软雅黑" panose="020B0503020204020204" charset="-122"/>
            </a:endParaRPr>
          </a:p>
        </p:txBody>
      </p:sp>
      <p:pic>
        <p:nvPicPr>
          <p:cNvPr id="52" name="图片 51" descr="合模.png"/>
          <p:cNvPicPr>
            <a:picLocks noChangeAspect="1"/>
          </p:cNvPicPr>
          <p:nvPr/>
        </p:nvPicPr>
        <p:blipFill>
          <a:blip r:embed="rId8" cstate="email"/>
          <a:stretch>
            <a:fillRect/>
          </a:stretch>
        </p:blipFill>
        <p:spPr>
          <a:xfrm>
            <a:off x="3360408" y="4796796"/>
            <a:ext cx="3167527" cy="1700365"/>
          </a:xfrm>
          <a:prstGeom prst="rect">
            <a:avLst/>
          </a:prstGeom>
        </p:spPr>
      </p:pic>
      <p:pic>
        <p:nvPicPr>
          <p:cNvPr id="50" name="图片 49" descr="样品2.jpg"/>
          <p:cNvPicPr>
            <a:picLocks noChangeAspect="1"/>
          </p:cNvPicPr>
          <p:nvPr/>
        </p:nvPicPr>
        <p:blipFill>
          <a:blip r:embed="rId9" cstate="email">
            <a:clrChange>
              <a:clrFrom>
                <a:srgbClr val="FFFFFF"/>
              </a:clrFrom>
              <a:clrTo>
                <a:srgbClr val="FFFFFF">
                  <a:alpha val="0"/>
                </a:srgbClr>
              </a:clrTo>
            </a:clrChange>
          </a:blip>
          <a:stretch>
            <a:fillRect/>
          </a:stretch>
        </p:blipFill>
        <p:spPr>
          <a:xfrm>
            <a:off x="7391806" y="693408"/>
            <a:ext cx="2303656" cy="1535771"/>
          </a:xfrm>
          <a:prstGeom prst="rect">
            <a:avLst/>
          </a:prstGeom>
        </p:spPr>
      </p:pic>
      <p:sp>
        <p:nvSpPr>
          <p:cNvPr id="84" name="矩形 83"/>
          <p:cNvSpPr/>
          <p:nvPr/>
        </p:nvSpPr>
        <p:spPr>
          <a:xfrm>
            <a:off x="6527935" y="3423351"/>
            <a:ext cx="935860" cy="293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zh-CN" altLang="en-US" sz="1400" b="1" dirty="0">
                <a:solidFill>
                  <a:sysClr val="windowText" lastClr="000000"/>
                </a:solidFill>
                <a:latin typeface="微软雅黑" panose="020B0503020204020204" charset="-122"/>
                <a:ea typeface="微软雅黑" panose="020B0503020204020204" charset="-122"/>
              </a:rPr>
              <a:t>自动生成</a:t>
            </a:r>
            <a:endParaRPr lang="zh-CN" altLang="en-US" sz="1400" b="1" dirty="0">
              <a:solidFill>
                <a:sysClr val="windowText" lastClr="000000"/>
              </a:solidFill>
              <a:latin typeface="微软雅黑" panose="020B0503020204020204" charset="-122"/>
              <a:ea typeface="微软雅黑" panose="020B0503020204020204" charset="-122"/>
            </a:endParaRPr>
          </a:p>
        </p:txBody>
      </p:sp>
      <p:pic>
        <p:nvPicPr>
          <p:cNvPr id="54" name="图片 53" descr="未标题-12.jpg"/>
          <p:cNvPicPr>
            <a:picLocks noChangeAspect="1"/>
          </p:cNvPicPr>
          <p:nvPr/>
        </p:nvPicPr>
        <p:blipFill>
          <a:blip r:embed="rId10" cstate="email">
            <a:clrChange>
              <a:clrFrom>
                <a:srgbClr val="FFFFFF"/>
              </a:clrFrom>
              <a:clrTo>
                <a:srgbClr val="FFFFFF">
                  <a:alpha val="0"/>
                </a:srgbClr>
              </a:clrTo>
            </a:clrChange>
          </a:blip>
          <a:stretch>
            <a:fillRect/>
          </a:stretch>
        </p:blipFill>
        <p:spPr>
          <a:xfrm>
            <a:off x="7241703" y="2259857"/>
            <a:ext cx="1589888" cy="1052461"/>
          </a:xfrm>
          <a:prstGeom prst="rect">
            <a:avLst/>
          </a:prstGeom>
        </p:spPr>
      </p:pic>
      <p:pic>
        <p:nvPicPr>
          <p:cNvPr id="55" name="图片 54" descr="未标题-13.jpg"/>
          <p:cNvPicPr>
            <a:picLocks noChangeAspect="1"/>
          </p:cNvPicPr>
          <p:nvPr/>
        </p:nvPicPr>
        <p:blipFill>
          <a:blip r:embed="rId11" cstate="email">
            <a:clrChange>
              <a:clrFrom>
                <a:srgbClr val="FFFFFF"/>
              </a:clrFrom>
              <a:clrTo>
                <a:srgbClr val="FFFFFF">
                  <a:alpha val="0"/>
                </a:srgbClr>
              </a:clrTo>
            </a:clrChange>
          </a:blip>
          <a:stretch>
            <a:fillRect/>
          </a:stretch>
        </p:blipFill>
        <p:spPr>
          <a:xfrm>
            <a:off x="8255677" y="2133193"/>
            <a:ext cx="1707818" cy="1117420"/>
          </a:xfrm>
          <a:prstGeom prst="rect">
            <a:avLst/>
          </a:prstGeom>
        </p:spPr>
      </p:pic>
      <p:pic>
        <p:nvPicPr>
          <p:cNvPr id="56" name="图片 55" descr="未标题-17.jpg"/>
          <p:cNvPicPr>
            <a:picLocks noChangeAspect="1"/>
          </p:cNvPicPr>
          <p:nvPr/>
        </p:nvPicPr>
        <p:blipFill>
          <a:blip r:embed="rId12" cstate="email">
            <a:clrChange>
              <a:clrFrom>
                <a:srgbClr val="FFFFFF"/>
              </a:clrFrom>
              <a:clrTo>
                <a:srgbClr val="FFFFFF">
                  <a:alpha val="0"/>
                </a:srgbClr>
              </a:clrTo>
            </a:clrChange>
          </a:blip>
          <a:stretch>
            <a:fillRect/>
          </a:stretch>
        </p:blipFill>
        <p:spPr>
          <a:xfrm>
            <a:off x="7391806" y="3213032"/>
            <a:ext cx="1403697" cy="995613"/>
          </a:xfrm>
          <a:prstGeom prst="rect">
            <a:avLst/>
          </a:prstGeom>
        </p:spPr>
      </p:pic>
      <p:pic>
        <p:nvPicPr>
          <p:cNvPr id="57" name="图片 56" descr="未标题-18.jpg"/>
          <p:cNvPicPr>
            <a:picLocks noChangeAspect="1"/>
          </p:cNvPicPr>
          <p:nvPr/>
        </p:nvPicPr>
        <p:blipFill>
          <a:blip r:embed="rId13" cstate="email">
            <a:clrChange>
              <a:clrFrom>
                <a:srgbClr val="FFFFFF"/>
              </a:clrFrom>
              <a:clrTo>
                <a:srgbClr val="FFFFFF">
                  <a:alpha val="0"/>
                </a:srgbClr>
              </a:clrTo>
            </a:clrChange>
          </a:blip>
          <a:stretch>
            <a:fillRect/>
          </a:stretch>
        </p:blipFill>
        <p:spPr>
          <a:xfrm>
            <a:off x="8363323" y="3285022"/>
            <a:ext cx="1548107" cy="1007850"/>
          </a:xfrm>
          <a:prstGeom prst="rect">
            <a:avLst/>
          </a:prstGeom>
        </p:spPr>
      </p:pic>
      <p:pic>
        <p:nvPicPr>
          <p:cNvPr id="58" name="图片 57" descr="未标题-14.jpg"/>
          <p:cNvPicPr>
            <a:picLocks noChangeAspect="1"/>
          </p:cNvPicPr>
          <p:nvPr/>
        </p:nvPicPr>
        <p:blipFill>
          <a:blip r:embed="rId14" cstate="email">
            <a:clrChange>
              <a:clrFrom>
                <a:srgbClr val="FFFFFF"/>
              </a:clrFrom>
              <a:clrTo>
                <a:srgbClr val="FFFFFF">
                  <a:alpha val="0"/>
                </a:srgbClr>
              </a:clrTo>
            </a:clrChange>
          </a:blip>
          <a:stretch>
            <a:fillRect/>
          </a:stretch>
        </p:blipFill>
        <p:spPr>
          <a:xfrm>
            <a:off x="7391806" y="4364860"/>
            <a:ext cx="1223817" cy="861736"/>
          </a:xfrm>
          <a:prstGeom prst="rect">
            <a:avLst/>
          </a:prstGeom>
        </p:spPr>
      </p:pic>
      <p:pic>
        <p:nvPicPr>
          <p:cNvPr id="59" name="图片 58" descr="未标题-15.jpg"/>
          <p:cNvPicPr>
            <a:picLocks noChangeAspect="1"/>
          </p:cNvPicPr>
          <p:nvPr/>
        </p:nvPicPr>
        <p:blipFill>
          <a:blip r:embed="rId15" cstate="email">
            <a:clrChange>
              <a:clrFrom>
                <a:srgbClr val="FFFFFF"/>
              </a:clrFrom>
              <a:clrTo>
                <a:srgbClr val="FFFFFF">
                  <a:alpha val="0"/>
                </a:srgbClr>
              </a:clrTo>
            </a:clrChange>
          </a:blip>
          <a:stretch>
            <a:fillRect/>
          </a:stretch>
        </p:blipFill>
        <p:spPr>
          <a:xfrm>
            <a:off x="8615623" y="4436850"/>
            <a:ext cx="1125748" cy="893609"/>
          </a:xfrm>
          <a:prstGeom prst="rect">
            <a:avLst/>
          </a:prstGeom>
        </p:spPr>
      </p:pic>
      <p:pic>
        <p:nvPicPr>
          <p:cNvPr id="60" name="图片 59" descr="未标题-10.jpg"/>
          <p:cNvPicPr>
            <a:picLocks noChangeAspect="1"/>
          </p:cNvPicPr>
          <p:nvPr/>
        </p:nvPicPr>
        <p:blipFill>
          <a:blip r:embed="rId16" cstate="email">
            <a:clrChange>
              <a:clrFrom>
                <a:srgbClr val="FFFFFF"/>
              </a:clrFrom>
              <a:clrTo>
                <a:srgbClr val="FFFFFF">
                  <a:alpha val="0"/>
                </a:srgbClr>
              </a:clrTo>
            </a:clrChange>
          </a:blip>
          <a:stretch>
            <a:fillRect/>
          </a:stretch>
        </p:blipFill>
        <p:spPr>
          <a:xfrm>
            <a:off x="7247828" y="5477958"/>
            <a:ext cx="1223817" cy="1118569"/>
          </a:xfrm>
          <a:prstGeom prst="rect">
            <a:avLst/>
          </a:prstGeom>
        </p:spPr>
      </p:pic>
      <p:pic>
        <p:nvPicPr>
          <p:cNvPr id="61" name="图片 60" descr="未标题-11.jpg"/>
          <p:cNvPicPr>
            <a:picLocks noChangeAspect="1"/>
          </p:cNvPicPr>
          <p:nvPr/>
        </p:nvPicPr>
        <p:blipFill>
          <a:blip r:embed="rId17" cstate="email">
            <a:clrChange>
              <a:clrFrom>
                <a:srgbClr val="FFFFFF"/>
              </a:clrFrom>
              <a:clrTo>
                <a:srgbClr val="FFFFFF">
                  <a:alpha val="0"/>
                </a:srgbClr>
              </a:clrTo>
            </a:clrChange>
          </a:blip>
          <a:stretch>
            <a:fillRect/>
          </a:stretch>
        </p:blipFill>
        <p:spPr>
          <a:xfrm>
            <a:off x="8039709" y="5367877"/>
            <a:ext cx="1954061" cy="1307327"/>
          </a:xfrm>
          <a:prstGeom prst="rect">
            <a:avLst/>
          </a:prstGeom>
        </p:spPr>
      </p:pic>
      <p:pic>
        <p:nvPicPr>
          <p:cNvPr id="53" name="图片 52" descr="伺服设备.jpg"/>
          <p:cNvPicPr>
            <a:picLocks noChangeAspect="1"/>
          </p:cNvPicPr>
          <p:nvPr/>
        </p:nvPicPr>
        <p:blipFill>
          <a:blip r:embed="rId18" cstate="screen">
            <a:clrChange>
              <a:clrFrom>
                <a:srgbClr val="FFFFFF"/>
              </a:clrFrom>
              <a:clrTo>
                <a:srgbClr val="FFFFFF">
                  <a:alpha val="0"/>
                </a:srgbClr>
              </a:clrTo>
            </a:clrChange>
          </a:blip>
          <a:stretch>
            <a:fillRect/>
          </a:stretch>
        </p:blipFill>
        <p:spPr>
          <a:xfrm>
            <a:off x="10820694" y="3872043"/>
            <a:ext cx="988857" cy="842507"/>
          </a:xfrm>
          <a:prstGeom prst="rect">
            <a:avLst/>
          </a:prstGeom>
        </p:spPr>
      </p:pic>
      <p:grpSp>
        <p:nvGrpSpPr>
          <p:cNvPr id="7" name="组合 6"/>
          <p:cNvGrpSpPr/>
          <p:nvPr/>
        </p:nvGrpSpPr>
        <p:grpSpPr>
          <a:xfrm>
            <a:off x="142875" y="66675"/>
            <a:ext cx="931328" cy="743339"/>
            <a:chOff x="6238875" y="3089715"/>
            <a:chExt cx="931328" cy="743339"/>
          </a:xfrm>
        </p:grpSpPr>
        <p:sp>
          <p:nvSpPr>
            <p:cNvPr id="2" name="Content Placeholder 2"/>
            <p:cNvSpPr txBox="1"/>
            <p:nvPr/>
          </p:nvSpPr>
          <p:spPr>
            <a:xfrm>
              <a:off x="6238875" y="3089715"/>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02</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8" name="直接连接符 7"/>
            <p:cNvCxnSpPr/>
            <p:nvPr/>
          </p:nvCxnSpPr>
          <p:spPr>
            <a:xfrm flipV="1">
              <a:off x="68749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 name="Content Placeholder 2"/>
          <p:cNvSpPr txBox="1"/>
          <p:nvPr/>
        </p:nvSpPr>
        <p:spPr>
          <a:xfrm>
            <a:off x="827405" y="493395"/>
            <a:ext cx="1000633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algn="l" eaLnBrk="0" hangingPunct="0">
              <a:buClrTx/>
              <a:buSzTx/>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rPr>
              <a:t>各类电机的核心部件—电机定子转子铁芯</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endParaRPr>
          </a:p>
          <a:p>
            <a:pPr marL="0" algn="l" eaLnBrk="0" hangingPunct="0">
              <a:buClrTx/>
              <a:buSzTx/>
              <a:buNone/>
            </a:pP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5" name="矩形 4"/>
          <p:cNvSpPr/>
          <p:nvPr/>
        </p:nvSpPr>
        <p:spPr>
          <a:xfrm>
            <a:off x="7463156" y="693419"/>
            <a:ext cx="4688772" cy="11203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blinds(horizontal)">
                                      <p:cBhvr>
                                        <p:cTn id="21" dur="500"/>
                                        <p:tgtEl>
                                          <p:spTgt spid="70"/>
                                        </p:tgtEl>
                                      </p:cBhvr>
                                    </p:animEffect>
                                  </p:childTnLst>
                                </p:cTn>
                              </p:par>
                              <p:par>
                                <p:cTn id="22" presetID="3" presetClass="entr" presetSubtype="10" fill="hold" nodeType="withEffect">
                                  <p:stCondLst>
                                    <p:cond delay="0"/>
                                  </p:stCondLst>
                                  <p:childTnLst>
                                    <p:set>
                                      <p:cBhvr>
                                        <p:cTn id="23" dur="1" fill="hold">
                                          <p:stCondLst>
                                            <p:cond delay="0"/>
                                          </p:stCondLst>
                                        </p:cTn>
                                        <p:tgtEl>
                                          <p:spTgt spid="154"/>
                                        </p:tgtEl>
                                        <p:attrNameLst>
                                          <p:attrName>style.visibility</p:attrName>
                                        </p:attrNameLst>
                                      </p:cBhvr>
                                      <p:to>
                                        <p:strVal val="visible"/>
                                      </p:to>
                                    </p:set>
                                    <p:animEffect transition="in" filter="blinds(horizontal)">
                                      <p:cBhvr>
                                        <p:cTn id="24" dur="500"/>
                                        <p:tgtEl>
                                          <p:spTgt spid="154"/>
                                        </p:tgtEl>
                                      </p:cBhvr>
                                    </p:animEffect>
                                  </p:childTnLst>
                                </p:cTn>
                              </p:par>
                              <p:par>
                                <p:cTn id="25" presetID="3"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par>
                                <p:cTn id="28" presetID="3" presetClass="entr" presetSubtype="1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par>
                                <p:cTn id="31" presetID="3" presetClass="entr" presetSubtype="1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blinds(horizontal)">
                                      <p:cBhvr>
                                        <p:cTn id="36" dur="500"/>
                                        <p:tgtEl>
                                          <p:spTgt spid="73"/>
                                        </p:tgtEl>
                                      </p:cBhvr>
                                    </p:animEffect>
                                  </p:childTnLst>
                                </p:cTn>
                              </p:par>
                              <p:par>
                                <p:cTn id="37" presetID="3" presetClass="entr" presetSubtype="10" fill="hold"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blinds(horizontal)">
                                      <p:cBhvr>
                                        <p:cTn id="39" dur="500"/>
                                        <p:tgtEl>
                                          <p:spTgt spid="76"/>
                                        </p:tgtEl>
                                      </p:cBhvr>
                                    </p:animEffect>
                                  </p:childTnLst>
                                </p:cTn>
                              </p:par>
                              <p:par>
                                <p:cTn id="40" presetID="3" presetClass="entr" presetSubtype="10" fill="hold" nodeType="withEffect">
                                  <p:stCondLst>
                                    <p:cond delay="0"/>
                                  </p:stCondLst>
                                  <p:childTnLst>
                                    <p:set>
                                      <p:cBhvr>
                                        <p:cTn id="41" dur="1" fill="hold">
                                          <p:stCondLst>
                                            <p:cond delay="0"/>
                                          </p:stCondLst>
                                        </p:cTn>
                                        <p:tgtEl>
                                          <p:spTgt spid="112"/>
                                        </p:tgtEl>
                                        <p:attrNameLst>
                                          <p:attrName>style.visibility</p:attrName>
                                        </p:attrNameLst>
                                      </p:cBhvr>
                                      <p:to>
                                        <p:strVal val="visible"/>
                                      </p:to>
                                    </p:set>
                                    <p:animEffect transition="in" filter="blinds(horizontal)">
                                      <p:cBhvr>
                                        <p:cTn id="42" dur="500"/>
                                        <p:tgtEl>
                                          <p:spTgt spid="112"/>
                                        </p:tgtEl>
                                      </p:cBhvr>
                                    </p:animEffect>
                                  </p:childTnLst>
                                </p:cTn>
                              </p:par>
                              <p:par>
                                <p:cTn id="43" presetID="3" presetClass="entr" presetSubtype="10" fill="hold" nodeType="withEffect">
                                  <p:stCondLst>
                                    <p:cond delay="0"/>
                                  </p:stCondLst>
                                  <p:childTnLst>
                                    <p:set>
                                      <p:cBhvr>
                                        <p:cTn id="44" dur="1" fill="hold">
                                          <p:stCondLst>
                                            <p:cond delay="0"/>
                                          </p:stCondLst>
                                        </p:cTn>
                                        <p:tgtEl>
                                          <p:spTgt spid="129"/>
                                        </p:tgtEl>
                                        <p:attrNameLst>
                                          <p:attrName>style.visibility</p:attrName>
                                        </p:attrNameLst>
                                      </p:cBhvr>
                                      <p:to>
                                        <p:strVal val="visible"/>
                                      </p:to>
                                    </p:set>
                                    <p:animEffect transition="in" filter="blinds(horizontal)">
                                      <p:cBhvr>
                                        <p:cTn id="45" dur="500"/>
                                        <p:tgtEl>
                                          <p:spTgt spid="129"/>
                                        </p:tgtEl>
                                      </p:cBhvr>
                                    </p:animEffect>
                                  </p:childTnLst>
                                </p:cTn>
                              </p:par>
                              <p:par>
                                <p:cTn id="46" presetID="3" presetClass="entr" presetSubtype="10" fill="hold" nodeType="withEffect">
                                  <p:stCondLst>
                                    <p:cond delay="0"/>
                                  </p:stCondLst>
                                  <p:childTnLst>
                                    <p:set>
                                      <p:cBhvr>
                                        <p:cTn id="47" dur="1" fill="hold">
                                          <p:stCondLst>
                                            <p:cond delay="0"/>
                                          </p:stCondLst>
                                        </p:cTn>
                                        <p:tgtEl>
                                          <p:spTgt spid="7172"/>
                                        </p:tgtEl>
                                        <p:attrNameLst>
                                          <p:attrName>style.visibility</p:attrName>
                                        </p:attrNameLst>
                                      </p:cBhvr>
                                      <p:to>
                                        <p:strVal val="visible"/>
                                      </p:to>
                                    </p:set>
                                    <p:animEffect transition="in" filter="blinds(horizontal)">
                                      <p:cBhvr>
                                        <p:cTn id="48" dur="500"/>
                                        <p:tgtEl>
                                          <p:spTgt spid="7172"/>
                                        </p:tgtEl>
                                      </p:cBhvr>
                                    </p:animEffect>
                                  </p:childTnLst>
                                </p:cTn>
                              </p:par>
                              <p:par>
                                <p:cTn id="49" presetID="3" presetClass="entr" presetSubtype="10" fill="hold" nodeType="withEffect">
                                  <p:stCondLst>
                                    <p:cond delay="0"/>
                                  </p:stCondLst>
                                  <p:childTnLst>
                                    <p:set>
                                      <p:cBhvr>
                                        <p:cTn id="50" dur="1" fill="hold">
                                          <p:stCondLst>
                                            <p:cond delay="0"/>
                                          </p:stCondLst>
                                        </p:cTn>
                                        <p:tgtEl>
                                          <p:spTgt spid="142"/>
                                        </p:tgtEl>
                                        <p:attrNameLst>
                                          <p:attrName>style.visibility</p:attrName>
                                        </p:attrNameLst>
                                      </p:cBhvr>
                                      <p:to>
                                        <p:strVal val="visible"/>
                                      </p:to>
                                    </p:set>
                                    <p:animEffect transition="in" filter="blinds(horizontal)">
                                      <p:cBhvr>
                                        <p:cTn id="51" dur="500"/>
                                        <p:tgtEl>
                                          <p:spTgt spid="142"/>
                                        </p:tgtEl>
                                      </p:cBhvr>
                                    </p:animEffect>
                                  </p:childTnLst>
                                </p:cTn>
                              </p:par>
                              <p:par>
                                <p:cTn id="52" presetID="3" presetClass="entr" presetSubtype="10" fill="hold" nodeType="withEffect">
                                  <p:stCondLst>
                                    <p:cond delay="0"/>
                                  </p:stCondLst>
                                  <p:childTnLst>
                                    <p:set>
                                      <p:cBhvr>
                                        <p:cTn id="53" dur="1" fill="hold">
                                          <p:stCondLst>
                                            <p:cond delay="0"/>
                                          </p:stCondLst>
                                        </p:cTn>
                                        <p:tgtEl>
                                          <p:spTgt spid="144"/>
                                        </p:tgtEl>
                                        <p:attrNameLst>
                                          <p:attrName>style.visibility</p:attrName>
                                        </p:attrNameLst>
                                      </p:cBhvr>
                                      <p:to>
                                        <p:strVal val="visible"/>
                                      </p:to>
                                    </p:set>
                                    <p:animEffect transition="in" filter="blinds(horizontal)">
                                      <p:cBhvr>
                                        <p:cTn id="54" dur="500"/>
                                        <p:tgtEl>
                                          <p:spTgt spid="144"/>
                                        </p:tgtEl>
                                      </p:cBhvr>
                                    </p:animEffect>
                                  </p:childTnLst>
                                </p:cTn>
                              </p:par>
                              <p:par>
                                <p:cTn id="55" presetID="3" presetClass="entr" presetSubtype="10" fill="hold" nodeType="withEffect">
                                  <p:stCondLst>
                                    <p:cond delay="0"/>
                                  </p:stCondLst>
                                  <p:childTnLst>
                                    <p:set>
                                      <p:cBhvr>
                                        <p:cTn id="56" dur="1" fill="hold">
                                          <p:stCondLst>
                                            <p:cond delay="0"/>
                                          </p:stCondLst>
                                        </p:cTn>
                                        <p:tgtEl>
                                          <p:spTgt spid="146"/>
                                        </p:tgtEl>
                                        <p:attrNameLst>
                                          <p:attrName>style.visibility</p:attrName>
                                        </p:attrNameLst>
                                      </p:cBhvr>
                                      <p:to>
                                        <p:strVal val="visible"/>
                                      </p:to>
                                    </p:set>
                                    <p:animEffect transition="in" filter="blinds(horizontal)">
                                      <p:cBhvr>
                                        <p:cTn id="57" dur="500"/>
                                        <p:tgtEl>
                                          <p:spTgt spid="146"/>
                                        </p:tgtEl>
                                      </p:cBhvr>
                                    </p:animEffect>
                                  </p:childTnLst>
                                </p:cTn>
                              </p:par>
                              <p:par>
                                <p:cTn id="58" presetID="3" presetClass="entr" presetSubtype="10" fill="hold" nodeType="withEffect">
                                  <p:stCondLst>
                                    <p:cond delay="0"/>
                                  </p:stCondLst>
                                  <p:childTnLst>
                                    <p:set>
                                      <p:cBhvr>
                                        <p:cTn id="59" dur="1" fill="hold">
                                          <p:stCondLst>
                                            <p:cond delay="0"/>
                                          </p:stCondLst>
                                        </p:cTn>
                                        <p:tgtEl>
                                          <p:spTgt spid="150"/>
                                        </p:tgtEl>
                                        <p:attrNameLst>
                                          <p:attrName>style.visibility</p:attrName>
                                        </p:attrNameLst>
                                      </p:cBhvr>
                                      <p:to>
                                        <p:strVal val="visible"/>
                                      </p:to>
                                    </p:set>
                                    <p:animEffect transition="in" filter="blinds(horizontal)">
                                      <p:cBhvr>
                                        <p:cTn id="60" dur="500"/>
                                        <p:tgtEl>
                                          <p:spTgt spid="150"/>
                                        </p:tgtEl>
                                      </p:cBhvr>
                                    </p:animEffect>
                                  </p:childTnLst>
                                </p:cTn>
                              </p:par>
                              <p:par>
                                <p:cTn id="61" presetID="3" presetClass="entr" presetSubtype="10" fill="hold" nodeType="withEffect">
                                  <p:stCondLst>
                                    <p:cond delay="0"/>
                                  </p:stCondLst>
                                  <p:childTnLst>
                                    <p:set>
                                      <p:cBhvr>
                                        <p:cTn id="62" dur="1" fill="hold">
                                          <p:stCondLst>
                                            <p:cond delay="0"/>
                                          </p:stCondLst>
                                        </p:cTn>
                                        <p:tgtEl>
                                          <p:spTgt spid="152"/>
                                        </p:tgtEl>
                                        <p:attrNameLst>
                                          <p:attrName>style.visibility</p:attrName>
                                        </p:attrNameLst>
                                      </p:cBhvr>
                                      <p:to>
                                        <p:strVal val="visible"/>
                                      </p:to>
                                    </p:set>
                                    <p:animEffect transition="in" filter="blinds(horizontal)">
                                      <p:cBhvr>
                                        <p:cTn id="63" dur="500"/>
                                        <p:tgtEl>
                                          <p:spTgt spid="152"/>
                                        </p:tgtEl>
                                      </p:cBhvr>
                                    </p:animEffect>
                                  </p:childTnLst>
                                </p:cTn>
                              </p:par>
                              <p:par>
                                <p:cTn id="64" presetID="3" presetClass="entr" presetSubtype="1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blinds(horizontal)">
                                      <p:cBhvr>
                                        <p:cTn id="66" dur="500"/>
                                        <p:tgtEl>
                                          <p:spTgt spid="156"/>
                                        </p:tgtEl>
                                      </p:cBhvr>
                                    </p:animEffect>
                                  </p:childTnLst>
                                </p:cTn>
                              </p:par>
                              <p:par>
                                <p:cTn id="67" presetID="3" presetClass="entr" presetSubtype="10" fill="hold" nodeType="withEffect">
                                  <p:stCondLst>
                                    <p:cond delay="0"/>
                                  </p:stCondLst>
                                  <p:childTnLst>
                                    <p:set>
                                      <p:cBhvr>
                                        <p:cTn id="68" dur="1" fill="hold">
                                          <p:stCondLst>
                                            <p:cond delay="0"/>
                                          </p:stCondLst>
                                        </p:cTn>
                                        <p:tgtEl>
                                          <p:spTgt spid="158"/>
                                        </p:tgtEl>
                                        <p:attrNameLst>
                                          <p:attrName>style.visibility</p:attrName>
                                        </p:attrNameLst>
                                      </p:cBhvr>
                                      <p:to>
                                        <p:strVal val="visible"/>
                                      </p:to>
                                    </p:set>
                                    <p:animEffect transition="in" filter="blinds(horizontal)">
                                      <p:cBhvr>
                                        <p:cTn id="69" dur="500"/>
                                        <p:tgtEl>
                                          <p:spTgt spid="158"/>
                                        </p:tgtEl>
                                      </p:cBhvr>
                                    </p:animEffect>
                                  </p:childTnLst>
                                </p:cTn>
                              </p:par>
                              <p:par>
                                <p:cTn id="70" presetID="3" presetClass="entr" presetSubtype="10" fill="hold" nodeType="withEffect">
                                  <p:stCondLst>
                                    <p:cond delay="0"/>
                                  </p:stCondLst>
                                  <p:childTnLst>
                                    <p:set>
                                      <p:cBhvr>
                                        <p:cTn id="71" dur="1" fill="hold">
                                          <p:stCondLst>
                                            <p:cond delay="0"/>
                                          </p:stCondLst>
                                        </p:cTn>
                                        <p:tgtEl>
                                          <p:spTgt spid="160"/>
                                        </p:tgtEl>
                                        <p:attrNameLst>
                                          <p:attrName>style.visibility</p:attrName>
                                        </p:attrNameLst>
                                      </p:cBhvr>
                                      <p:to>
                                        <p:strVal val="visible"/>
                                      </p:to>
                                    </p:set>
                                    <p:animEffect transition="in" filter="blinds(horizontal)">
                                      <p:cBhvr>
                                        <p:cTn id="72" dur="500"/>
                                        <p:tgtEl>
                                          <p:spTgt spid="160"/>
                                        </p:tgtEl>
                                      </p:cBhvr>
                                    </p:animEffect>
                                  </p:childTnLst>
                                </p:cTn>
                              </p:par>
                              <p:par>
                                <p:cTn id="73" presetID="3" presetClass="entr" presetSubtype="10" fill="hold" nodeType="withEffect">
                                  <p:stCondLst>
                                    <p:cond delay="0"/>
                                  </p:stCondLst>
                                  <p:childTnLst>
                                    <p:set>
                                      <p:cBhvr>
                                        <p:cTn id="74" dur="1" fill="hold">
                                          <p:stCondLst>
                                            <p:cond delay="0"/>
                                          </p:stCondLst>
                                        </p:cTn>
                                        <p:tgtEl>
                                          <p:spTgt spid="164"/>
                                        </p:tgtEl>
                                        <p:attrNameLst>
                                          <p:attrName>style.visibility</p:attrName>
                                        </p:attrNameLst>
                                      </p:cBhvr>
                                      <p:to>
                                        <p:strVal val="visible"/>
                                      </p:to>
                                    </p:set>
                                    <p:animEffect transition="in" filter="blinds(horizontal)">
                                      <p:cBhvr>
                                        <p:cTn id="75" dur="500"/>
                                        <p:tgtEl>
                                          <p:spTgt spid="164"/>
                                        </p:tgtEl>
                                      </p:cBhvr>
                                    </p:animEffect>
                                  </p:childTnLst>
                                </p:cTn>
                              </p:par>
                              <p:par>
                                <p:cTn id="76" presetID="3" presetClass="entr" presetSubtype="10" fill="hold" nodeType="withEffect">
                                  <p:stCondLst>
                                    <p:cond delay="0"/>
                                  </p:stCondLst>
                                  <p:childTnLst>
                                    <p:set>
                                      <p:cBhvr>
                                        <p:cTn id="77" dur="1" fill="hold">
                                          <p:stCondLst>
                                            <p:cond delay="0"/>
                                          </p:stCondLst>
                                        </p:cTn>
                                        <p:tgtEl>
                                          <p:spTgt spid="165"/>
                                        </p:tgtEl>
                                        <p:attrNameLst>
                                          <p:attrName>style.visibility</p:attrName>
                                        </p:attrNameLst>
                                      </p:cBhvr>
                                      <p:to>
                                        <p:strVal val="visible"/>
                                      </p:to>
                                    </p:set>
                                    <p:animEffect transition="in" filter="blinds(horizontal)">
                                      <p:cBhvr>
                                        <p:cTn id="78" dur="500"/>
                                        <p:tgtEl>
                                          <p:spTgt spid="165"/>
                                        </p:tgtEl>
                                      </p:cBhvr>
                                    </p:animEffect>
                                  </p:childTnLst>
                                </p:cTn>
                              </p:par>
                              <p:par>
                                <p:cTn id="79" presetID="3" presetClass="entr" presetSubtype="10" fill="hold"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blinds(horizontal)">
                                      <p:cBhvr>
                                        <p:cTn id="81" dur="500"/>
                                        <p:tgtEl>
                                          <p:spTgt spid="42"/>
                                        </p:tgtEl>
                                      </p:cBhvr>
                                    </p:animEffect>
                                  </p:childTnLst>
                                </p:cTn>
                              </p:par>
                              <p:par>
                                <p:cTn id="82" presetID="3" presetClass="entr" presetSubtype="10" fill="hold"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blinds(horizontal)">
                                      <p:cBhvr>
                                        <p:cTn id="84" dur="500"/>
                                        <p:tgtEl>
                                          <p:spTgt spid="44"/>
                                        </p:tgtEl>
                                      </p:cBhvr>
                                    </p:animEffect>
                                  </p:childTnLst>
                                </p:cTn>
                              </p:par>
                              <p:par>
                                <p:cTn id="85" presetID="3" presetClass="entr" presetSubtype="10" fill="hold"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blinds(horizontal)">
                                      <p:cBhvr>
                                        <p:cTn id="87" dur="500"/>
                                        <p:tgtEl>
                                          <p:spTgt spid="48"/>
                                        </p:tgtEl>
                                      </p:cBhvr>
                                    </p:animEffect>
                                  </p:childTnLst>
                                </p:cTn>
                              </p:par>
                              <p:par>
                                <p:cTn id="88" presetID="3" presetClass="entr" presetSubtype="10"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blinds(horizontal)">
                                      <p:cBhvr>
                                        <p:cTn id="90" dur="500"/>
                                        <p:tgtEl>
                                          <p:spTgt spid="49"/>
                                        </p:tgtEl>
                                      </p:cBhvr>
                                    </p:animEffect>
                                  </p:childTnLst>
                                </p:cTn>
                              </p:par>
                              <p:par>
                                <p:cTn id="91" presetID="3" presetClass="entr" presetSubtype="10" fill="hold" nodeType="with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blinds(horizontal)">
                                      <p:cBhvr>
                                        <p:cTn id="93" dur="500"/>
                                        <p:tgtEl>
                                          <p:spTgt spid="52"/>
                                        </p:tgtEl>
                                      </p:cBhvr>
                                    </p:animEffect>
                                  </p:childTnLst>
                                </p:cTn>
                              </p:par>
                              <p:par>
                                <p:cTn id="94" presetID="3" presetClass="entr" presetSubtype="10" fill="hold" nodeType="withEffect">
                                  <p:stCondLst>
                                    <p:cond delay="0"/>
                                  </p:stCondLst>
                                  <p:childTnLst>
                                    <p:set>
                                      <p:cBhvr>
                                        <p:cTn id="95" dur="1" fill="hold">
                                          <p:stCondLst>
                                            <p:cond delay="0"/>
                                          </p:stCondLst>
                                        </p:cTn>
                                        <p:tgtEl>
                                          <p:spTgt spid="84"/>
                                        </p:tgtEl>
                                        <p:attrNameLst>
                                          <p:attrName>style.visibility</p:attrName>
                                        </p:attrNameLst>
                                      </p:cBhvr>
                                      <p:to>
                                        <p:strVal val="visible"/>
                                      </p:to>
                                    </p:set>
                                    <p:animEffect transition="in" filter="blinds(horizontal)">
                                      <p:cBhvr>
                                        <p:cTn id="96" dur="500"/>
                                        <p:tgtEl>
                                          <p:spTgt spid="84"/>
                                        </p:tgtEl>
                                      </p:cBhvr>
                                    </p:animEffect>
                                  </p:childTnLst>
                                </p:cTn>
                              </p:par>
                              <p:par>
                                <p:cTn id="97" presetID="3" presetClass="entr" presetSubtype="10" fill="hold"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blinds(horizontal)">
                                      <p:cBhvr>
                                        <p:cTn id="99" dur="500"/>
                                        <p:tgtEl>
                                          <p:spTgt spid="55"/>
                                        </p:tgtEl>
                                      </p:cBhvr>
                                    </p:animEffect>
                                  </p:childTnLst>
                                </p:cTn>
                              </p:par>
                              <p:par>
                                <p:cTn id="100" presetID="3" presetClass="entr" presetSubtype="10" fill="hold" nodeType="withEffect">
                                  <p:stCondLst>
                                    <p:cond delay="0"/>
                                  </p:stCondLst>
                                  <p:childTnLst>
                                    <p:set>
                                      <p:cBhvr>
                                        <p:cTn id="101" dur="1" fill="hold">
                                          <p:stCondLst>
                                            <p:cond delay="0"/>
                                          </p:stCondLst>
                                        </p:cTn>
                                        <p:tgtEl>
                                          <p:spTgt spid="56"/>
                                        </p:tgtEl>
                                        <p:attrNameLst>
                                          <p:attrName>style.visibility</p:attrName>
                                        </p:attrNameLst>
                                      </p:cBhvr>
                                      <p:to>
                                        <p:strVal val="visible"/>
                                      </p:to>
                                    </p:set>
                                    <p:animEffect transition="in" filter="blinds(horizontal)">
                                      <p:cBhvr>
                                        <p:cTn id="102" dur="500"/>
                                        <p:tgtEl>
                                          <p:spTgt spid="56"/>
                                        </p:tgtEl>
                                      </p:cBhvr>
                                    </p:animEffect>
                                  </p:childTnLst>
                                </p:cTn>
                              </p:par>
                              <p:par>
                                <p:cTn id="103" presetID="3" presetClass="entr" presetSubtype="10" fill="hold" nodeType="with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blinds(horizontal)">
                                      <p:cBhvr>
                                        <p:cTn id="105" dur="500"/>
                                        <p:tgtEl>
                                          <p:spTgt spid="57"/>
                                        </p:tgtEl>
                                      </p:cBhvr>
                                    </p:animEffect>
                                  </p:childTnLst>
                                </p:cTn>
                              </p:par>
                              <p:par>
                                <p:cTn id="106" presetID="3" presetClass="entr" presetSubtype="10" fill="hold"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blinds(horizontal)">
                                      <p:cBhvr>
                                        <p:cTn id="108" dur="500"/>
                                        <p:tgtEl>
                                          <p:spTgt spid="58"/>
                                        </p:tgtEl>
                                      </p:cBhvr>
                                    </p:animEffect>
                                  </p:childTnLst>
                                </p:cTn>
                              </p:par>
                              <p:par>
                                <p:cTn id="109" presetID="3" presetClass="entr" presetSubtype="10" fill="hold" nodeType="with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blinds(horizontal)">
                                      <p:cBhvr>
                                        <p:cTn id="111" dur="500"/>
                                        <p:tgtEl>
                                          <p:spTgt spid="59"/>
                                        </p:tgtEl>
                                      </p:cBhvr>
                                    </p:animEffect>
                                  </p:childTnLst>
                                </p:cTn>
                              </p:par>
                              <p:par>
                                <p:cTn id="112" presetID="3" presetClass="entr" presetSubtype="10" fill="hold" nodeType="with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blinds(horizontal)">
                                      <p:cBhvr>
                                        <p:cTn id="114" dur="500"/>
                                        <p:tgtEl>
                                          <p:spTgt spid="60"/>
                                        </p:tgtEl>
                                      </p:cBhvr>
                                    </p:animEffect>
                                  </p:childTnLst>
                                </p:cTn>
                              </p:par>
                              <p:par>
                                <p:cTn id="115" presetID="3" presetClass="entr" presetSubtype="10" fill="hold" nodeType="withEffect">
                                  <p:stCondLst>
                                    <p:cond delay="0"/>
                                  </p:stCondLst>
                                  <p:childTnLst>
                                    <p:set>
                                      <p:cBhvr>
                                        <p:cTn id="116" dur="1" fill="hold">
                                          <p:stCondLst>
                                            <p:cond delay="0"/>
                                          </p:stCondLst>
                                        </p:cTn>
                                        <p:tgtEl>
                                          <p:spTgt spid="61"/>
                                        </p:tgtEl>
                                        <p:attrNameLst>
                                          <p:attrName>style.visibility</p:attrName>
                                        </p:attrNameLst>
                                      </p:cBhvr>
                                      <p:to>
                                        <p:strVal val="visible"/>
                                      </p:to>
                                    </p:set>
                                    <p:animEffect transition="in" filter="blinds(horizontal)">
                                      <p:cBhvr>
                                        <p:cTn id="117" dur="500"/>
                                        <p:tgtEl>
                                          <p:spTgt spid="61"/>
                                        </p:tgtEl>
                                      </p:cBhvr>
                                    </p:animEffect>
                                  </p:childTnLst>
                                </p:cTn>
                              </p:par>
                              <p:par>
                                <p:cTn id="118" presetID="3" presetClass="entr" presetSubtype="10" fill="hold" nodeType="withEffect">
                                  <p:stCondLst>
                                    <p:cond delay="0"/>
                                  </p:stCondLst>
                                  <p:childTnLst>
                                    <p:set>
                                      <p:cBhvr>
                                        <p:cTn id="119" dur="1" fill="hold">
                                          <p:stCondLst>
                                            <p:cond delay="0"/>
                                          </p:stCondLst>
                                        </p:cTn>
                                        <p:tgtEl>
                                          <p:spTgt spid="53"/>
                                        </p:tgtEl>
                                        <p:attrNameLst>
                                          <p:attrName>style.visibility</p:attrName>
                                        </p:attrNameLst>
                                      </p:cBhvr>
                                      <p:to>
                                        <p:strVal val="visible"/>
                                      </p:to>
                                    </p:set>
                                    <p:animEffect transition="in" filter="blinds(horizontal)">
                                      <p:cBhvr>
                                        <p:cTn id="120" dur="500"/>
                                        <p:tgtEl>
                                          <p:spTgt spid="53"/>
                                        </p:tgtEl>
                                      </p:cBhvr>
                                    </p:animEffect>
                                  </p:childTnLst>
                                </p:cTn>
                              </p:par>
                              <p:par>
                                <p:cTn id="121" presetID="3" presetClass="entr" presetSubtype="10" fill="hold" nodeType="withEffect">
                                  <p:stCondLst>
                                    <p:cond delay="0"/>
                                  </p:stCondLst>
                                  <p:childTnLst>
                                    <p:set>
                                      <p:cBhvr>
                                        <p:cTn id="122" dur="1" fill="hold">
                                          <p:stCondLst>
                                            <p:cond delay="0"/>
                                          </p:stCondLst>
                                        </p:cTn>
                                        <p:tgtEl>
                                          <p:spTgt spid="145"/>
                                        </p:tgtEl>
                                        <p:attrNameLst>
                                          <p:attrName>style.visibility</p:attrName>
                                        </p:attrNameLst>
                                      </p:cBhvr>
                                      <p:to>
                                        <p:strVal val="visible"/>
                                      </p:to>
                                    </p:set>
                                    <p:animEffect transition="in" filter="blinds(horizontal)">
                                      <p:cBhvr>
                                        <p:cTn id="123" dur="500"/>
                                        <p:tgtEl>
                                          <p:spTgt spid="145"/>
                                        </p:tgtEl>
                                      </p:cBhvr>
                                    </p:animEffect>
                                  </p:childTnLst>
                                </p:cTn>
                              </p:par>
                              <p:par>
                                <p:cTn id="124" presetID="3" presetClass="entr" presetSubtype="10" fill="hold" nodeType="withEffect">
                                  <p:stCondLst>
                                    <p:cond delay="0"/>
                                  </p:stCondLst>
                                  <p:childTnLst>
                                    <p:set>
                                      <p:cBhvr>
                                        <p:cTn id="125" dur="1" fill="hold">
                                          <p:stCondLst>
                                            <p:cond delay="0"/>
                                          </p:stCondLst>
                                        </p:cTn>
                                        <p:tgtEl>
                                          <p:spTgt spid="50"/>
                                        </p:tgtEl>
                                        <p:attrNameLst>
                                          <p:attrName>style.visibility</p:attrName>
                                        </p:attrNameLst>
                                      </p:cBhvr>
                                      <p:to>
                                        <p:strVal val="visible"/>
                                      </p:to>
                                    </p:set>
                                    <p:animEffect transition="in" filter="blinds(horizontal)">
                                      <p:cBhvr>
                                        <p:cTn id="126" dur="500"/>
                                        <p:tgtEl>
                                          <p:spTgt spid="50"/>
                                        </p:tgtEl>
                                      </p:cBhvr>
                                    </p:animEffect>
                                  </p:childTnLst>
                                </p:cTn>
                              </p:par>
                              <p:par>
                                <p:cTn id="127" presetID="3" presetClass="entr" presetSubtype="10" fill="hold" nodeType="withEffect">
                                  <p:stCondLst>
                                    <p:cond delay="0"/>
                                  </p:stCondLst>
                                  <p:childTnLst>
                                    <p:set>
                                      <p:cBhvr>
                                        <p:cTn id="128" dur="1" fill="hold">
                                          <p:stCondLst>
                                            <p:cond delay="0"/>
                                          </p:stCondLst>
                                        </p:cTn>
                                        <p:tgtEl>
                                          <p:spTgt spid="54"/>
                                        </p:tgtEl>
                                        <p:attrNameLst>
                                          <p:attrName>style.visibility</p:attrName>
                                        </p:attrNameLst>
                                      </p:cBhvr>
                                      <p:to>
                                        <p:strVal val="visible"/>
                                      </p:to>
                                    </p:set>
                                    <p:animEffect transition="in" filter="blinds(horizontal)">
                                      <p:cBhvr>
                                        <p:cTn id="129" dur="500"/>
                                        <p:tgtEl>
                                          <p:spTgt spid="54"/>
                                        </p:tgtEl>
                                      </p:cBhvr>
                                    </p:animEffect>
                                  </p:childTnLst>
                                </p:cTn>
                              </p:par>
                              <p:par>
                                <p:cTn id="130" presetID="3" presetClass="entr" presetSubtype="10" fill="hold" nodeType="withEffect">
                                  <p:stCondLst>
                                    <p:cond delay="0"/>
                                  </p:stCondLst>
                                  <p:childTnLst>
                                    <p:set>
                                      <p:cBhvr>
                                        <p:cTn id="131" dur="1" fill="hold">
                                          <p:stCondLst>
                                            <p:cond delay="0"/>
                                          </p:stCondLst>
                                        </p:cTn>
                                        <p:tgtEl>
                                          <p:spTgt spid="54"/>
                                        </p:tgtEl>
                                        <p:attrNameLst>
                                          <p:attrName>style.visibility</p:attrName>
                                        </p:attrNameLst>
                                      </p:cBhvr>
                                      <p:to>
                                        <p:strVal val="visible"/>
                                      </p:to>
                                    </p:set>
                                    <p:animEffect transition="in" filter="blinds(horizontal)">
                                      <p:cBhvr>
                                        <p:cTn id="13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960003" y="359388"/>
            <a:ext cx="2578844" cy="521970"/>
          </a:xfrm>
          <a:prstGeom prst="rect">
            <a:avLst/>
          </a:prstGeom>
        </p:spPr>
        <p:txBody>
          <a:bodyPr wrap="square">
            <a:spAutoFit/>
          </a:bodyPr>
          <a:lstStyle/>
          <a:p>
            <a:pPr>
              <a:spcBef>
                <a:spcPct val="50000"/>
              </a:spcBef>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rPr>
              <a:t>汽车驱动电机</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48" name="下箭头 47"/>
          <p:cNvSpPr/>
          <p:nvPr/>
        </p:nvSpPr>
        <p:spPr>
          <a:xfrm rot="10800000">
            <a:off x="8615623" y="3644968"/>
            <a:ext cx="575914" cy="64790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右箭头 49"/>
          <p:cNvSpPr/>
          <p:nvPr/>
        </p:nvSpPr>
        <p:spPr>
          <a:xfrm>
            <a:off x="5880032" y="5084753"/>
            <a:ext cx="935860" cy="575914"/>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9191537" y="3759337"/>
            <a:ext cx="863871" cy="46037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核心</a:t>
            </a:r>
            <a:endParaRPr lang="zh-CN" altLang="en-US" sz="2400" b="1" dirty="0">
              <a:latin typeface="黑体" panose="02010609060101010101" pitchFamily="49" charset="-122"/>
              <a:ea typeface="黑体" panose="02010609060101010101" pitchFamily="49" charset="-122"/>
            </a:endParaRPr>
          </a:p>
        </p:txBody>
      </p:sp>
      <p:sp>
        <p:nvSpPr>
          <p:cNvPr id="55" name="TextBox 54"/>
          <p:cNvSpPr txBox="1"/>
          <p:nvPr/>
        </p:nvSpPr>
        <p:spPr>
          <a:xfrm>
            <a:off x="3720354" y="3687348"/>
            <a:ext cx="863871" cy="46037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制作</a:t>
            </a:r>
            <a:endParaRPr lang="zh-CN" altLang="en-US" sz="2400" b="1" dirty="0">
              <a:latin typeface="黑体" panose="02010609060101010101" pitchFamily="49" charset="-122"/>
              <a:ea typeface="黑体" panose="02010609060101010101" pitchFamily="49" charset="-122"/>
            </a:endParaRPr>
          </a:p>
        </p:txBody>
      </p:sp>
      <p:sp>
        <p:nvSpPr>
          <p:cNvPr id="58" name="下箭头 57"/>
          <p:cNvSpPr/>
          <p:nvPr/>
        </p:nvSpPr>
        <p:spPr>
          <a:xfrm>
            <a:off x="3072451" y="3644968"/>
            <a:ext cx="575914" cy="57591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9"/>
          <p:cNvSpPr txBox="1"/>
          <p:nvPr/>
        </p:nvSpPr>
        <p:spPr>
          <a:xfrm>
            <a:off x="5880032" y="5703047"/>
            <a:ext cx="863871" cy="46037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核心</a:t>
            </a:r>
            <a:endParaRPr lang="zh-CN" altLang="en-US" sz="2400" b="1" dirty="0">
              <a:latin typeface="黑体" panose="02010609060101010101" pitchFamily="49" charset="-122"/>
              <a:ea typeface="黑体" panose="02010609060101010101" pitchFamily="49" charset="-122"/>
            </a:endParaRPr>
          </a:p>
        </p:txBody>
      </p:sp>
      <p:sp>
        <p:nvSpPr>
          <p:cNvPr id="20" name="圆角矩形 19"/>
          <p:cNvSpPr/>
          <p:nvPr/>
        </p:nvSpPr>
        <p:spPr>
          <a:xfrm>
            <a:off x="1200730" y="909376"/>
            <a:ext cx="4679301" cy="2735592"/>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latin typeface="微软雅黑" panose="020B0503020204020204" charset="-122"/>
              <a:ea typeface="微软雅黑" panose="020B0503020204020204" charset="-122"/>
            </a:endParaRPr>
          </a:p>
        </p:txBody>
      </p:sp>
      <p:sp>
        <p:nvSpPr>
          <p:cNvPr id="21" name="圆角矩形 20"/>
          <p:cNvSpPr/>
          <p:nvPr/>
        </p:nvSpPr>
        <p:spPr>
          <a:xfrm>
            <a:off x="6738774" y="929321"/>
            <a:ext cx="4428003" cy="2713937"/>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latin typeface="微软雅黑" panose="020B0503020204020204" charset="-122"/>
              <a:ea typeface="微软雅黑" panose="020B0503020204020204" charset="-122"/>
            </a:endParaRPr>
          </a:p>
        </p:txBody>
      </p:sp>
      <p:sp>
        <p:nvSpPr>
          <p:cNvPr id="22" name="圆角矩形 21"/>
          <p:cNvSpPr/>
          <p:nvPr/>
        </p:nvSpPr>
        <p:spPr>
          <a:xfrm>
            <a:off x="6959871" y="4292871"/>
            <a:ext cx="4103387" cy="237564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latin typeface="微软雅黑" panose="020B0503020204020204" charset="-122"/>
              <a:ea typeface="微软雅黑" panose="020B0503020204020204" charset="-122"/>
            </a:endParaRPr>
          </a:p>
        </p:txBody>
      </p:sp>
      <p:sp>
        <p:nvSpPr>
          <p:cNvPr id="23" name="圆角矩形 22"/>
          <p:cNvSpPr/>
          <p:nvPr/>
        </p:nvSpPr>
        <p:spPr>
          <a:xfrm>
            <a:off x="1200730" y="4220882"/>
            <a:ext cx="4535323" cy="2519624"/>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latin typeface="微软雅黑" panose="020B0503020204020204" charset="-122"/>
              <a:ea typeface="微软雅黑" panose="020B0503020204020204" charset="-122"/>
            </a:endParaRPr>
          </a:p>
        </p:txBody>
      </p:sp>
      <p:sp>
        <p:nvSpPr>
          <p:cNvPr id="24" name="TextBox 23"/>
          <p:cNvSpPr txBox="1"/>
          <p:nvPr/>
        </p:nvSpPr>
        <p:spPr>
          <a:xfrm>
            <a:off x="616930" y="1773247"/>
            <a:ext cx="613410" cy="802640"/>
          </a:xfrm>
          <a:prstGeom prst="rect">
            <a:avLst/>
          </a:prstGeom>
          <a:noFill/>
        </p:spPr>
        <p:txBody>
          <a:bodyPr vert="eaVert" wrap="none" rtlCol="0">
            <a:spAutoFit/>
          </a:bodyPr>
          <a:lstStyle/>
          <a:p>
            <a:r>
              <a:rPr lang="zh-CN" altLang="en-US" sz="2800" dirty="0">
                <a:latin typeface="微软雅黑" panose="020B0503020204020204" charset="-122"/>
                <a:ea typeface="微软雅黑" panose="020B0503020204020204" charset="-122"/>
              </a:rPr>
              <a:t>我们</a:t>
            </a:r>
            <a:endParaRPr lang="zh-CN" altLang="en-US" sz="2800" dirty="0">
              <a:latin typeface="微软雅黑" panose="020B0503020204020204" charset="-122"/>
              <a:ea typeface="微软雅黑" panose="020B0503020204020204" charset="-122"/>
            </a:endParaRPr>
          </a:p>
        </p:txBody>
      </p:sp>
      <p:sp>
        <p:nvSpPr>
          <p:cNvPr id="25" name="TextBox 24"/>
          <p:cNvSpPr txBox="1"/>
          <p:nvPr/>
        </p:nvSpPr>
        <p:spPr>
          <a:xfrm>
            <a:off x="11209219" y="1701258"/>
            <a:ext cx="613410" cy="802640"/>
          </a:xfrm>
          <a:prstGeom prst="rect">
            <a:avLst/>
          </a:prstGeom>
          <a:noFill/>
        </p:spPr>
        <p:txBody>
          <a:bodyPr vert="eaVert" wrap="none" rtlCol="0">
            <a:spAutoFit/>
          </a:bodyPr>
          <a:lstStyle/>
          <a:p>
            <a:r>
              <a:rPr lang="zh-CN" altLang="en-US" sz="2800" dirty="0">
                <a:latin typeface="微软雅黑" panose="020B0503020204020204" charset="-122"/>
                <a:ea typeface="微软雅黑" panose="020B0503020204020204" charset="-122"/>
              </a:rPr>
              <a:t>终端</a:t>
            </a:r>
            <a:endParaRPr lang="zh-CN" altLang="en-US" sz="2800" dirty="0">
              <a:latin typeface="微软雅黑" panose="020B0503020204020204" charset="-122"/>
              <a:ea typeface="微软雅黑" panose="020B0503020204020204" charset="-122"/>
            </a:endParaRPr>
          </a:p>
        </p:txBody>
      </p:sp>
      <p:pic>
        <p:nvPicPr>
          <p:cNvPr id="2054" name="Picture 6"/>
          <p:cNvPicPr>
            <a:picLocks noChangeAspect="1" noChangeArrowheads="1"/>
          </p:cNvPicPr>
          <p:nvPr/>
        </p:nvPicPr>
        <p:blipFill>
          <a:blip r:embed="rId1" cstate="screen">
            <a:clrChange>
              <a:clrFrom>
                <a:srgbClr val="FFFFFF"/>
              </a:clrFrom>
              <a:clrTo>
                <a:srgbClr val="FFFFFF">
                  <a:alpha val="0"/>
                </a:srgbClr>
              </a:clrTo>
            </a:clrChange>
          </a:blip>
          <a:srcRect/>
          <a:stretch>
            <a:fillRect/>
          </a:stretch>
        </p:blipFill>
        <p:spPr bwMode="auto">
          <a:xfrm>
            <a:off x="2453610" y="4571710"/>
            <a:ext cx="2009242" cy="1897927"/>
          </a:xfrm>
          <a:prstGeom prst="rect">
            <a:avLst/>
          </a:prstGeom>
          <a:noFill/>
          <a:ln w="9525">
            <a:noFill/>
            <a:miter lim="800000"/>
            <a:headEnd/>
            <a:tailEnd/>
          </a:ln>
          <a:effectLst/>
        </p:spPr>
      </p:pic>
      <p:pic>
        <p:nvPicPr>
          <p:cNvPr id="31" name="图片 30" descr="工业电机1.png"/>
          <p:cNvPicPr>
            <a:picLocks noChangeAspect="1"/>
          </p:cNvPicPr>
          <p:nvPr/>
        </p:nvPicPr>
        <p:blipFill>
          <a:blip r:embed="rId2" cstate="email">
            <a:clrChange>
              <a:clrFrom>
                <a:srgbClr val="FFFFFF"/>
              </a:clrFrom>
              <a:clrTo>
                <a:srgbClr val="FFFFFF">
                  <a:alpha val="0"/>
                </a:srgbClr>
              </a:clrTo>
            </a:clrChange>
          </a:blip>
          <a:stretch>
            <a:fillRect/>
          </a:stretch>
        </p:blipFill>
        <p:spPr>
          <a:xfrm>
            <a:off x="1953674" y="1082072"/>
            <a:ext cx="3785228" cy="1077635"/>
          </a:xfrm>
          <a:prstGeom prst="rect">
            <a:avLst/>
          </a:prstGeom>
        </p:spPr>
      </p:pic>
      <p:pic>
        <p:nvPicPr>
          <p:cNvPr id="32" name="图片 31" descr="工业电机2.png"/>
          <p:cNvPicPr>
            <a:picLocks noChangeAspect="1"/>
          </p:cNvPicPr>
          <p:nvPr/>
        </p:nvPicPr>
        <p:blipFill>
          <a:blip r:embed="rId3" cstate="email">
            <a:clrChange>
              <a:clrFrom>
                <a:srgbClr val="FFFFFF"/>
              </a:clrFrom>
              <a:clrTo>
                <a:srgbClr val="FFFFFF">
                  <a:alpha val="0"/>
                </a:srgbClr>
              </a:clrTo>
            </a:clrChange>
          </a:blip>
          <a:stretch>
            <a:fillRect/>
          </a:stretch>
        </p:blipFill>
        <p:spPr>
          <a:xfrm>
            <a:off x="1349606" y="2214870"/>
            <a:ext cx="3746522" cy="1214130"/>
          </a:xfrm>
          <a:prstGeom prst="rect">
            <a:avLst/>
          </a:prstGeom>
        </p:spPr>
      </p:pic>
      <p:pic>
        <p:nvPicPr>
          <p:cNvPr id="1026" name="Picture 2"/>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6810194" y="1470881"/>
            <a:ext cx="4285164" cy="1787741"/>
          </a:xfrm>
          <a:prstGeom prst="rect">
            <a:avLst/>
          </a:prstGeom>
          <a:noFill/>
          <a:ln w="9525">
            <a:noFill/>
            <a:miter lim="800000"/>
            <a:headEnd/>
            <a:tailEnd/>
          </a:ln>
          <a:effectLst/>
        </p:spPr>
      </p:pic>
      <p:sp>
        <p:nvSpPr>
          <p:cNvPr id="29" name="椭圆形标注 28"/>
          <p:cNvSpPr/>
          <p:nvPr/>
        </p:nvSpPr>
        <p:spPr>
          <a:xfrm>
            <a:off x="9381292" y="1143579"/>
            <a:ext cx="499936" cy="571355"/>
          </a:xfrm>
          <a:prstGeom prst="wedgeEllipseCallout">
            <a:avLst>
              <a:gd name="adj1" fmla="val 22243"/>
              <a:gd name="adj2" fmla="val 13873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30" name="TextBox 29"/>
          <p:cNvSpPr txBox="1"/>
          <p:nvPr/>
        </p:nvSpPr>
        <p:spPr>
          <a:xfrm>
            <a:off x="9381292" y="1214999"/>
            <a:ext cx="487680" cy="460375"/>
          </a:xfrm>
          <a:prstGeom prst="rect">
            <a:avLst/>
          </a:prstGeom>
          <a:noFill/>
        </p:spPr>
        <p:txBody>
          <a:bodyPr wrap="none" rtlCol="0">
            <a:spAutoFit/>
          </a:bodyPr>
          <a:lstStyle/>
          <a:p>
            <a:r>
              <a:rPr lang="zh-CN" altLang="en-US" sz="1200" dirty="0">
                <a:solidFill>
                  <a:srgbClr val="FF0000"/>
                </a:solidFill>
                <a:latin typeface="黑体" panose="02010609060101010101" pitchFamily="49" charset="-122"/>
                <a:ea typeface="黑体" panose="02010609060101010101" pitchFamily="49" charset="-122"/>
              </a:rPr>
              <a:t>驱动</a:t>
            </a:r>
            <a:endParaRPr lang="en-US" altLang="zh-CN" sz="1200" dirty="0">
              <a:solidFill>
                <a:srgbClr val="FF0000"/>
              </a:solidFill>
              <a:latin typeface="黑体" panose="02010609060101010101" pitchFamily="49" charset="-122"/>
              <a:ea typeface="黑体" panose="02010609060101010101" pitchFamily="49" charset="-122"/>
            </a:endParaRPr>
          </a:p>
          <a:p>
            <a:r>
              <a:rPr lang="zh-CN" altLang="en-US" sz="1200" dirty="0">
                <a:solidFill>
                  <a:srgbClr val="FF0000"/>
                </a:solidFill>
                <a:latin typeface="黑体" panose="02010609060101010101" pitchFamily="49" charset="-122"/>
                <a:ea typeface="黑体" panose="02010609060101010101" pitchFamily="49" charset="-122"/>
              </a:rPr>
              <a:t>电机</a:t>
            </a:r>
            <a:endParaRPr lang="zh-CN" altLang="en-US" sz="1200" dirty="0">
              <a:solidFill>
                <a:srgbClr val="FF0000"/>
              </a:solidFill>
              <a:latin typeface="黑体" panose="02010609060101010101" pitchFamily="49" charset="-122"/>
              <a:ea typeface="黑体" panose="02010609060101010101" pitchFamily="49" charset="-122"/>
            </a:endParaRPr>
          </a:p>
        </p:txBody>
      </p:sp>
      <p:pic>
        <p:nvPicPr>
          <p:cNvPr id="3" name="Picture 2"/>
          <p:cNvPicPr>
            <a:picLocks noChangeAspect="1" noChangeArrowheads="1"/>
          </p:cNvPicPr>
          <p:nvPr/>
        </p:nvPicPr>
        <p:blipFill>
          <a:blip r:embed="rId5" cstate="print"/>
          <a:srcRect/>
          <a:stretch>
            <a:fillRect/>
          </a:stretch>
        </p:blipFill>
        <p:spPr bwMode="auto">
          <a:xfrm>
            <a:off x="7205407" y="4714549"/>
            <a:ext cx="3675693" cy="1499807"/>
          </a:xfrm>
          <a:prstGeom prst="rect">
            <a:avLst/>
          </a:prstGeom>
          <a:noFill/>
          <a:ln w="9525">
            <a:noFill/>
            <a:miter lim="800000"/>
            <a:headEnd/>
            <a:tailEnd/>
          </a:ln>
          <a:effectLst/>
        </p:spPr>
      </p:pic>
      <p:sp>
        <p:nvSpPr>
          <p:cNvPr id="8" name="矩形 7"/>
          <p:cNvSpPr/>
          <p:nvPr/>
        </p:nvSpPr>
        <p:spPr>
          <a:xfrm>
            <a:off x="3265714" y="531495"/>
            <a:ext cx="10894151" cy="107012"/>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0" y="57150"/>
            <a:ext cx="931328" cy="752864"/>
            <a:chOff x="6096000" y="3080190"/>
            <a:chExt cx="931328" cy="752864"/>
          </a:xfrm>
        </p:grpSpPr>
        <p:sp>
          <p:nvSpPr>
            <p:cNvPr id="10"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02</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11" name="直接连接符 10"/>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linds(horizontal)">
                                      <p:cBhvr>
                                        <p:cTn id="15" dur="500"/>
                                        <p:tgtEl>
                                          <p:spTgt spid="4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linds(horizontal)">
                                      <p:cBhvr>
                                        <p:cTn id="18" dur="500"/>
                                        <p:tgtEl>
                                          <p:spTgt spid="5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blinds(horizontal)">
                                      <p:cBhvr>
                                        <p:cTn id="21" dur="500"/>
                                        <p:tgtEl>
                                          <p:spTgt spid="5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blinds(horizontal)">
                                      <p:cBhvr>
                                        <p:cTn id="24" dur="500"/>
                                        <p:tgtEl>
                                          <p:spTgt spid="5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blinds(horizontal)">
                                      <p:cBhvr>
                                        <p:cTn id="27" dur="500"/>
                                        <p:tgtEl>
                                          <p:spTgt spid="5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blinds(horizontal)">
                                      <p:cBhvr>
                                        <p:cTn id="30" dur="500"/>
                                        <p:tgtEl>
                                          <p:spTgt spid="6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linds(horizontal)">
                                      <p:cBhvr>
                                        <p:cTn id="33" dur="500"/>
                                        <p:tgtEl>
                                          <p:spTgt spid="2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linds(horizontal)">
                                      <p:cBhvr>
                                        <p:cTn id="45" dur="500"/>
                                        <p:tgtEl>
                                          <p:spTgt spid="2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linds(horizontal)">
                                      <p:cBhvr>
                                        <p:cTn id="48" dur="500"/>
                                        <p:tgtEl>
                                          <p:spTgt spid="25"/>
                                        </p:tgtEl>
                                      </p:cBhvr>
                                    </p:animEffect>
                                  </p:childTnLst>
                                </p:cTn>
                              </p:par>
                              <p:par>
                                <p:cTn id="49" presetID="3" presetClass="entr" presetSubtype="10" fill="hold" nodeType="withEffect">
                                  <p:stCondLst>
                                    <p:cond delay="0"/>
                                  </p:stCondLst>
                                  <p:childTnLst>
                                    <p:set>
                                      <p:cBhvr>
                                        <p:cTn id="50" dur="1" fill="hold">
                                          <p:stCondLst>
                                            <p:cond delay="0"/>
                                          </p:stCondLst>
                                        </p:cTn>
                                        <p:tgtEl>
                                          <p:spTgt spid="2054"/>
                                        </p:tgtEl>
                                        <p:attrNameLst>
                                          <p:attrName>style.visibility</p:attrName>
                                        </p:attrNameLst>
                                      </p:cBhvr>
                                      <p:to>
                                        <p:strVal val="visible"/>
                                      </p:to>
                                    </p:set>
                                    <p:animEffect transition="in" filter="blinds(horizontal)">
                                      <p:cBhvr>
                                        <p:cTn id="51" dur="500"/>
                                        <p:tgtEl>
                                          <p:spTgt spid="2054"/>
                                        </p:tgtEl>
                                      </p:cBhvr>
                                    </p:animEffect>
                                  </p:childTnLst>
                                </p:cTn>
                              </p:par>
                              <p:par>
                                <p:cTn id="52" presetID="3" presetClass="entr" presetSubtype="1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linds(horizontal)">
                                      <p:cBhvr>
                                        <p:cTn id="54" dur="500"/>
                                        <p:tgtEl>
                                          <p:spTgt spid="31"/>
                                        </p:tgtEl>
                                      </p:cBhvr>
                                    </p:animEffect>
                                  </p:childTnLst>
                                </p:cTn>
                              </p:par>
                              <p:par>
                                <p:cTn id="55" presetID="3" presetClass="entr" presetSubtype="1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linds(horizontal)">
                                      <p:cBhvr>
                                        <p:cTn id="57" dur="500"/>
                                        <p:tgtEl>
                                          <p:spTgt spid="32"/>
                                        </p:tgtEl>
                                      </p:cBhvr>
                                    </p:animEffect>
                                  </p:childTnLst>
                                </p:cTn>
                              </p:par>
                              <p:par>
                                <p:cTn id="58" presetID="3" presetClass="entr" presetSubtype="10" fill="hold" nodeType="with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blinds(horizontal)">
                                      <p:cBhvr>
                                        <p:cTn id="60" dur="500"/>
                                        <p:tgtEl>
                                          <p:spTgt spid="102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linds(horizontal)">
                                      <p:cBhvr>
                                        <p:cTn id="63" dur="500"/>
                                        <p:tgtEl>
                                          <p:spTgt spid="2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linds(horizontal)">
                                      <p:cBhvr>
                                        <p:cTn id="66" dur="500"/>
                                        <p:tgtEl>
                                          <p:spTgt spid="30"/>
                                        </p:tgtEl>
                                      </p:cBhvr>
                                    </p:animEffect>
                                  </p:childTnLst>
                                </p:cTn>
                              </p:par>
                              <p:par>
                                <p:cTn id="67" presetID="3" presetClass="entr" presetSubtype="10" fill="hold" nodeType="with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blinds(horizontal)">
                                      <p:cBhvr>
                                        <p:cTn id="6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50" grpId="0" animBg="1"/>
      <p:bldP spid="54" grpId="0"/>
      <p:bldP spid="55" grpId="0"/>
      <p:bldP spid="58" grpId="0" animBg="1"/>
      <p:bldP spid="60" grpId="0"/>
      <p:bldP spid="20" grpId="0" animBg="1"/>
      <p:bldP spid="21" grpId="0" animBg="1"/>
      <p:bldP spid="22" grpId="0" animBg="1"/>
      <p:bldP spid="23" grpId="0" animBg="1"/>
      <p:bldP spid="24" grpId="0"/>
      <p:bldP spid="25" grpId="0"/>
      <p:bldP spid="29" grpId="0" animBg="1"/>
      <p:bldP spid="30"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008380" y="351790"/>
            <a:ext cx="10309860" cy="521970"/>
          </a:xfrm>
          <a:prstGeom prst="rect">
            <a:avLst/>
          </a:prstGeom>
        </p:spPr>
        <p:txBody>
          <a:bodyPr wrap="square">
            <a:spAutoFit/>
          </a:bodyPr>
          <a:lstStyle/>
          <a:p>
            <a:pPr>
              <a:spcBef>
                <a:spcPct val="50000"/>
              </a:spcBef>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rPr>
              <a:t>新能源汽车驱动电机冲压技术——紧跟行业发展，储备优势技术</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32" name="矩形 31"/>
          <p:cNvSpPr/>
          <p:nvPr/>
        </p:nvSpPr>
        <p:spPr>
          <a:xfrm>
            <a:off x="6024010" y="1130567"/>
            <a:ext cx="5543172" cy="1938020"/>
          </a:xfrm>
          <a:prstGeom prst="rect">
            <a:avLst/>
          </a:prstGeom>
        </p:spPr>
        <p:txBody>
          <a:bodyPr wrap="square">
            <a:spAutoFit/>
          </a:bodyPr>
          <a:lstStyle/>
          <a:p>
            <a:pPr>
              <a:lnSpc>
                <a:spcPct val="150000"/>
              </a:lnSpc>
            </a:pPr>
            <a:r>
              <a:rPr lang="zh-CN" altLang="en-US" dirty="0">
                <a:latin typeface="微软雅黑" panose="020B0503020204020204" charset="-122"/>
                <a:ea typeface="微软雅黑" panose="020B0503020204020204" charset="-122"/>
              </a:rPr>
              <a:t> </a:t>
            </a:r>
            <a:r>
              <a:rPr lang="zh-CN" altLang="en-US" sz="2000" dirty="0">
                <a:latin typeface="黑体" panose="02010609060101010101" pitchFamily="49" charset="-122"/>
                <a:ea typeface="黑体" panose="02010609060101010101" pitchFamily="49" charset="-122"/>
              </a:rPr>
              <a:t>◆</a:t>
            </a:r>
            <a:r>
              <a:rPr lang="zh-CN" altLang="en-US" sz="2000" dirty="0">
                <a:latin typeface="微软雅黑" panose="020B0503020204020204" charset="-122"/>
                <a:ea typeface="微软雅黑" panose="020B0503020204020204" charset="-122"/>
              </a:rPr>
              <a:t>根据国家规划，到</a:t>
            </a:r>
            <a:r>
              <a:rPr lang="en-US" altLang="zh-CN" sz="2000" dirty="0">
                <a:latin typeface="微软雅黑" panose="020B0503020204020204" charset="-122"/>
                <a:ea typeface="微软雅黑" panose="020B0503020204020204" charset="-122"/>
              </a:rPr>
              <a:t>2020</a:t>
            </a:r>
            <a:r>
              <a:rPr lang="zh-CN" altLang="en-US" sz="2000" dirty="0">
                <a:latin typeface="微软雅黑" panose="020B0503020204020204" charset="-122"/>
                <a:ea typeface="微软雅黑" panose="020B0503020204020204" charset="-122"/>
              </a:rPr>
              <a:t>年我国新能源汽车销售量将达到</a:t>
            </a:r>
            <a:r>
              <a:rPr lang="en-US" altLang="zh-CN" sz="2000" dirty="0">
                <a:latin typeface="微软雅黑" panose="020B0503020204020204" charset="-122"/>
                <a:ea typeface="微软雅黑" panose="020B0503020204020204" charset="-122"/>
              </a:rPr>
              <a:t>500</a:t>
            </a:r>
            <a:r>
              <a:rPr lang="zh-CN" altLang="en-US" sz="2000" dirty="0">
                <a:latin typeface="微软雅黑" panose="020B0503020204020204" charset="-122"/>
                <a:ea typeface="微软雅黑" panose="020B0503020204020204" charset="-122"/>
              </a:rPr>
              <a:t>万辆规模，据此预计“十三五” 末我国新能源汽车驱动电机整体市场容量将达到 </a:t>
            </a:r>
            <a:r>
              <a:rPr lang="en-US" altLang="zh-CN" sz="2000" dirty="0">
                <a:latin typeface="微软雅黑" panose="020B0503020204020204" charset="-122"/>
                <a:ea typeface="微软雅黑" panose="020B0503020204020204" charset="-122"/>
              </a:rPr>
              <a:t>2500</a:t>
            </a:r>
            <a:r>
              <a:rPr lang="zh-CN" altLang="en-US" sz="2000" dirty="0">
                <a:latin typeface="微软雅黑" panose="020B0503020204020204" charset="-122"/>
                <a:ea typeface="微软雅黑" panose="020B0503020204020204" charset="-122"/>
              </a:rPr>
              <a:t>亿元左右。</a:t>
            </a:r>
            <a:endParaRPr lang="en-US" altLang="zh-CN" sz="2000" dirty="0">
              <a:latin typeface="微软雅黑" panose="020B0503020204020204" charset="-122"/>
              <a:ea typeface="微软雅黑" panose="020B0503020204020204" charset="-122"/>
            </a:endParaRPr>
          </a:p>
        </p:txBody>
      </p:sp>
      <p:sp>
        <p:nvSpPr>
          <p:cNvPr id="33" name="圆角矩形 32"/>
          <p:cNvSpPr/>
          <p:nvPr/>
        </p:nvSpPr>
        <p:spPr>
          <a:xfrm>
            <a:off x="480838" y="909376"/>
            <a:ext cx="11302313" cy="2735592"/>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latin typeface="微软雅黑" panose="020B0503020204020204" charset="-122"/>
              <a:ea typeface="微软雅黑" panose="020B0503020204020204" charset="-122"/>
            </a:endParaRPr>
          </a:p>
        </p:txBody>
      </p:sp>
      <p:pic>
        <p:nvPicPr>
          <p:cNvPr id="41" name="图片 40" descr="驱动电机常规.jpg"/>
          <p:cNvPicPr>
            <a:picLocks noChangeAspect="1"/>
          </p:cNvPicPr>
          <p:nvPr/>
        </p:nvPicPr>
        <p:blipFill>
          <a:blip r:embed="rId1" cstate="email">
            <a:clrChange>
              <a:clrFrom>
                <a:srgbClr val="FFFFFF"/>
              </a:clrFrom>
              <a:clrTo>
                <a:srgbClr val="FFFFFF">
                  <a:alpha val="0"/>
                </a:srgbClr>
              </a:clrTo>
            </a:clrChange>
          </a:blip>
          <a:stretch>
            <a:fillRect/>
          </a:stretch>
        </p:blipFill>
        <p:spPr>
          <a:xfrm>
            <a:off x="552827" y="909376"/>
            <a:ext cx="4856519" cy="2735591"/>
          </a:xfrm>
          <a:prstGeom prst="rect">
            <a:avLst/>
          </a:prstGeom>
        </p:spPr>
      </p:pic>
      <p:pic>
        <p:nvPicPr>
          <p:cNvPr id="45" name="图片 44" descr="图片2.jpg"/>
          <p:cNvPicPr>
            <a:picLocks noChangeAspect="1"/>
          </p:cNvPicPr>
          <p:nvPr/>
        </p:nvPicPr>
        <p:blipFill>
          <a:blip r:embed="rId2" cstate="email">
            <a:clrChange>
              <a:clrFrom>
                <a:srgbClr val="FFFFFF"/>
              </a:clrFrom>
              <a:clrTo>
                <a:srgbClr val="FFFFFF">
                  <a:alpha val="0"/>
                </a:srgbClr>
              </a:clrTo>
            </a:clrChange>
          </a:blip>
          <a:stretch>
            <a:fillRect/>
          </a:stretch>
        </p:blipFill>
        <p:spPr>
          <a:xfrm>
            <a:off x="682556" y="3860936"/>
            <a:ext cx="4621561" cy="2735592"/>
          </a:xfrm>
          <a:prstGeom prst="rect">
            <a:avLst/>
          </a:prstGeom>
        </p:spPr>
      </p:pic>
      <p:sp>
        <p:nvSpPr>
          <p:cNvPr id="46" name="矩形 45"/>
          <p:cNvSpPr/>
          <p:nvPr/>
        </p:nvSpPr>
        <p:spPr>
          <a:xfrm>
            <a:off x="6024010" y="3788946"/>
            <a:ext cx="5687151" cy="2861310"/>
          </a:xfrm>
          <a:prstGeom prst="rect">
            <a:avLst/>
          </a:prstGeom>
        </p:spPr>
        <p:txBody>
          <a:bodyPr wrap="square">
            <a:spAutoFit/>
          </a:bodyPr>
          <a:lstStyle/>
          <a:p>
            <a:pPr>
              <a:lnSpc>
                <a:spcPct val="150000"/>
              </a:lnSpc>
            </a:pPr>
            <a:r>
              <a:rPr lang="zh-CN" altLang="en-US" dirty="0">
                <a:latin typeface="微软雅黑" panose="020B0503020204020204" charset="-122"/>
                <a:ea typeface="微软雅黑" panose="020B0503020204020204" charset="-122"/>
              </a:rPr>
              <a:t> </a:t>
            </a:r>
            <a:r>
              <a:rPr lang="zh-CN" altLang="en-US" sz="2000" dirty="0">
                <a:latin typeface="黑体" panose="02010609060101010101" pitchFamily="49" charset="-122"/>
                <a:ea typeface="黑体" panose="02010609060101010101" pitchFamily="49" charset="-122"/>
              </a:rPr>
              <a:t>◆</a:t>
            </a:r>
            <a:r>
              <a:rPr lang="zh-CN" altLang="en-US" sz="2000" dirty="0">
                <a:latin typeface="微软雅黑" panose="020B0503020204020204" charset="-122"/>
                <a:ea typeface="微软雅黑" panose="020B0503020204020204" charset="-122"/>
              </a:rPr>
              <a:t>轮毂式驱动电机具备车轮独立驱动的特性可以快速便捷的实现全时四轮驱动，可通过左右车轮的不同转速甚至反转来实现类似履带式车辆的差动转向，极大的减小车辆的转弯半径，在特殊情况下可实现原地转向，对于特种车辆具有很高的价值。</a:t>
            </a:r>
            <a:endParaRPr lang="en-US" altLang="zh-CN" sz="2000" dirty="0">
              <a:latin typeface="微软雅黑" panose="020B0503020204020204" charset="-122"/>
              <a:ea typeface="微软雅黑" panose="020B0503020204020204" charset="-122"/>
            </a:endParaRPr>
          </a:p>
        </p:txBody>
      </p:sp>
      <p:sp>
        <p:nvSpPr>
          <p:cNvPr id="47" name="圆角矩形 46"/>
          <p:cNvSpPr/>
          <p:nvPr/>
        </p:nvSpPr>
        <p:spPr>
          <a:xfrm>
            <a:off x="480838" y="3860936"/>
            <a:ext cx="11302313" cy="2735592"/>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latin typeface="微软雅黑" panose="020B0503020204020204" charset="-122"/>
              <a:ea typeface="微软雅黑" panose="020B0503020204020204" charset="-122"/>
            </a:endParaRPr>
          </a:p>
        </p:txBody>
      </p:sp>
      <p:grpSp>
        <p:nvGrpSpPr>
          <p:cNvPr id="7" name="组合 6"/>
          <p:cNvGrpSpPr/>
          <p:nvPr/>
        </p:nvGrpSpPr>
        <p:grpSpPr>
          <a:xfrm>
            <a:off x="142875" y="66675"/>
            <a:ext cx="931328" cy="743339"/>
            <a:chOff x="6238875" y="3089715"/>
            <a:chExt cx="931328" cy="743339"/>
          </a:xfrm>
        </p:grpSpPr>
        <p:sp>
          <p:nvSpPr>
            <p:cNvPr id="4" name="Content Placeholder 2"/>
            <p:cNvSpPr txBox="1"/>
            <p:nvPr/>
          </p:nvSpPr>
          <p:spPr>
            <a:xfrm>
              <a:off x="6238875" y="3089715"/>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02</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8" name="直接连接符 7"/>
            <p:cNvCxnSpPr/>
            <p:nvPr/>
          </p:nvCxnSpPr>
          <p:spPr>
            <a:xfrm flipV="1">
              <a:off x="68749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11130280" y="541020"/>
            <a:ext cx="1149985" cy="7620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linds(horizontal)">
                                      <p:cBhvr>
                                        <p:cTn id="15" dur="500"/>
                                        <p:tgtEl>
                                          <p:spTgt spid="3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linds(horizontal)">
                                      <p:cBhvr>
                                        <p:cTn id="18" dur="500"/>
                                        <p:tgtEl>
                                          <p:spTgt spid="33"/>
                                        </p:tgtEl>
                                      </p:cBhvr>
                                    </p:animEffect>
                                  </p:childTnLst>
                                </p:cTn>
                              </p:par>
                              <p:par>
                                <p:cTn id="19" presetID="3"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linds(horizont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linds(horizontal)">
                                      <p:cBhvr>
                                        <p:cTn id="26" dur="500"/>
                                        <p:tgtEl>
                                          <p:spTgt spid="4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linds(horizontal)">
                                      <p:cBhvr>
                                        <p:cTn id="29" dur="500"/>
                                        <p:tgtEl>
                                          <p:spTgt spid="4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linds(horizontal)">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animBg="1"/>
      <p:bldP spid="46" grpId="0"/>
      <p:bldP spid="4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标题 4"/>
          <p:cNvSpPr txBox="1"/>
          <p:nvPr/>
        </p:nvSpPr>
        <p:spPr>
          <a:xfrm>
            <a:off x="3408680" y="318770"/>
            <a:ext cx="5374005" cy="535940"/>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altLang="zh-CN" sz="3200" b="1" dirty="0">
                <a:latin typeface="黑体" panose="02010609060101010101" pitchFamily="49" charset="-122"/>
                <a:ea typeface="黑体" panose="02010609060101010101" pitchFamily="49" charset="-122"/>
              </a:rPr>
              <a:t>ZHENYU TECHNOLOGY</a:t>
            </a:r>
            <a:endParaRPr lang="en-US" altLang="zh-CN" sz="3200" b="1" dirty="0">
              <a:latin typeface="黑体" panose="02010609060101010101" pitchFamily="49" charset="-122"/>
              <a:ea typeface="黑体" panose="02010609060101010101" pitchFamily="49" charset="-122"/>
            </a:endParaRPr>
          </a:p>
        </p:txBody>
      </p:sp>
      <p:sp>
        <p:nvSpPr>
          <p:cNvPr id="52" name="TextBox 51"/>
          <p:cNvSpPr txBox="1"/>
          <p:nvPr/>
        </p:nvSpPr>
        <p:spPr>
          <a:xfrm>
            <a:off x="2348166" y="916860"/>
            <a:ext cx="8422743" cy="861550"/>
          </a:xfrm>
          <a:prstGeom prst="rect">
            <a:avLst/>
          </a:prstGeom>
          <a:noFill/>
        </p:spPr>
        <p:txBody>
          <a:bodyPr wrap="square" rtlCol="0">
            <a:spAutoFit/>
          </a:bodyPr>
          <a:lstStyle/>
          <a:p>
            <a:r>
              <a:rPr lang="zh-CN" altLang="en-US" sz="5000" b="1" dirty="0">
                <a:latin typeface="微软雅黑" panose="020B0503020204020204" charset="-122"/>
                <a:ea typeface="微软雅黑" panose="020B0503020204020204" charset="-122"/>
              </a:rPr>
              <a:t>宁波震裕科技股份有限公司</a:t>
            </a:r>
            <a:endParaRPr lang="zh-CN" altLang="en-US" sz="5000" b="1" dirty="0">
              <a:latin typeface="微软雅黑" panose="020B0503020204020204" charset="-122"/>
              <a:ea typeface="微软雅黑" panose="020B0503020204020204" charset="-122"/>
            </a:endParaRPr>
          </a:p>
        </p:txBody>
      </p:sp>
      <p:grpSp>
        <p:nvGrpSpPr>
          <p:cNvPr id="53" name="组合 52"/>
          <p:cNvGrpSpPr/>
          <p:nvPr/>
        </p:nvGrpSpPr>
        <p:grpSpPr>
          <a:xfrm>
            <a:off x="1951771" y="2960177"/>
            <a:ext cx="215969" cy="215969"/>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55" name="椭圆 5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sp>
        <p:nvSpPr>
          <p:cNvPr id="56" name="标题 4"/>
          <p:cNvSpPr txBox="1"/>
          <p:nvPr/>
        </p:nvSpPr>
        <p:spPr>
          <a:xfrm>
            <a:off x="973455" y="2769870"/>
            <a:ext cx="10699750" cy="2306320"/>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    宁波震裕科技股份有限公司是中国电机铁芯模具重点骨干企业，拥有一流的研发团队、加工设备及具有自主知识产权技术。公司下设三个事业部，设备投资6.6亿元，以形成以模具为基础，以冲压及锂电EVBC为两翼的综合发展模式，可实现年产值：模具2.5亿，精密冲压3.0亿，锂电壳体总成2.0亿。公司拥有2个控股子公司，以及2个国内办事处和3个海外办事处，产品销往全球10多个国家</a:t>
            </a:r>
            <a:r>
              <a:rPr lang="zh-CN" altLang="en-US" sz="1800" dirty="0"/>
              <a:t>。</a:t>
            </a:r>
            <a:r>
              <a:rPr lang="en-US" sz="1800" dirty="0"/>
              <a:t>自1994年成立已来，震裕多次获得中国模具行业最高奖项——精模奖（一等奖），现已成为全球领先的精密模具综合解决方案供应商。</a:t>
            </a:r>
            <a:endParaRPr lang="en-US" sz="1800" dirty="0"/>
          </a:p>
        </p:txBody>
      </p:sp>
      <p:pic>
        <p:nvPicPr>
          <p:cNvPr id="38" name="图片 37"/>
          <p:cNvPicPr>
            <a:picLocks noChangeAspect="1"/>
          </p:cNvPicPr>
          <p:nvPr/>
        </p:nvPicPr>
        <p:blipFill>
          <a:blip r:embed="rId1" cstate="email">
            <a:duotone>
              <a:schemeClr val="accent6">
                <a:shade val="45000"/>
                <a:satMod val="135000"/>
              </a:schemeClr>
              <a:prstClr val="white"/>
            </a:duotone>
          </a:blip>
          <a:stretch>
            <a:fillRect/>
          </a:stretch>
        </p:blipFill>
        <p:spPr>
          <a:xfrm>
            <a:off x="0" y="3789838"/>
            <a:ext cx="12192000" cy="3068162"/>
          </a:xfrm>
          <a:prstGeom prst="rect">
            <a:avLst/>
          </a:prstGeom>
          <a:noFill/>
          <a:ln>
            <a:noFill/>
          </a:ln>
          <a:effectLst>
            <a:outerShdw blurRad="50800" dist="50800" dir="5400000" algn="ctr" rotWithShape="0">
              <a:schemeClr val="bg1"/>
            </a:outerShdw>
          </a:effectLst>
        </p:spPr>
      </p:pic>
      <p:sp>
        <p:nvSpPr>
          <p:cNvPr id="2" name="标题 4"/>
          <p:cNvSpPr txBox="1"/>
          <p:nvPr/>
        </p:nvSpPr>
        <p:spPr>
          <a:xfrm>
            <a:off x="973455" y="1778635"/>
            <a:ext cx="10700385" cy="1186180"/>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800" b="1" dirty="0">
                <a:latin typeface="黑体" panose="02010609060101010101" pitchFamily="49" charset="-122"/>
                <a:ea typeface="黑体" panose="02010609060101010101" pitchFamily="49" charset="-122"/>
              </a:rPr>
              <a:t>专注精密级进冲压模具及下游精密结构件的研发、设计、生产和销售的高新技术企业</a:t>
            </a:r>
            <a:endParaRPr lang="en-US" altLang="zh-CN" sz="1800" b="1" dirty="0">
              <a:latin typeface="黑体" panose="02010609060101010101" pitchFamily="49" charset="-122"/>
              <a:ea typeface="黑体" panose="02010609060101010101" pitchFamily="49" charset="-122"/>
            </a:endParaRPr>
          </a:p>
          <a:p>
            <a:r>
              <a:rPr lang="en-US" sz="1800" dirty="0"/>
              <a:t>Focus On R&amp;D, Design, Production and Sales of Precision Progressive Stamping Die and Downstream Precision Structural Parts</a:t>
            </a:r>
            <a:endParaRPr lang="en-US" sz="1800" dirty="0"/>
          </a:p>
        </p:txBody>
      </p:sp>
    </p:spTree>
  </p:cSld>
  <p:clrMapOvr>
    <a:masterClrMapping/>
  </p:clrMapOvr>
  <p:transition spd="med" advTm="0">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42875" y="66675"/>
            <a:ext cx="931328" cy="743339"/>
            <a:chOff x="6238875" y="3089715"/>
            <a:chExt cx="931328" cy="743339"/>
          </a:xfrm>
        </p:grpSpPr>
        <p:sp>
          <p:nvSpPr>
            <p:cNvPr id="3" name="Content Placeholder 2"/>
            <p:cNvSpPr txBox="1"/>
            <p:nvPr/>
          </p:nvSpPr>
          <p:spPr>
            <a:xfrm>
              <a:off x="6238875" y="3089715"/>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02</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8" name="直接连接符 7"/>
            <p:cNvCxnSpPr/>
            <p:nvPr/>
          </p:nvCxnSpPr>
          <p:spPr>
            <a:xfrm flipV="1">
              <a:off x="68749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5391175" y="686576"/>
            <a:ext cx="6800825" cy="13059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13"/>
          <p:cNvSpPr txBox="1"/>
          <p:nvPr/>
        </p:nvSpPr>
        <p:spPr>
          <a:xfrm>
            <a:off x="884767" y="1049465"/>
            <a:ext cx="10081120" cy="379656"/>
          </a:xfrm>
          <a:prstGeom prst="rect">
            <a:avLst/>
          </a:prstGeom>
          <a:noFill/>
        </p:spPr>
        <p:txBody>
          <a:bodyPr wrap="square" rtlCol="0">
            <a:spAutoFit/>
          </a:bodyPr>
          <a:lstStyle/>
          <a:p>
            <a:pPr>
              <a:buFont typeface="Wingdings" panose="05000000000000000000" pitchFamily="2" charset="2"/>
              <a:buChar char="ü"/>
            </a:pPr>
            <a:r>
              <a:rPr lang="zh-CN" altLang="en-US" sz="1865" dirty="0"/>
              <a:t>以电动汽车牵引电机为例，胶粘技术带来更好的铆接力、叠压系数、磁通密度以及铁损。</a:t>
            </a:r>
            <a:endParaRPr lang="zh-CN" altLang="en-US" sz="1865" dirty="0"/>
          </a:p>
        </p:txBody>
      </p:sp>
      <p:sp>
        <p:nvSpPr>
          <p:cNvPr id="44" name="TextBox 14"/>
          <p:cNvSpPr txBox="1"/>
          <p:nvPr/>
        </p:nvSpPr>
        <p:spPr>
          <a:xfrm>
            <a:off x="1189296" y="1556022"/>
            <a:ext cx="2688299" cy="461665"/>
          </a:xfrm>
          <a:prstGeom prst="rect">
            <a:avLst/>
          </a:prstGeom>
          <a:noFill/>
        </p:spPr>
        <p:txBody>
          <a:bodyPr wrap="square" rtlCol="0">
            <a:spAutoFit/>
          </a:bodyPr>
          <a:lstStyle/>
          <a:p>
            <a:r>
              <a:rPr lang="zh-CN" altLang="en-US" sz="2400" dirty="0"/>
              <a:t>○传统结构（扣点）</a:t>
            </a:r>
            <a:endParaRPr lang="zh-CN" altLang="en-US" sz="2400" dirty="0"/>
          </a:p>
        </p:txBody>
      </p:sp>
      <p:sp>
        <p:nvSpPr>
          <p:cNvPr id="45" name="TextBox 15"/>
          <p:cNvSpPr txBox="1"/>
          <p:nvPr/>
        </p:nvSpPr>
        <p:spPr>
          <a:xfrm>
            <a:off x="1285307" y="3860278"/>
            <a:ext cx="2784309" cy="318100"/>
          </a:xfrm>
          <a:prstGeom prst="rect">
            <a:avLst/>
          </a:prstGeom>
          <a:noFill/>
        </p:spPr>
        <p:txBody>
          <a:bodyPr wrap="square" rtlCol="0">
            <a:spAutoFit/>
          </a:bodyPr>
          <a:lstStyle/>
          <a:p>
            <a:r>
              <a:rPr lang="zh-CN" altLang="en-US" sz="1465" dirty="0"/>
              <a:t>铁芯外观上留有铆接印痕</a:t>
            </a:r>
            <a:endParaRPr lang="zh-CN" altLang="en-US" sz="1465" dirty="0"/>
          </a:p>
        </p:txBody>
      </p:sp>
      <p:sp>
        <p:nvSpPr>
          <p:cNvPr id="46" name="TextBox 16"/>
          <p:cNvSpPr txBox="1"/>
          <p:nvPr/>
        </p:nvSpPr>
        <p:spPr>
          <a:xfrm>
            <a:off x="6469883" y="3860278"/>
            <a:ext cx="5280587" cy="318100"/>
          </a:xfrm>
          <a:prstGeom prst="rect">
            <a:avLst/>
          </a:prstGeom>
          <a:noFill/>
        </p:spPr>
        <p:txBody>
          <a:bodyPr wrap="square" rtlCol="0">
            <a:spAutoFit/>
          </a:bodyPr>
          <a:lstStyle/>
          <a:p>
            <a:r>
              <a:rPr lang="zh-CN" altLang="en-US" sz="1465" dirty="0"/>
              <a:t>片与片间胶粘，铁芯外观上不会留有扣点</a:t>
            </a:r>
            <a:r>
              <a:rPr lang="en-US" altLang="zh-CN" sz="1465" dirty="0"/>
              <a:t>/</a:t>
            </a:r>
            <a:r>
              <a:rPr lang="zh-CN" altLang="en-US" sz="1465" dirty="0"/>
              <a:t>焊接</a:t>
            </a:r>
            <a:r>
              <a:rPr lang="en-US" altLang="zh-CN" sz="1465" dirty="0"/>
              <a:t>/</a:t>
            </a:r>
            <a:r>
              <a:rPr lang="zh-CN" altLang="en-US" sz="1465" dirty="0"/>
              <a:t>铆钉印痕</a:t>
            </a:r>
            <a:endParaRPr lang="zh-CN" altLang="en-US" sz="1465" dirty="0"/>
          </a:p>
        </p:txBody>
      </p:sp>
      <p:sp>
        <p:nvSpPr>
          <p:cNvPr id="47" name="TextBox 17"/>
          <p:cNvSpPr txBox="1"/>
          <p:nvPr/>
        </p:nvSpPr>
        <p:spPr>
          <a:xfrm>
            <a:off x="1295467" y="4370811"/>
            <a:ext cx="2592288" cy="1745478"/>
          </a:xfrm>
          <a:prstGeom prst="rect">
            <a:avLst/>
          </a:prstGeom>
          <a:solidFill>
            <a:schemeClr val="bg1"/>
          </a:solidFill>
        </p:spPr>
        <p:txBody>
          <a:bodyPr wrap="square" rtlCol="0">
            <a:spAutoFit/>
          </a:bodyPr>
          <a:lstStyle/>
          <a:p>
            <a:pPr>
              <a:lnSpc>
                <a:spcPct val="150000"/>
              </a:lnSpc>
              <a:buFont typeface="Arial" panose="020B0604020202020204" pitchFamily="34" charset="0"/>
              <a:buChar char="•"/>
            </a:pPr>
            <a:r>
              <a:rPr lang="en-US" altLang="zh-CN" sz="1465" dirty="0"/>
              <a:t> </a:t>
            </a:r>
            <a:r>
              <a:rPr lang="zh-CN" altLang="en-US" sz="1465" dirty="0"/>
              <a:t>片与片间的铆合强度弱</a:t>
            </a:r>
            <a:endParaRPr lang="en-US" altLang="zh-CN" sz="1465" dirty="0"/>
          </a:p>
          <a:p>
            <a:pPr>
              <a:lnSpc>
                <a:spcPct val="150000"/>
              </a:lnSpc>
              <a:buFont typeface="Arial" panose="020B0604020202020204" pitchFamily="34" charset="0"/>
              <a:buChar char="•"/>
            </a:pPr>
            <a:r>
              <a:rPr lang="en-US" altLang="zh-CN" sz="1465" dirty="0"/>
              <a:t> </a:t>
            </a:r>
            <a:r>
              <a:rPr lang="zh-CN" altLang="en-US" sz="1465" dirty="0"/>
              <a:t>产品外观有变形</a:t>
            </a:r>
            <a:endParaRPr lang="en-US" altLang="zh-CN" sz="1465" dirty="0"/>
          </a:p>
          <a:p>
            <a:pPr>
              <a:lnSpc>
                <a:spcPct val="150000"/>
              </a:lnSpc>
              <a:buFont typeface="Arial" panose="020B0604020202020204" pitchFamily="34" charset="0"/>
              <a:buChar char="•"/>
            </a:pPr>
            <a:r>
              <a:rPr lang="en-US" altLang="zh-CN" sz="1465" dirty="0"/>
              <a:t> </a:t>
            </a:r>
            <a:r>
              <a:rPr lang="zh-CN" altLang="en-US" sz="1465" dirty="0"/>
              <a:t>磁通密度较差</a:t>
            </a:r>
            <a:endParaRPr lang="en-US" altLang="zh-CN" sz="1465" dirty="0"/>
          </a:p>
          <a:p>
            <a:pPr>
              <a:lnSpc>
                <a:spcPct val="150000"/>
              </a:lnSpc>
              <a:buFont typeface="Arial" panose="020B0604020202020204" pitchFamily="34" charset="0"/>
              <a:buChar char="•"/>
            </a:pPr>
            <a:r>
              <a:rPr lang="en-US" altLang="zh-CN" sz="1465" dirty="0"/>
              <a:t> </a:t>
            </a:r>
            <a:r>
              <a:rPr lang="zh-CN" altLang="en-US" sz="1465" dirty="0"/>
              <a:t>铁损较多</a:t>
            </a:r>
            <a:endParaRPr lang="en-US" altLang="zh-CN" sz="1465" dirty="0"/>
          </a:p>
          <a:p>
            <a:pPr>
              <a:lnSpc>
                <a:spcPct val="150000"/>
              </a:lnSpc>
              <a:buFont typeface="Arial" panose="020B0604020202020204" pitchFamily="34" charset="0"/>
              <a:buChar char="•"/>
            </a:pPr>
            <a:r>
              <a:rPr lang="en-US" altLang="zh-CN" sz="1465" dirty="0"/>
              <a:t>  </a:t>
            </a:r>
            <a:r>
              <a:rPr lang="zh-CN" altLang="en-US" sz="1465" dirty="0"/>
              <a:t>片与片间距为</a:t>
            </a:r>
            <a:r>
              <a:rPr lang="en-US" altLang="zh-CN" sz="1465" dirty="0"/>
              <a:t>5-10μm</a:t>
            </a:r>
            <a:endParaRPr lang="zh-CN" altLang="en-US" sz="1465" dirty="0"/>
          </a:p>
        </p:txBody>
      </p:sp>
      <p:sp>
        <p:nvSpPr>
          <p:cNvPr id="48" name="TextBox 18"/>
          <p:cNvSpPr txBox="1"/>
          <p:nvPr/>
        </p:nvSpPr>
        <p:spPr>
          <a:xfrm>
            <a:off x="6720827" y="4360651"/>
            <a:ext cx="2592288" cy="1745478"/>
          </a:xfrm>
          <a:prstGeom prst="rect">
            <a:avLst/>
          </a:prstGeom>
          <a:solidFill>
            <a:schemeClr val="bg1"/>
          </a:solidFill>
        </p:spPr>
        <p:txBody>
          <a:bodyPr wrap="square" rtlCol="0">
            <a:spAutoFit/>
          </a:bodyPr>
          <a:lstStyle/>
          <a:p>
            <a:pPr>
              <a:lnSpc>
                <a:spcPct val="150000"/>
              </a:lnSpc>
              <a:buFont typeface="Arial" panose="020B0604020202020204" pitchFamily="34" charset="0"/>
              <a:buChar char="•"/>
            </a:pPr>
            <a:r>
              <a:rPr lang="en-US" altLang="zh-CN" sz="1465" dirty="0"/>
              <a:t> </a:t>
            </a:r>
            <a:r>
              <a:rPr lang="zh-CN" altLang="en-US" sz="1465" dirty="0"/>
              <a:t>片与片间的铆合强度强</a:t>
            </a:r>
            <a:endParaRPr lang="en-US" altLang="zh-CN" sz="1465" dirty="0"/>
          </a:p>
          <a:p>
            <a:pPr>
              <a:lnSpc>
                <a:spcPct val="150000"/>
              </a:lnSpc>
              <a:buFont typeface="Arial" panose="020B0604020202020204" pitchFamily="34" charset="0"/>
              <a:buChar char="•"/>
            </a:pPr>
            <a:r>
              <a:rPr lang="en-US" altLang="zh-CN" sz="1465" dirty="0"/>
              <a:t> </a:t>
            </a:r>
            <a:r>
              <a:rPr lang="zh-CN" altLang="en-US" sz="1465" dirty="0"/>
              <a:t>产品外观无变形</a:t>
            </a:r>
            <a:endParaRPr lang="en-US" altLang="zh-CN" sz="1465" dirty="0"/>
          </a:p>
          <a:p>
            <a:pPr>
              <a:lnSpc>
                <a:spcPct val="150000"/>
              </a:lnSpc>
              <a:buFont typeface="Arial" panose="020B0604020202020204" pitchFamily="34" charset="0"/>
              <a:buChar char="•"/>
            </a:pPr>
            <a:r>
              <a:rPr lang="en-US" altLang="zh-CN" sz="1465" dirty="0"/>
              <a:t> </a:t>
            </a:r>
            <a:r>
              <a:rPr lang="zh-CN" altLang="en-US" sz="1465" dirty="0"/>
              <a:t>磁通密度更好</a:t>
            </a:r>
            <a:endParaRPr lang="en-US" altLang="zh-CN" sz="1465" dirty="0"/>
          </a:p>
          <a:p>
            <a:pPr>
              <a:lnSpc>
                <a:spcPct val="150000"/>
              </a:lnSpc>
              <a:buFont typeface="Arial" panose="020B0604020202020204" pitchFamily="34" charset="0"/>
              <a:buChar char="•"/>
            </a:pPr>
            <a:r>
              <a:rPr lang="en-US" altLang="zh-CN" sz="1465" dirty="0"/>
              <a:t> </a:t>
            </a:r>
            <a:r>
              <a:rPr lang="zh-CN" altLang="en-US" sz="1465" dirty="0"/>
              <a:t>铁损少</a:t>
            </a:r>
            <a:endParaRPr lang="en-US" altLang="zh-CN" sz="1465" dirty="0"/>
          </a:p>
          <a:p>
            <a:pPr>
              <a:lnSpc>
                <a:spcPct val="150000"/>
              </a:lnSpc>
              <a:buFont typeface="Arial" panose="020B0604020202020204" pitchFamily="34" charset="0"/>
              <a:buChar char="•"/>
            </a:pPr>
            <a:r>
              <a:rPr lang="en-US" altLang="zh-CN" sz="1465" dirty="0"/>
              <a:t>  </a:t>
            </a:r>
            <a:r>
              <a:rPr lang="zh-CN" altLang="en-US" sz="1465" dirty="0"/>
              <a:t>片与片间距为</a:t>
            </a:r>
            <a:r>
              <a:rPr lang="en-US" altLang="zh-CN" sz="1465" dirty="0"/>
              <a:t>2-3μm</a:t>
            </a:r>
            <a:endParaRPr lang="zh-CN" altLang="en-US" sz="1465" dirty="0"/>
          </a:p>
        </p:txBody>
      </p:sp>
      <p:sp>
        <p:nvSpPr>
          <p:cNvPr id="49" name="TextBox 19"/>
          <p:cNvSpPr txBox="1"/>
          <p:nvPr/>
        </p:nvSpPr>
        <p:spPr>
          <a:xfrm>
            <a:off x="6469883" y="1556022"/>
            <a:ext cx="2688299" cy="461665"/>
          </a:xfrm>
          <a:prstGeom prst="rect">
            <a:avLst/>
          </a:prstGeom>
          <a:noFill/>
        </p:spPr>
        <p:txBody>
          <a:bodyPr wrap="square" rtlCol="0">
            <a:spAutoFit/>
          </a:bodyPr>
          <a:lstStyle/>
          <a:p>
            <a:r>
              <a:rPr lang="zh-CN" altLang="en-US" sz="2400" dirty="0"/>
              <a:t>○新技术（胶粘）</a:t>
            </a:r>
            <a:endParaRPr lang="zh-CN" altLang="en-US" sz="2400" dirty="0"/>
          </a:p>
        </p:txBody>
      </p:sp>
      <p:sp>
        <p:nvSpPr>
          <p:cNvPr id="2" name="矩形 1"/>
          <p:cNvSpPr/>
          <p:nvPr/>
        </p:nvSpPr>
        <p:spPr>
          <a:xfrm>
            <a:off x="922940" y="470872"/>
            <a:ext cx="4493538" cy="523220"/>
          </a:xfrm>
          <a:prstGeom prst="rect">
            <a:avLst/>
          </a:prstGeom>
        </p:spPr>
        <p:txBody>
          <a:bodyPr wrap="none">
            <a:spAutoFit/>
          </a:bodyPr>
          <a:lstStyle/>
          <a:p>
            <a:pPr indent="-342900" defTabSz="914400" eaLnBrk="0" hangingPunct="0">
              <a:spcBef>
                <a:spcPct val="20000"/>
              </a:spcBef>
            </a:pPr>
            <a:r>
              <a:rPr lang="zh-CN" altLang="en-US" sz="2800" dirty="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自扣与胶粘的产品结构对比</a:t>
            </a:r>
            <a:endParaRPr lang="zh-CN" altLang="en-US" sz="2800" dirty="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p:txBody>
      </p:sp>
      <p:pic>
        <p:nvPicPr>
          <p:cNvPr id="18" name="Picture 4"/>
          <p:cNvPicPr>
            <a:picLocks noChangeAspect="1" noChangeArrowheads="1"/>
          </p:cNvPicPr>
          <p:nvPr/>
        </p:nvPicPr>
        <p:blipFill>
          <a:blip r:embed="rId1" cstate="screen"/>
          <a:srcRect/>
          <a:stretch>
            <a:fillRect/>
          </a:stretch>
        </p:blipFill>
        <p:spPr bwMode="auto">
          <a:xfrm>
            <a:off x="6915666" y="2017687"/>
            <a:ext cx="1875921" cy="1810005"/>
          </a:xfrm>
          <a:prstGeom prst="rect">
            <a:avLst/>
          </a:prstGeom>
        </p:spPr>
      </p:pic>
      <p:pic>
        <p:nvPicPr>
          <p:cNvPr id="6" name="图片 5"/>
          <p:cNvPicPr>
            <a:picLocks noChangeAspect="1"/>
          </p:cNvPicPr>
          <p:nvPr/>
        </p:nvPicPr>
        <p:blipFill>
          <a:blip r:embed="rId2" cstate="screen"/>
          <a:stretch>
            <a:fillRect/>
          </a:stretch>
        </p:blipFill>
        <p:spPr>
          <a:xfrm>
            <a:off x="1220167" y="2022734"/>
            <a:ext cx="2784309" cy="1741327"/>
          </a:xfrm>
          <a:prstGeom prst="rect">
            <a:avLst/>
          </a:prstGeom>
        </p:spPr>
      </p:pic>
    </p:spTree>
  </p:cSld>
  <p:clrMapOvr>
    <a:masterClrMapping/>
  </p:clrMapOvr>
  <p:transition spd="med"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42875" y="66675"/>
            <a:ext cx="931328" cy="743339"/>
            <a:chOff x="6238875" y="3089715"/>
            <a:chExt cx="931328" cy="743339"/>
          </a:xfrm>
        </p:grpSpPr>
        <p:sp>
          <p:nvSpPr>
            <p:cNvPr id="3" name="Content Placeholder 2"/>
            <p:cNvSpPr txBox="1"/>
            <p:nvPr/>
          </p:nvSpPr>
          <p:spPr>
            <a:xfrm>
              <a:off x="6238875" y="3089715"/>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02</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8" name="直接连接符 7"/>
            <p:cNvCxnSpPr/>
            <p:nvPr/>
          </p:nvCxnSpPr>
          <p:spPr>
            <a:xfrm flipV="1">
              <a:off x="68749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5391175" y="686576"/>
            <a:ext cx="6800825" cy="13059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922940" y="470872"/>
            <a:ext cx="4134465" cy="523220"/>
          </a:xfrm>
          <a:prstGeom prst="rect">
            <a:avLst/>
          </a:prstGeom>
        </p:spPr>
        <p:txBody>
          <a:bodyPr wrap="none">
            <a:spAutoFit/>
          </a:bodyPr>
          <a:lstStyle/>
          <a:p>
            <a:pPr indent="-342900" defTabSz="914400" eaLnBrk="0" hangingPunct="0">
              <a:spcBef>
                <a:spcPct val="20000"/>
              </a:spcBef>
            </a:pPr>
            <a:r>
              <a:rPr lang="zh-CN" altLang="en-US" sz="2800" dirty="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自扣与胶粘电机性能对比</a:t>
            </a:r>
            <a:endParaRPr lang="zh-CN" altLang="en-US" sz="2800" dirty="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p:txBody>
      </p:sp>
      <p:grpSp>
        <p:nvGrpSpPr>
          <p:cNvPr id="17" name="组合 16"/>
          <p:cNvGrpSpPr/>
          <p:nvPr/>
        </p:nvGrpSpPr>
        <p:grpSpPr>
          <a:xfrm>
            <a:off x="868535" y="1196400"/>
            <a:ext cx="10945216" cy="4549419"/>
            <a:chOff x="539552" y="1052736"/>
            <a:chExt cx="8280920" cy="4085344"/>
          </a:xfrm>
        </p:grpSpPr>
        <p:sp>
          <p:nvSpPr>
            <p:cNvPr id="18" name="TextBox 25"/>
            <p:cNvSpPr txBox="1"/>
            <p:nvPr/>
          </p:nvSpPr>
          <p:spPr>
            <a:xfrm>
              <a:off x="5796136" y="1052736"/>
              <a:ext cx="3024336" cy="340928"/>
            </a:xfrm>
            <a:prstGeom prst="rect">
              <a:avLst/>
            </a:prstGeom>
            <a:solidFill>
              <a:schemeClr val="tx2">
                <a:lumMod val="60000"/>
                <a:lumOff val="40000"/>
              </a:schemeClr>
            </a:solidFill>
          </p:spPr>
          <p:txBody>
            <a:bodyPr wrap="square" rtlCol="0">
              <a:spAutoFit/>
            </a:bodyPr>
            <a:lstStyle/>
            <a:p>
              <a:pPr algn="ctr"/>
              <a:r>
                <a:rPr lang="zh-CN" altLang="en-US" sz="1865" dirty="0"/>
                <a:t>胶粘铆合结构</a:t>
              </a:r>
              <a:endParaRPr lang="zh-CN" altLang="en-US" sz="1865" dirty="0"/>
            </a:p>
          </p:txBody>
        </p:sp>
        <p:grpSp>
          <p:nvGrpSpPr>
            <p:cNvPr id="19" name="组合 35"/>
            <p:cNvGrpSpPr/>
            <p:nvPr/>
          </p:nvGrpSpPr>
          <p:grpSpPr>
            <a:xfrm>
              <a:off x="539552" y="1052736"/>
              <a:ext cx="8280920" cy="4085344"/>
              <a:chOff x="539552" y="1052736"/>
              <a:chExt cx="8280920" cy="4085344"/>
            </a:xfrm>
          </p:grpSpPr>
          <p:sp>
            <p:nvSpPr>
              <p:cNvPr id="20" name="TextBox 27"/>
              <p:cNvSpPr txBox="1"/>
              <p:nvPr/>
            </p:nvSpPr>
            <p:spPr>
              <a:xfrm>
                <a:off x="539552" y="1052736"/>
                <a:ext cx="3456384" cy="340928"/>
              </a:xfrm>
              <a:prstGeom prst="rect">
                <a:avLst/>
              </a:prstGeom>
              <a:solidFill>
                <a:schemeClr val="tx2">
                  <a:lumMod val="60000"/>
                  <a:lumOff val="40000"/>
                </a:schemeClr>
              </a:solidFill>
            </p:spPr>
            <p:txBody>
              <a:bodyPr wrap="square" rtlCol="0">
                <a:spAutoFit/>
              </a:bodyPr>
              <a:lstStyle/>
              <a:p>
                <a:pPr algn="ctr"/>
                <a:r>
                  <a:rPr lang="zh-CN" altLang="en-US" sz="1865" dirty="0"/>
                  <a:t>项 目 名 称</a:t>
                </a:r>
                <a:endParaRPr lang="zh-CN" altLang="en-US" sz="1865" dirty="0"/>
              </a:p>
            </p:txBody>
          </p:sp>
          <p:sp>
            <p:nvSpPr>
              <p:cNvPr id="21" name="TextBox 28"/>
              <p:cNvSpPr txBox="1"/>
              <p:nvPr/>
            </p:nvSpPr>
            <p:spPr>
              <a:xfrm>
                <a:off x="539552" y="1484784"/>
                <a:ext cx="1224136" cy="856954"/>
              </a:xfrm>
              <a:prstGeom prst="rect">
                <a:avLst/>
              </a:prstGeom>
              <a:solidFill>
                <a:schemeClr val="tx2">
                  <a:lumMod val="60000"/>
                  <a:lumOff val="40000"/>
                </a:schemeClr>
              </a:solidFill>
            </p:spPr>
            <p:txBody>
              <a:bodyPr wrap="square" rtlCol="0">
                <a:spAutoFit/>
              </a:bodyPr>
              <a:lstStyle/>
              <a:p>
                <a:endParaRPr lang="en-US" altLang="zh-CN" sz="1865" dirty="0"/>
              </a:p>
              <a:p>
                <a:r>
                  <a:rPr lang="zh-CN" altLang="en-US" sz="1865" dirty="0"/>
                  <a:t>电机效率</a:t>
                </a:r>
                <a:endParaRPr lang="en-US" altLang="zh-CN" sz="1865" dirty="0"/>
              </a:p>
              <a:p>
                <a:endParaRPr lang="zh-CN" altLang="en-US" sz="1865" dirty="0"/>
              </a:p>
            </p:txBody>
          </p:sp>
          <p:sp>
            <p:nvSpPr>
              <p:cNvPr id="22" name="TextBox 29"/>
              <p:cNvSpPr txBox="1"/>
              <p:nvPr/>
            </p:nvSpPr>
            <p:spPr>
              <a:xfrm>
                <a:off x="539552" y="2420888"/>
                <a:ext cx="1224136" cy="856954"/>
              </a:xfrm>
              <a:prstGeom prst="rect">
                <a:avLst/>
              </a:prstGeom>
              <a:solidFill>
                <a:schemeClr val="tx2">
                  <a:lumMod val="60000"/>
                  <a:lumOff val="40000"/>
                </a:schemeClr>
              </a:solidFill>
            </p:spPr>
            <p:txBody>
              <a:bodyPr wrap="square" rtlCol="0">
                <a:spAutoFit/>
              </a:bodyPr>
              <a:lstStyle/>
              <a:p>
                <a:endParaRPr lang="en-US" altLang="zh-CN" sz="1865" dirty="0"/>
              </a:p>
              <a:p>
                <a:r>
                  <a:rPr lang="zh-CN" altLang="en-US" sz="1865" dirty="0"/>
                  <a:t>铁芯铆合力</a:t>
                </a:r>
                <a:endParaRPr lang="en-US" altLang="zh-CN" sz="1865" dirty="0"/>
              </a:p>
              <a:p>
                <a:endParaRPr lang="zh-CN" altLang="en-US" sz="1865" dirty="0"/>
              </a:p>
            </p:txBody>
          </p:sp>
          <p:sp>
            <p:nvSpPr>
              <p:cNvPr id="23" name="TextBox 30"/>
              <p:cNvSpPr txBox="1"/>
              <p:nvPr/>
            </p:nvSpPr>
            <p:spPr>
              <a:xfrm>
                <a:off x="539552" y="3356992"/>
                <a:ext cx="1224136" cy="856954"/>
              </a:xfrm>
              <a:prstGeom prst="rect">
                <a:avLst/>
              </a:prstGeom>
              <a:solidFill>
                <a:schemeClr val="tx2">
                  <a:lumMod val="60000"/>
                  <a:lumOff val="40000"/>
                </a:schemeClr>
              </a:solidFill>
            </p:spPr>
            <p:txBody>
              <a:bodyPr wrap="square" rtlCol="0">
                <a:spAutoFit/>
              </a:bodyPr>
              <a:lstStyle/>
              <a:p>
                <a:endParaRPr lang="en-US" altLang="zh-CN" sz="1865" dirty="0"/>
              </a:p>
              <a:p>
                <a:r>
                  <a:rPr lang="zh-CN" altLang="en-US" sz="1865" dirty="0"/>
                  <a:t>铁芯耐用性</a:t>
                </a:r>
                <a:endParaRPr lang="en-US" altLang="zh-CN" sz="1865" dirty="0"/>
              </a:p>
              <a:p>
                <a:endParaRPr lang="zh-CN" altLang="en-US" sz="1865" dirty="0"/>
              </a:p>
            </p:txBody>
          </p:sp>
          <p:sp>
            <p:nvSpPr>
              <p:cNvPr id="24" name="TextBox 31"/>
              <p:cNvSpPr txBox="1"/>
              <p:nvPr/>
            </p:nvSpPr>
            <p:spPr>
              <a:xfrm>
                <a:off x="1835696" y="1484784"/>
                <a:ext cx="2160240" cy="340928"/>
              </a:xfrm>
              <a:prstGeom prst="rect">
                <a:avLst/>
              </a:prstGeom>
              <a:solidFill>
                <a:schemeClr val="tx2">
                  <a:lumMod val="60000"/>
                  <a:lumOff val="40000"/>
                </a:schemeClr>
              </a:solidFill>
            </p:spPr>
            <p:txBody>
              <a:bodyPr wrap="square" rtlCol="0">
                <a:spAutoFit/>
              </a:bodyPr>
              <a:lstStyle/>
              <a:p>
                <a:pPr algn="ctr"/>
                <a:r>
                  <a:rPr lang="zh-CN" altLang="en-US" sz="1865" dirty="0"/>
                  <a:t>燃料经济性</a:t>
                </a:r>
                <a:endParaRPr lang="zh-CN" altLang="en-US" sz="1865" dirty="0"/>
              </a:p>
            </p:txBody>
          </p:sp>
          <p:sp>
            <p:nvSpPr>
              <p:cNvPr id="25" name="TextBox 32"/>
              <p:cNvSpPr txBox="1"/>
              <p:nvPr/>
            </p:nvSpPr>
            <p:spPr>
              <a:xfrm>
                <a:off x="1835696" y="2420888"/>
                <a:ext cx="2160240" cy="340928"/>
              </a:xfrm>
              <a:prstGeom prst="rect">
                <a:avLst/>
              </a:prstGeom>
              <a:solidFill>
                <a:schemeClr val="tx2">
                  <a:lumMod val="60000"/>
                  <a:lumOff val="40000"/>
                </a:schemeClr>
              </a:solidFill>
            </p:spPr>
            <p:txBody>
              <a:bodyPr wrap="square" rtlCol="0">
                <a:spAutoFit/>
              </a:bodyPr>
              <a:lstStyle/>
              <a:p>
                <a:pPr algn="ctr"/>
                <a:r>
                  <a:rPr lang="zh-CN" altLang="en-US" sz="1865" dirty="0"/>
                  <a:t>定子</a:t>
                </a:r>
                <a:endParaRPr lang="zh-CN" altLang="en-US" sz="1865" dirty="0"/>
              </a:p>
            </p:txBody>
          </p:sp>
          <p:sp>
            <p:nvSpPr>
              <p:cNvPr id="26" name="TextBox 33"/>
              <p:cNvSpPr txBox="1"/>
              <p:nvPr/>
            </p:nvSpPr>
            <p:spPr>
              <a:xfrm>
                <a:off x="1835696" y="1897087"/>
                <a:ext cx="2160240" cy="340928"/>
              </a:xfrm>
              <a:prstGeom prst="rect">
                <a:avLst/>
              </a:prstGeom>
              <a:solidFill>
                <a:schemeClr val="tx2">
                  <a:lumMod val="60000"/>
                  <a:lumOff val="40000"/>
                </a:schemeClr>
              </a:solidFill>
            </p:spPr>
            <p:txBody>
              <a:bodyPr wrap="square" rtlCol="0">
                <a:spAutoFit/>
              </a:bodyPr>
              <a:lstStyle/>
              <a:p>
                <a:r>
                  <a:rPr lang="zh-CN" altLang="en-US" sz="1865" dirty="0"/>
                  <a:t>噪声、振动与声振粗糙度</a:t>
                </a:r>
                <a:endParaRPr lang="en-US" altLang="zh-CN" sz="1865" dirty="0"/>
              </a:p>
            </p:txBody>
          </p:sp>
          <p:sp>
            <p:nvSpPr>
              <p:cNvPr id="27" name="TextBox 34"/>
              <p:cNvSpPr txBox="1"/>
              <p:nvPr/>
            </p:nvSpPr>
            <p:spPr>
              <a:xfrm>
                <a:off x="1835696" y="2833191"/>
                <a:ext cx="2160240" cy="340928"/>
              </a:xfrm>
              <a:prstGeom prst="rect">
                <a:avLst/>
              </a:prstGeom>
              <a:solidFill>
                <a:schemeClr val="tx2">
                  <a:lumMod val="60000"/>
                  <a:lumOff val="40000"/>
                </a:schemeClr>
              </a:solidFill>
            </p:spPr>
            <p:txBody>
              <a:bodyPr wrap="square" rtlCol="0">
                <a:spAutoFit/>
              </a:bodyPr>
              <a:lstStyle/>
              <a:p>
                <a:pPr algn="ctr"/>
                <a:r>
                  <a:rPr lang="zh-CN" altLang="en-US" sz="1865" dirty="0"/>
                  <a:t>转子</a:t>
                </a:r>
                <a:endParaRPr lang="zh-CN" altLang="en-US" sz="1865" dirty="0"/>
              </a:p>
            </p:txBody>
          </p:sp>
          <p:sp>
            <p:nvSpPr>
              <p:cNvPr id="28" name="TextBox 35"/>
              <p:cNvSpPr txBox="1"/>
              <p:nvPr/>
            </p:nvSpPr>
            <p:spPr>
              <a:xfrm>
                <a:off x="1835696" y="3789041"/>
                <a:ext cx="2160240" cy="340928"/>
              </a:xfrm>
              <a:prstGeom prst="rect">
                <a:avLst/>
              </a:prstGeom>
              <a:solidFill>
                <a:schemeClr val="tx2">
                  <a:lumMod val="60000"/>
                  <a:lumOff val="40000"/>
                </a:schemeClr>
              </a:solidFill>
            </p:spPr>
            <p:txBody>
              <a:bodyPr wrap="square" rtlCol="0">
                <a:spAutoFit/>
              </a:bodyPr>
              <a:lstStyle/>
              <a:p>
                <a:pPr algn="ctr"/>
                <a:r>
                  <a:rPr lang="zh-CN" altLang="en-US" sz="1865" dirty="0"/>
                  <a:t>耐油性能</a:t>
                </a:r>
                <a:r>
                  <a:rPr lang="zh-CN" altLang="en-US" sz="1465" dirty="0"/>
                  <a:t>（</a:t>
                </a:r>
                <a:r>
                  <a:rPr lang="en-US" altLang="zh-CN" sz="1465" dirty="0"/>
                  <a:t>500</a:t>
                </a:r>
                <a:r>
                  <a:rPr lang="zh-CN" altLang="en-US" sz="1465" dirty="0"/>
                  <a:t>小时，</a:t>
                </a:r>
                <a:r>
                  <a:rPr lang="en-US" altLang="zh-CN" sz="1465" dirty="0"/>
                  <a:t>150</a:t>
                </a:r>
                <a:r>
                  <a:rPr lang="zh-CN" altLang="en-US" sz="1465" dirty="0"/>
                  <a:t>℃）</a:t>
                </a:r>
                <a:endParaRPr lang="zh-CN" altLang="en-US" sz="1465" dirty="0"/>
              </a:p>
            </p:txBody>
          </p:sp>
          <p:sp>
            <p:nvSpPr>
              <p:cNvPr id="29" name="TextBox 36"/>
              <p:cNvSpPr txBox="1"/>
              <p:nvPr/>
            </p:nvSpPr>
            <p:spPr>
              <a:xfrm>
                <a:off x="1835696" y="3356992"/>
                <a:ext cx="2160240" cy="340928"/>
              </a:xfrm>
              <a:prstGeom prst="rect">
                <a:avLst/>
              </a:prstGeom>
              <a:solidFill>
                <a:schemeClr val="tx2">
                  <a:lumMod val="60000"/>
                  <a:lumOff val="40000"/>
                </a:schemeClr>
              </a:solidFill>
            </p:spPr>
            <p:txBody>
              <a:bodyPr wrap="square" rtlCol="0">
                <a:spAutoFit/>
              </a:bodyPr>
              <a:lstStyle/>
              <a:p>
                <a:pPr algn="ctr"/>
                <a:r>
                  <a:rPr lang="zh-CN" altLang="en-US" sz="1865" dirty="0"/>
                  <a:t>耐热性能 </a:t>
                </a:r>
                <a:r>
                  <a:rPr lang="zh-CN" altLang="en-US" sz="1465" dirty="0"/>
                  <a:t>（</a:t>
                </a:r>
                <a:r>
                  <a:rPr lang="en-US" altLang="zh-CN" sz="1465" dirty="0"/>
                  <a:t>80</a:t>
                </a:r>
                <a:r>
                  <a:rPr lang="zh-CN" altLang="en-US" sz="1465" dirty="0"/>
                  <a:t>分钟，</a:t>
                </a:r>
                <a:r>
                  <a:rPr lang="en-US" altLang="zh-CN" sz="1465" dirty="0"/>
                  <a:t>150</a:t>
                </a:r>
                <a:r>
                  <a:rPr lang="zh-CN" altLang="en-US" sz="1465" dirty="0"/>
                  <a:t>℃）</a:t>
                </a:r>
                <a:endParaRPr lang="zh-CN" altLang="en-US" sz="1465" dirty="0"/>
              </a:p>
            </p:txBody>
          </p:sp>
          <p:sp>
            <p:nvSpPr>
              <p:cNvPr id="30" name="TextBox 37"/>
              <p:cNvSpPr txBox="1"/>
              <p:nvPr/>
            </p:nvSpPr>
            <p:spPr>
              <a:xfrm>
                <a:off x="539552" y="4293096"/>
                <a:ext cx="3456384" cy="340928"/>
              </a:xfrm>
              <a:prstGeom prst="rect">
                <a:avLst/>
              </a:prstGeom>
              <a:solidFill>
                <a:schemeClr val="tx2">
                  <a:lumMod val="60000"/>
                  <a:lumOff val="40000"/>
                </a:schemeClr>
              </a:solidFill>
            </p:spPr>
            <p:txBody>
              <a:bodyPr wrap="square" rtlCol="0">
                <a:spAutoFit/>
              </a:bodyPr>
              <a:lstStyle/>
              <a:p>
                <a:pPr algn="ctr"/>
                <a:r>
                  <a:rPr lang="zh-CN" altLang="en-US" sz="1865" dirty="0"/>
                  <a:t>铁损</a:t>
                </a:r>
                <a:endParaRPr lang="zh-CN" altLang="en-US" sz="1865" dirty="0"/>
              </a:p>
            </p:txBody>
          </p:sp>
          <p:sp>
            <p:nvSpPr>
              <p:cNvPr id="31" name="TextBox 38"/>
              <p:cNvSpPr txBox="1"/>
              <p:nvPr/>
            </p:nvSpPr>
            <p:spPr>
              <a:xfrm>
                <a:off x="539552" y="4797152"/>
                <a:ext cx="3456384" cy="340928"/>
              </a:xfrm>
              <a:prstGeom prst="rect">
                <a:avLst/>
              </a:prstGeom>
              <a:solidFill>
                <a:schemeClr val="tx2">
                  <a:lumMod val="60000"/>
                  <a:lumOff val="40000"/>
                </a:schemeClr>
              </a:solidFill>
            </p:spPr>
            <p:txBody>
              <a:bodyPr wrap="square" rtlCol="0">
                <a:spAutoFit/>
              </a:bodyPr>
              <a:lstStyle/>
              <a:p>
                <a:pPr algn="ctr"/>
                <a:r>
                  <a:rPr lang="zh-CN" altLang="en-US" sz="1865" dirty="0"/>
                  <a:t>磁通密度</a:t>
                </a:r>
                <a:endParaRPr lang="zh-CN" altLang="en-US" sz="1865" dirty="0"/>
              </a:p>
            </p:txBody>
          </p:sp>
          <p:sp>
            <p:nvSpPr>
              <p:cNvPr id="32" name="TextBox 39"/>
              <p:cNvSpPr txBox="1"/>
              <p:nvPr/>
            </p:nvSpPr>
            <p:spPr>
              <a:xfrm>
                <a:off x="4139952" y="1052736"/>
                <a:ext cx="1512168" cy="340928"/>
              </a:xfrm>
              <a:prstGeom prst="rect">
                <a:avLst/>
              </a:prstGeom>
              <a:solidFill>
                <a:schemeClr val="tx2">
                  <a:lumMod val="60000"/>
                  <a:lumOff val="40000"/>
                </a:schemeClr>
              </a:solidFill>
            </p:spPr>
            <p:txBody>
              <a:bodyPr wrap="square" rtlCol="0">
                <a:spAutoFit/>
              </a:bodyPr>
              <a:lstStyle/>
              <a:p>
                <a:pPr algn="ctr"/>
                <a:r>
                  <a:rPr lang="zh-CN" altLang="en-US" sz="1865" dirty="0"/>
                  <a:t>传统扣点结构</a:t>
                </a:r>
                <a:endParaRPr lang="zh-CN" altLang="en-US" sz="1865" dirty="0"/>
              </a:p>
            </p:txBody>
          </p:sp>
          <p:sp>
            <p:nvSpPr>
              <p:cNvPr id="33" name="TextBox 40"/>
              <p:cNvSpPr txBox="1"/>
              <p:nvPr/>
            </p:nvSpPr>
            <p:spPr>
              <a:xfrm>
                <a:off x="4139952" y="1484784"/>
                <a:ext cx="1512168" cy="340928"/>
              </a:xfrm>
              <a:prstGeom prst="rect">
                <a:avLst/>
              </a:prstGeom>
              <a:solidFill>
                <a:schemeClr val="bg1">
                  <a:lumMod val="95000"/>
                </a:schemeClr>
              </a:solidFill>
            </p:spPr>
            <p:txBody>
              <a:bodyPr wrap="square" rtlCol="0">
                <a:spAutoFit/>
              </a:bodyPr>
              <a:lstStyle/>
              <a:p>
                <a:pPr algn="ctr"/>
                <a:r>
                  <a:rPr lang="zh-CN" altLang="en-US" sz="1865" dirty="0"/>
                  <a:t>常规标准</a:t>
                </a:r>
                <a:endParaRPr lang="zh-CN" altLang="en-US" sz="1865" dirty="0"/>
              </a:p>
            </p:txBody>
          </p:sp>
          <p:sp>
            <p:nvSpPr>
              <p:cNvPr id="34" name="TextBox 41"/>
              <p:cNvSpPr txBox="1"/>
              <p:nvPr/>
            </p:nvSpPr>
            <p:spPr>
              <a:xfrm>
                <a:off x="4139952" y="1916832"/>
                <a:ext cx="1512168" cy="340928"/>
              </a:xfrm>
              <a:prstGeom prst="rect">
                <a:avLst/>
              </a:prstGeom>
              <a:solidFill>
                <a:schemeClr val="bg1">
                  <a:lumMod val="95000"/>
                </a:schemeClr>
              </a:solidFill>
            </p:spPr>
            <p:txBody>
              <a:bodyPr wrap="square" rtlCol="0">
                <a:spAutoFit/>
              </a:bodyPr>
              <a:lstStyle/>
              <a:p>
                <a:pPr algn="ctr"/>
                <a:r>
                  <a:rPr lang="zh-CN" altLang="en-US" sz="1865" dirty="0"/>
                  <a:t>常规标准</a:t>
                </a:r>
                <a:endParaRPr lang="zh-CN" altLang="en-US" sz="1865" dirty="0"/>
              </a:p>
            </p:txBody>
          </p:sp>
          <p:sp>
            <p:nvSpPr>
              <p:cNvPr id="35" name="TextBox 42"/>
              <p:cNvSpPr txBox="1"/>
              <p:nvPr/>
            </p:nvSpPr>
            <p:spPr>
              <a:xfrm>
                <a:off x="4139952" y="2420888"/>
                <a:ext cx="1512168" cy="340928"/>
              </a:xfrm>
              <a:prstGeom prst="rect">
                <a:avLst/>
              </a:prstGeom>
              <a:solidFill>
                <a:schemeClr val="bg1">
                  <a:lumMod val="95000"/>
                </a:schemeClr>
              </a:solidFill>
            </p:spPr>
            <p:txBody>
              <a:bodyPr wrap="square" rtlCol="0">
                <a:spAutoFit/>
              </a:bodyPr>
              <a:lstStyle/>
              <a:p>
                <a:pPr algn="ctr"/>
                <a:r>
                  <a:rPr lang="en-US" altLang="zh-CN" sz="1865" dirty="0"/>
                  <a:t>3.83 </a:t>
                </a:r>
                <a:r>
                  <a:rPr lang="en-US" altLang="zh-CN" sz="1865" dirty="0" err="1"/>
                  <a:t>kgf</a:t>
                </a:r>
                <a:endParaRPr lang="zh-CN" altLang="en-US" sz="1865" dirty="0"/>
              </a:p>
            </p:txBody>
          </p:sp>
          <p:sp>
            <p:nvSpPr>
              <p:cNvPr id="36" name="TextBox 43"/>
              <p:cNvSpPr txBox="1"/>
              <p:nvPr/>
            </p:nvSpPr>
            <p:spPr>
              <a:xfrm>
                <a:off x="4139952" y="2852936"/>
                <a:ext cx="1512168" cy="340928"/>
              </a:xfrm>
              <a:prstGeom prst="rect">
                <a:avLst/>
              </a:prstGeom>
              <a:solidFill>
                <a:schemeClr val="bg1">
                  <a:lumMod val="95000"/>
                </a:schemeClr>
              </a:solidFill>
            </p:spPr>
            <p:txBody>
              <a:bodyPr wrap="square" rtlCol="0">
                <a:spAutoFit/>
              </a:bodyPr>
              <a:lstStyle/>
              <a:p>
                <a:pPr algn="ctr"/>
                <a:r>
                  <a:rPr lang="en-US" altLang="zh-CN" sz="1865" dirty="0"/>
                  <a:t>4.70 </a:t>
                </a:r>
                <a:r>
                  <a:rPr lang="en-US" altLang="zh-CN" sz="1865" dirty="0" err="1"/>
                  <a:t>kgf</a:t>
                </a:r>
                <a:endParaRPr lang="zh-CN" altLang="en-US" sz="1865" dirty="0"/>
              </a:p>
            </p:txBody>
          </p:sp>
          <p:sp>
            <p:nvSpPr>
              <p:cNvPr id="37" name="TextBox 44"/>
              <p:cNvSpPr txBox="1"/>
              <p:nvPr/>
            </p:nvSpPr>
            <p:spPr>
              <a:xfrm>
                <a:off x="4139952" y="3356992"/>
                <a:ext cx="1512168" cy="340928"/>
              </a:xfrm>
              <a:prstGeom prst="rect">
                <a:avLst/>
              </a:prstGeom>
              <a:solidFill>
                <a:schemeClr val="bg1">
                  <a:lumMod val="95000"/>
                </a:schemeClr>
              </a:solidFill>
            </p:spPr>
            <p:txBody>
              <a:bodyPr wrap="square" rtlCol="0">
                <a:spAutoFit/>
              </a:bodyPr>
              <a:lstStyle/>
              <a:p>
                <a:pPr algn="ctr"/>
                <a:r>
                  <a:rPr lang="en-US" altLang="zh-CN" sz="1865" dirty="0"/>
                  <a:t>3.83</a:t>
                </a:r>
                <a:r>
                  <a:rPr lang="zh-CN" altLang="en-US" sz="1865" dirty="0"/>
                  <a:t>→</a:t>
                </a:r>
                <a:r>
                  <a:rPr lang="en-US" altLang="zh-CN" sz="1865" dirty="0"/>
                  <a:t>3.85 </a:t>
                </a:r>
                <a:r>
                  <a:rPr lang="en-US" altLang="zh-CN" sz="1865" dirty="0" err="1"/>
                  <a:t>kgf</a:t>
                </a:r>
                <a:endParaRPr lang="zh-CN" altLang="en-US" sz="1865" dirty="0"/>
              </a:p>
            </p:txBody>
          </p:sp>
          <p:sp>
            <p:nvSpPr>
              <p:cNvPr id="38" name="TextBox 45"/>
              <p:cNvSpPr txBox="1"/>
              <p:nvPr/>
            </p:nvSpPr>
            <p:spPr>
              <a:xfrm>
                <a:off x="4139952" y="3789040"/>
                <a:ext cx="1512168" cy="340928"/>
              </a:xfrm>
              <a:prstGeom prst="rect">
                <a:avLst/>
              </a:prstGeom>
              <a:solidFill>
                <a:schemeClr val="bg1">
                  <a:lumMod val="95000"/>
                </a:schemeClr>
              </a:solidFill>
            </p:spPr>
            <p:txBody>
              <a:bodyPr wrap="square" rtlCol="0">
                <a:spAutoFit/>
              </a:bodyPr>
              <a:lstStyle/>
              <a:p>
                <a:pPr algn="ctr"/>
                <a:r>
                  <a:rPr lang="en-US" altLang="zh-CN" sz="1865" dirty="0"/>
                  <a:t>2.66</a:t>
                </a:r>
                <a:r>
                  <a:rPr lang="zh-CN" altLang="en-US" sz="1865" dirty="0"/>
                  <a:t>→</a:t>
                </a:r>
                <a:r>
                  <a:rPr lang="en-US" altLang="zh-CN" sz="1865" dirty="0"/>
                  <a:t>2.58 </a:t>
                </a:r>
                <a:r>
                  <a:rPr lang="en-US" altLang="zh-CN" sz="1865" dirty="0" err="1"/>
                  <a:t>kgf</a:t>
                </a:r>
                <a:endParaRPr lang="zh-CN" altLang="en-US" sz="1865" dirty="0"/>
              </a:p>
            </p:txBody>
          </p:sp>
          <p:sp>
            <p:nvSpPr>
              <p:cNvPr id="39" name="TextBox 46"/>
              <p:cNvSpPr txBox="1"/>
              <p:nvPr/>
            </p:nvSpPr>
            <p:spPr>
              <a:xfrm>
                <a:off x="4139952" y="4293096"/>
                <a:ext cx="1512168" cy="340928"/>
              </a:xfrm>
              <a:prstGeom prst="rect">
                <a:avLst/>
              </a:prstGeom>
              <a:solidFill>
                <a:schemeClr val="bg1">
                  <a:lumMod val="95000"/>
                </a:schemeClr>
              </a:solidFill>
            </p:spPr>
            <p:txBody>
              <a:bodyPr wrap="square" rtlCol="0">
                <a:spAutoFit/>
              </a:bodyPr>
              <a:lstStyle/>
              <a:p>
                <a:pPr algn="ctr"/>
                <a:r>
                  <a:rPr lang="en-US" altLang="zh-CN" sz="1865" dirty="0"/>
                  <a:t>-</a:t>
                </a:r>
                <a:endParaRPr lang="zh-CN" altLang="en-US" sz="1865" dirty="0"/>
              </a:p>
            </p:txBody>
          </p:sp>
          <p:sp>
            <p:nvSpPr>
              <p:cNvPr id="40" name="TextBox 47"/>
              <p:cNvSpPr txBox="1"/>
              <p:nvPr/>
            </p:nvSpPr>
            <p:spPr>
              <a:xfrm>
                <a:off x="4139952" y="4797152"/>
                <a:ext cx="1512168" cy="340928"/>
              </a:xfrm>
              <a:prstGeom prst="rect">
                <a:avLst/>
              </a:prstGeom>
              <a:solidFill>
                <a:schemeClr val="bg1">
                  <a:lumMod val="95000"/>
                </a:schemeClr>
              </a:solidFill>
            </p:spPr>
            <p:txBody>
              <a:bodyPr wrap="square" rtlCol="0">
                <a:spAutoFit/>
              </a:bodyPr>
              <a:lstStyle/>
              <a:p>
                <a:pPr algn="ctr"/>
                <a:r>
                  <a:rPr lang="en-US" altLang="zh-CN" sz="1865" dirty="0"/>
                  <a:t>-</a:t>
                </a:r>
                <a:endParaRPr lang="zh-CN" altLang="en-US" sz="1865" dirty="0"/>
              </a:p>
            </p:txBody>
          </p:sp>
          <p:sp>
            <p:nvSpPr>
              <p:cNvPr id="42" name="TextBox 48"/>
              <p:cNvSpPr txBox="1"/>
              <p:nvPr/>
            </p:nvSpPr>
            <p:spPr>
              <a:xfrm>
                <a:off x="5796136" y="1484784"/>
                <a:ext cx="3024336" cy="340928"/>
              </a:xfrm>
              <a:prstGeom prst="rect">
                <a:avLst/>
              </a:prstGeom>
              <a:solidFill>
                <a:schemeClr val="bg1">
                  <a:lumMod val="95000"/>
                </a:schemeClr>
              </a:solidFill>
            </p:spPr>
            <p:txBody>
              <a:bodyPr wrap="square" rtlCol="0">
                <a:spAutoFit/>
              </a:bodyPr>
              <a:lstStyle/>
              <a:p>
                <a:pPr algn="ctr"/>
                <a:r>
                  <a:rPr lang="zh-CN" altLang="en-US" sz="1865" dirty="0">
                    <a:latin typeface="+mn-ea"/>
                  </a:rPr>
                  <a:t>上升</a:t>
                </a:r>
                <a:r>
                  <a:rPr lang="en-US" altLang="zh-CN" sz="1865" dirty="0">
                    <a:latin typeface="+mn-ea"/>
                  </a:rPr>
                  <a:t>0.3-0.4%</a:t>
                </a:r>
                <a:endParaRPr lang="zh-CN" altLang="en-US" sz="1865" dirty="0">
                  <a:latin typeface="+mn-ea"/>
                </a:endParaRPr>
              </a:p>
            </p:txBody>
          </p:sp>
          <p:sp>
            <p:nvSpPr>
              <p:cNvPr id="43" name="TextBox 49"/>
              <p:cNvSpPr txBox="1"/>
              <p:nvPr/>
            </p:nvSpPr>
            <p:spPr>
              <a:xfrm>
                <a:off x="5796136" y="1916832"/>
                <a:ext cx="3024336" cy="340928"/>
              </a:xfrm>
              <a:prstGeom prst="rect">
                <a:avLst/>
              </a:prstGeom>
              <a:solidFill>
                <a:schemeClr val="bg1">
                  <a:lumMod val="95000"/>
                </a:schemeClr>
              </a:solidFill>
            </p:spPr>
            <p:txBody>
              <a:bodyPr wrap="square" rtlCol="0">
                <a:spAutoFit/>
              </a:bodyPr>
              <a:lstStyle/>
              <a:p>
                <a:pPr algn="ctr"/>
                <a:r>
                  <a:rPr lang="zh-CN" altLang="en-US" sz="1865" dirty="0"/>
                  <a:t>下降 </a:t>
                </a:r>
                <a:r>
                  <a:rPr lang="en-US" altLang="zh-CN" sz="1865" dirty="0"/>
                  <a:t>3-5 dB</a:t>
                </a:r>
                <a:endParaRPr lang="zh-CN" altLang="en-US" sz="1865" dirty="0"/>
              </a:p>
            </p:txBody>
          </p:sp>
          <p:sp>
            <p:nvSpPr>
              <p:cNvPr id="50" name="TextBox 50"/>
              <p:cNvSpPr txBox="1"/>
              <p:nvPr/>
            </p:nvSpPr>
            <p:spPr>
              <a:xfrm>
                <a:off x="5796136" y="2420888"/>
                <a:ext cx="3024336" cy="340928"/>
              </a:xfrm>
              <a:prstGeom prst="rect">
                <a:avLst/>
              </a:prstGeom>
              <a:solidFill>
                <a:schemeClr val="bg1">
                  <a:lumMod val="95000"/>
                </a:schemeClr>
              </a:solidFill>
            </p:spPr>
            <p:txBody>
              <a:bodyPr wrap="square" rtlCol="0">
                <a:spAutoFit/>
              </a:bodyPr>
              <a:lstStyle/>
              <a:p>
                <a:pPr algn="ctr"/>
                <a:r>
                  <a:rPr lang="en-US" altLang="zh-CN" sz="1865" dirty="0"/>
                  <a:t>77.038kgf (20</a:t>
                </a:r>
                <a:r>
                  <a:rPr lang="zh-CN" altLang="en-US" sz="1865" dirty="0"/>
                  <a:t>倍↑</a:t>
                </a:r>
                <a:r>
                  <a:rPr lang="en-US" altLang="zh-CN" sz="1865" dirty="0"/>
                  <a:t>)</a:t>
                </a:r>
                <a:endParaRPr lang="zh-CN" altLang="en-US" sz="1865" dirty="0"/>
              </a:p>
            </p:txBody>
          </p:sp>
          <p:sp>
            <p:nvSpPr>
              <p:cNvPr id="54" name="TextBox 51"/>
              <p:cNvSpPr txBox="1"/>
              <p:nvPr/>
            </p:nvSpPr>
            <p:spPr>
              <a:xfrm>
                <a:off x="5796136" y="2852936"/>
                <a:ext cx="3024336" cy="340928"/>
              </a:xfrm>
              <a:prstGeom prst="rect">
                <a:avLst/>
              </a:prstGeom>
              <a:solidFill>
                <a:schemeClr val="bg1">
                  <a:lumMod val="95000"/>
                </a:schemeClr>
              </a:solidFill>
            </p:spPr>
            <p:txBody>
              <a:bodyPr wrap="square" rtlCol="0">
                <a:spAutoFit/>
              </a:bodyPr>
              <a:lstStyle/>
              <a:p>
                <a:pPr algn="ctr"/>
                <a:r>
                  <a:rPr lang="en-US" altLang="zh-CN" sz="1865" dirty="0"/>
                  <a:t>51.31kgf (10</a:t>
                </a:r>
                <a:r>
                  <a:rPr lang="zh-CN" altLang="en-US" sz="1865" dirty="0"/>
                  <a:t>倍↑</a:t>
                </a:r>
                <a:r>
                  <a:rPr lang="en-US" altLang="zh-CN" sz="1865" dirty="0"/>
                  <a:t>)</a:t>
                </a:r>
                <a:endParaRPr lang="zh-CN" altLang="en-US" sz="1865" dirty="0"/>
              </a:p>
            </p:txBody>
          </p:sp>
          <p:sp>
            <p:nvSpPr>
              <p:cNvPr id="55" name="TextBox 52"/>
              <p:cNvSpPr txBox="1"/>
              <p:nvPr/>
            </p:nvSpPr>
            <p:spPr>
              <a:xfrm>
                <a:off x="5796136" y="3356992"/>
                <a:ext cx="3024336" cy="340928"/>
              </a:xfrm>
              <a:prstGeom prst="rect">
                <a:avLst/>
              </a:prstGeom>
              <a:solidFill>
                <a:schemeClr val="bg1">
                  <a:lumMod val="95000"/>
                </a:schemeClr>
              </a:solidFill>
            </p:spPr>
            <p:txBody>
              <a:bodyPr wrap="square" rtlCol="0">
                <a:spAutoFit/>
              </a:bodyPr>
              <a:lstStyle/>
              <a:p>
                <a:pPr algn="ctr"/>
                <a:r>
                  <a:rPr lang="en-US" altLang="zh-CN" sz="1865" dirty="0"/>
                  <a:t>62.31 (R.T)</a:t>
                </a:r>
                <a:r>
                  <a:rPr lang="zh-CN" altLang="en-US" sz="1865" dirty="0"/>
                  <a:t>→</a:t>
                </a:r>
                <a:r>
                  <a:rPr lang="en-US" altLang="zh-CN" sz="1865" dirty="0"/>
                  <a:t>14.22 (H.T)</a:t>
                </a:r>
                <a:r>
                  <a:rPr lang="zh-CN" altLang="en-US" sz="1865" dirty="0"/>
                  <a:t> </a:t>
                </a:r>
                <a:r>
                  <a:rPr lang="en-US" altLang="zh-CN" sz="1865" dirty="0" err="1"/>
                  <a:t>kgf</a:t>
                </a:r>
                <a:endParaRPr lang="zh-CN" altLang="en-US" sz="1865" dirty="0"/>
              </a:p>
            </p:txBody>
          </p:sp>
          <p:sp>
            <p:nvSpPr>
              <p:cNvPr id="56" name="TextBox 53"/>
              <p:cNvSpPr txBox="1"/>
              <p:nvPr/>
            </p:nvSpPr>
            <p:spPr>
              <a:xfrm>
                <a:off x="5796136" y="3789040"/>
                <a:ext cx="3024336" cy="340928"/>
              </a:xfrm>
              <a:prstGeom prst="rect">
                <a:avLst/>
              </a:prstGeom>
              <a:solidFill>
                <a:schemeClr val="bg1">
                  <a:lumMod val="95000"/>
                </a:schemeClr>
              </a:solidFill>
            </p:spPr>
            <p:txBody>
              <a:bodyPr wrap="square" rtlCol="0">
                <a:spAutoFit/>
              </a:bodyPr>
              <a:lstStyle/>
              <a:p>
                <a:pPr algn="ctr"/>
                <a:r>
                  <a:rPr lang="en-US" altLang="zh-CN" sz="1865" dirty="0"/>
                  <a:t>10.23(100</a:t>
                </a:r>
                <a:r>
                  <a:rPr lang="zh-CN" altLang="en-US" sz="1865" dirty="0"/>
                  <a:t>小时</a:t>
                </a:r>
                <a:r>
                  <a:rPr lang="en-US" altLang="zh-CN" sz="1865" dirty="0"/>
                  <a:t>)</a:t>
                </a:r>
                <a:r>
                  <a:rPr lang="zh-CN" altLang="en-US" sz="1865" dirty="0"/>
                  <a:t>→</a:t>
                </a:r>
                <a:r>
                  <a:rPr lang="en-US" altLang="zh-CN" sz="1865" dirty="0"/>
                  <a:t>7.71</a:t>
                </a:r>
                <a:r>
                  <a:rPr lang="zh-CN" altLang="en-US" sz="1865" dirty="0"/>
                  <a:t> </a:t>
                </a:r>
                <a:r>
                  <a:rPr lang="en-US" altLang="zh-CN" sz="1865" dirty="0"/>
                  <a:t>(500</a:t>
                </a:r>
                <a:r>
                  <a:rPr lang="zh-CN" altLang="en-US" sz="1865" dirty="0"/>
                  <a:t>小时</a:t>
                </a:r>
                <a:r>
                  <a:rPr lang="en-US" altLang="zh-CN" sz="1865" dirty="0"/>
                  <a:t>) </a:t>
                </a:r>
                <a:r>
                  <a:rPr lang="en-US" altLang="zh-CN" sz="1865" dirty="0" err="1"/>
                  <a:t>kgf</a:t>
                </a:r>
                <a:endParaRPr lang="zh-CN" altLang="en-US" sz="1865" dirty="0"/>
              </a:p>
            </p:txBody>
          </p:sp>
          <p:sp>
            <p:nvSpPr>
              <p:cNvPr id="57" name="TextBox 54"/>
              <p:cNvSpPr txBox="1"/>
              <p:nvPr/>
            </p:nvSpPr>
            <p:spPr>
              <a:xfrm>
                <a:off x="5796136" y="4293096"/>
                <a:ext cx="3024336" cy="340928"/>
              </a:xfrm>
              <a:prstGeom prst="rect">
                <a:avLst/>
              </a:prstGeom>
              <a:solidFill>
                <a:schemeClr val="bg1">
                  <a:lumMod val="95000"/>
                </a:schemeClr>
              </a:solidFill>
            </p:spPr>
            <p:txBody>
              <a:bodyPr wrap="square" rtlCol="0">
                <a:spAutoFit/>
              </a:bodyPr>
              <a:lstStyle/>
              <a:p>
                <a:pPr algn="ctr"/>
                <a:r>
                  <a:rPr lang="zh-CN" altLang="en-US" sz="1865" dirty="0"/>
                  <a:t>下降</a:t>
                </a:r>
                <a:r>
                  <a:rPr lang="en-US" altLang="zh-CN" sz="1865" dirty="0"/>
                  <a:t>10.77%</a:t>
                </a:r>
                <a:endParaRPr lang="zh-CN" altLang="en-US" sz="1865" dirty="0"/>
              </a:p>
            </p:txBody>
          </p:sp>
          <p:sp>
            <p:nvSpPr>
              <p:cNvPr id="58" name="TextBox 55"/>
              <p:cNvSpPr txBox="1"/>
              <p:nvPr/>
            </p:nvSpPr>
            <p:spPr>
              <a:xfrm>
                <a:off x="5796136" y="4777407"/>
                <a:ext cx="3024336" cy="340928"/>
              </a:xfrm>
              <a:prstGeom prst="rect">
                <a:avLst/>
              </a:prstGeom>
              <a:solidFill>
                <a:schemeClr val="bg1">
                  <a:lumMod val="95000"/>
                </a:schemeClr>
              </a:solidFill>
            </p:spPr>
            <p:txBody>
              <a:bodyPr wrap="square" rtlCol="0">
                <a:spAutoFit/>
              </a:bodyPr>
              <a:lstStyle/>
              <a:p>
                <a:pPr algn="ctr"/>
                <a:r>
                  <a:rPr lang="zh-CN" altLang="en-US" sz="1865" dirty="0"/>
                  <a:t>提高</a:t>
                </a:r>
                <a:r>
                  <a:rPr lang="en-US" altLang="zh-CN" sz="1865" dirty="0"/>
                  <a:t>14.80%</a:t>
                </a:r>
                <a:endParaRPr lang="zh-CN" altLang="en-US" sz="1865" dirty="0"/>
              </a:p>
            </p:txBody>
          </p:sp>
        </p:grpSp>
      </p:grpSp>
      <p:sp>
        <p:nvSpPr>
          <p:cNvPr id="59" name="TextBox 56"/>
          <p:cNvSpPr txBox="1"/>
          <p:nvPr/>
        </p:nvSpPr>
        <p:spPr>
          <a:xfrm>
            <a:off x="203795" y="1241611"/>
            <a:ext cx="553998" cy="4416491"/>
          </a:xfrm>
          <a:prstGeom prst="rect">
            <a:avLst/>
          </a:prstGeom>
          <a:noFill/>
        </p:spPr>
        <p:txBody>
          <a:bodyPr vert="eaVert" wrap="square" rtlCol="0">
            <a:spAutoFit/>
          </a:bodyPr>
          <a:lstStyle/>
          <a:p>
            <a:pPr algn="ctr"/>
            <a:r>
              <a:rPr lang="zh-CN" altLang="en-US" sz="2400" dirty="0"/>
              <a:t>测 试 结 果 对 比</a:t>
            </a:r>
            <a:endParaRPr lang="zh-CN" altLang="en-US" sz="2400" dirty="0"/>
          </a:p>
        </p:txBody>
      </p:sp>
    </p:spTree>
  </p:cSld>
  <p:clrMapOvr>
    <a:masterClrMapping/>
  </p:clrMapOvr>
  <p:transition spd="med"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screen"/>
          <a:stretch>
            <a:fillRect/>
          </a:stretch>
        </p:blipFill>
        <p:spPr>
          <a:xfrm>
            <a:off x="5184140" y="1286411"/>
            <a:ext cx="6633152" cy="4095948"/>
          </a:xfrm>
          <a:prstGeom prst="rect">
            <a:avLst/>
          </a:prstGeom>
        </p:spPr>
      </p:pic>
      <p:sp>
        <p:nvSpPr>
          <p:cNvPr id="13" name="矩形 12"/>
          <p:cNvSpPr/>
          <p:nvPr/>
        </p:nvSpPr>
        <p:spPr>
          <a:xfrm>
            <a:off x="2448560" y="1224915"/>
            <a:ext cx="2735580" cy="4218940"/>
          </a:xfrm>
          <a:prstGeom prst="rect">
            <a:avLst/>
          </a:prstGeom>
          <a:noFill/>
          <a:ln w="28575">
            <a:solidFill>
              <a:srgbClr val="0152A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文本框 20"/>
          <p:cNvSpPr txBox="1"/>
          <p:nvPr/>
        </p:nvSpPr>
        <p:spPr>
          <a:xfrm>
            <a:off x="1117147" y="1476983"/>
            <a:ext cx="2615483" cy="1727835"/>
          </a:xfrm>
          <a:prstGeom prst="rect">
            <a:avLst/>
          </a:prstGeom>
          <a:solidFill>
            <a:schemeClr val="bg1"/>
          </a:solidFill>
        </p:spPr>
        <p:txBody>
          <a:bodyPr wrap="square" lIns="86683" tIns="43341" rIns="86683" bIns="43341" rtlCol="0">
            <a:spAutoFit/>
          </a:bodyPr>
          <a:lstStyle/>
          <a:p>
            <a:pPr algn="r"/>
            <a:r>
              <a:rPr kumimoji="1" lang="en-US" altLang="zh-CN" sz="10665" spc="133" dirty="0">
                <a:solidFill>
                  <a:srgbClr val="0152A6"/>
                </a:solidFill>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rPr>
              <a:t>03</a:t>
            </a:r>
            <a:endParaRPr kumimoji="1" lang="zh-CN" altLang="en-US" sz="10665" spc="133" dirty="0">
              <a:solidFill>
                <a:srgbClr val="0152A6"/>
              </a:solidFill>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22" name="文本框 21"/>
          <p:cNvSpPr txBox="1"/>
          <p:nvPr/>
        </p:nvSpPr>
        <p:spPr>
          <a:xfrm>
            <a:off x="282575" y="2929255"/>
            <a:ext cx="4284345" cy="937889"/>
          </a:xfrm>
          <a:prstGeom prst="rect">
            <a:avLst/>
          </a:prstGeom>
          <a:solidFill>
            <a:schemeClr val="bg1"/>
          </a:solidFill>
        </p:spPr>
        <p:txBody>
          <a:bodyPr wrap="square" lIns="86683" tIns="43341" rIns="86683" bIns="43341" rtlCol="0">
            <a:spAutoFit/>
          </a:bodyPr>
          <a:lstStyle/>
          <a:p>
            <a:pPr algn="r">
              <a:lnSpc>
                <a:spcPct val="110000"/>
              </a:lnSpc>
            </a:pPr>
            <a:r>
              <a:rPr kumimoji="1" lang="zh-CN" altLang="en-US" sz="5400" spc="160" dirty="0">
                <a:solidFill>
                  <a:schemeClr val="tx1">
                    <a:lumMod val="85000"/>
                    <a:lumOff val="15000"/>
                  </a:schemeClr>
                </a:solidFill>
                <a:latin typeface="方正粗黑宋简体" panose="02000000000000000000" charset="-122"/>
                <a:ea typeface="方正粗黑宋简体" panose="02000000000000000000" charset="-122"/>
                <a:cs typeface="方正粗黑宋简体" panose="02000000000000000000" charset="-122"/>
                <a:sym typeface="思源黑体 CN Normal" panose="020B0400000000000000" pitchFamily="34" charset="-122"/>
              </a:rPr>
              <a:t>锂电事业部 </a:t>
            </a:r>
            <a:endParaRPr kumimoji="1" lang="zh-CN" altLang="en-US" sz="5400" spc="160" dirty="0">
              <a:solidFill>
                <a:schemeClr val="tx1">
                  <a:lumMod val="85000"/>
                  <a:lumOff val="15000"/>
                </a:schemeClr>
              </a:solidFill>
              <a:latin typeface="方正粗黑宋简体" panose="02000000000000000000" charset="-122"/>
              <a:ea typeface="方正粗黑宋简体" panose="02000000000000000000" charset="-122"/>
              <a:cs typeface="方正粗黑宋简体" panose="02000000000000000000" charset="-122"/>
              <a:sym typeface="思源黑体 CN Normal" panose="020B0400000000000000" pitchFamily="34" charset="-122"/>
            </a:endParaRPr>
          </a:p>
        </p:txBody>
      </p:sp>
      <p:sp>
        <p:nvSpPr>
          <p:cNvPr id="25" name="矩形 24"/>
          <p:cNvSpPr/>
          <p:nvPr/>
        </p:nvSpPr>
        <p:spPr>
          <a:xfrm>
            <a:off x="1328772" y="5059735"/>
            <a:ext cx="827848" cy="827848"/>
          </a:xfrm>
          <a:prstGeom prst="rect">
            <a:avLst/>
          </a:prstGeom>
          <a:solidFill>
            <a:srgbClr val="0152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6" name="矩形 25"/>
          <p:cNvSpPr/>
          <p:nvPr/>
        </p:nvSpPr>
        <p:spPr>
          <a:xfrm>
            <a:off x="1954676" y="5622204"/>
            <a:ext cx="568089" cy="568089"/>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Sld>
  <p:clrMapOvr>
    <a:masterClrMapping/>
  </p:clrMapOvr>
  <p:transition spd="slow"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2)">
                                      <p:cBhvr>
                                        <p:cTn id="7" dur="2000"/>
                                        <p:tgtEl>
                                          <p:spTgt spid="13"/>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2" presetClass="entr" presetSubtype="2"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right)">
                                      <p:cBhvr>
                                        <p:cTn id="16" dur="500"/>
                                        <p:tgtEl>
                                          <p:spTgt spid="22"/>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35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21" grpId="0" bldLvl="0" animBg="1"/>
      <p:bldP spid="22" grpId="0" bldLvl="0" animBg="1"/>
      <p:bldP spid="25" grpId="0" bldLvl="0" animBg="1"/>
      <p:bldP spid="2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4105666"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锂电事业部主要发展节点</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5148336" y="511349"/>
            <a:ext cx="7043664" cy="11031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Content Placeholder 2"/>
          <p:cNvSpPr txBox="1"/>
          <p:nvPr/>
        </p:nvSpPr>
        <p:spPr>
          <a:xfrm>
            <a:off x="6225540" y="3475990"/>
            <a:ext cx="847471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2020</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年规划产能能 </a:t>
            </a:r>
            <a:endPar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宁波</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EVBC</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总部产能达到：日产</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34</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万支顶盖</a:t>
            </a:r>
            <a:endPar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宁波震裕新厂房建设完成：日产</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40</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万支顶盖</a:t>
            </a:r>
            <a:endPar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宁德震裕汽车部件有限公司：日产</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18</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万支铝壳</a:t>
            </a:r>
            <a:endPar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溧阳工厂投入完成：日产</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24</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万支铝壳</a:t>
            </a:r>
            <a:endPar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37" name="组合 36"/>
          <p:cNvGrpSpPr/>
          <p:nvPr/>
        </p:nvGrpSpPr>
        <p:grpSpPr>
          <a:xfrm>
            <a:off x="751390" y="796020"/>
            <a:ext cx="2508842" cy="2291001"/>
            <a:chOff x="1949" y="2241"/>
            <a:chExt cx="7774" cy="8013"/>
          </a:xfrm>
        </p:grpSpPr>
        <p:sp>
          <p:nvSpPr>
            <p:cNvPr id="38" name="Freeform 6"/>
            <p:cNvSpPr/>
            <p:nvPr/>
          </p:nvSpPr>
          <p:spPr bwMode="auto">
            <a:xfrm>
              <a:off x="1949" y="3406"/>
              <a:ext cx="7775" cy="6849"/>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solidFill>
              <a:schemeClr val="accent2"/>
            </a:solidFill>
            <a:ln w="0">
              <a:noFill/>
              <a:prstDash val="solid"/>
              <a:round/>
            </a:ln>
          </p:spPr>
          <p:txBody>
            <a:bodyPr vert="horz" wrap="square" lIns="121913" tIns="60956" rIns="121913" bIns="60956" numCol="1" anchor="t" anchorCtr="0" compatLnSpc="1"/>
            <a:lstStyle/>
            <a:p>
              <a:endParaRPr lang="zh-CN" altLang="en-US" sz="1705"/>
            </a:p>
          </p:txBody>
        </p:sp>
        <p:sp>
          <p:nvSpPr>
            <p:cNvPr id="39" name="Freeform 11"/>
            <p:cNvSpPr/>
            <p:nvPr/>
          </p:nvSpPr>
          <p:spPr bwMode="auto">
            <a:xfrm>
              <a:off x="2596" y="2241"/>
              <a:ext cx="6480" cy="5640"/>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noFill/>
            <a:ln w="19050">
              <a:solidFill>
                <a:schemeClr val="accent2"/>
              </a:solidFill>
              <a:prstDash val="solid"/>
              <a:round/>
            </a:ln>
          </p:spPr>
          <p:txBody>
            <a:bodyPr vert="horz" wrap="square" lIns="121913" tIns="60956" rIns="121913" bIns="60956" numCol="1" anchor="t" anchorCtr="0" compatLnSpc="1"/>
            <a:lstStyle/>
            <a:p>
              <a:endParaRPr lang="zh-CN" altLang="en-US" sz="1705" dirty="0"/>
            </a:p>
          </p:txBody>
        </p:sp>
      </p:grpSp>
      <p:sp>
        <p:nvSpPr>
          <p:cNvPr id="41" name="文本框 40"/>
          <p:cNvSpPr txBox="1"/>
          <p:nvPr/>
        </p:nvSpPr>
        <p:spPr>
          <a:xfrm>
            <a:off x="1395306" y="1462397"/>
            <a:ext cx="1896533" cy="442429"/>
          </a:xfrm>
          <a:prstGeom prst="rect">
            <a:avLst/>
          </a:prstGeom>
          <a:noFill/>
        </p:spPr>
        <p:txBody>
          <a:bodyPr wrap="square" rtlCol="0">
            <a:spAutoFit/>
          </a:bodyPr>
          <a:lstStyle/>
          <a:p>
            <a:r>
              <a:rPr lang="zh-CN" altLang="en-US" sz="2275" b="1" dirty="0">
                <a:solidFill>
                  <a:schemeClr val="bg1"/>
                </a:solidFill>
                <a:latin typeface="微软雅黑" panose="020B0503020204020204" charset="-122"/>
                <a:ea typeface="微软雅黑" panose="020B0503020204020204" charset="-122"/>
              </a:rPr>
              <a:t>发展历程</a:t>
            </a:r>
            <a:endParaRPr lang="zh-CN" altLang="en-US" sz="2275" b="1" dirty="0">
              <a:solidFill>
                <a:schemeClr val="bg1"/>
              </a:solidFill>
              <a:latin typeface="微软雅黑" panose="020B0503020204020204" charset="-122"/>
              <a:ea typeface="微软雅黑" panose="020B0503020204020204" charset="-122"/>
            </a:endParaRPr>
          </a:p>
        </p:txBody>
      </p:sp>
      <p:sp>
        <p:nvSpPr>
          <p:cNvPr id="42" name="文本框 41"/>
          <p:cNvSpPr txBox="1"/>
          <p:nvPr/>
        </p:nvSpPr>
        <p:spPr>
          <a:xfrm>
            <a:off x="3206044" y="1216839"/>
            <a:ext cx="2093412" cy="617733"/>
          </a:xfrm>
          <a:prstGeom prst="rect">
            <a:avLst/>
          </a:prstGeom>
          <a:noFill/>
        </p:spPr>
        <p:txBody>
          <a:bodyPr wrap="square" rtlCol="0">
            <a:spAutoFit/>
          </a:bodyPr>
          <a:lstStyle/>
          <a:p>
            <a:r>
              <a:rPr lang="zh-CN" altLang="en-US" sz="1705" b="1" dirty="0">
                <a:latin typeface="方正黑体简体" panose="02010601030101010101" charset="-122"/>
                <a:ea typeface="方正黑体简体" panose="02010601030101010101" charset="-122"/>
              </a:rPr>
              <a:t>DEVELOPMENT HISTORY</a:t>
            </a:r>
            <a:endParaRPr lang="zh-CN" altLang="en-US" sz="1705" b="1" dirty="0">
              <a:latin typeface="方正黑体简体" panose="02010601030101010101" charset="-122"/>
              <a:ea typeface="方正黑体简体" panose="02010601030101010101" charset="-122"/>
            </a:endParaRPr>
          </a:p>
        </p:txBody>
      </p:sp>
      <p:cxnSp>
        <p:nvCxnSpPr>
          <p:cNvPr id="44" name="Straight Connector 56"/>
          <p:cNvCxnSpPr>
            <a:cxnSpLocks noChangeShapeType="1"/>
          </p:cNvCxnSpPr>
          <p:nvPr/>
        </p:nvCxnSpPr>
        <p:spPr bwMode="auto">
          <a:xfrm>
            <a:off x="984569" y="5161409"/>
            <a:ext cx="0" cy="814305"/>
          </a:xfrm>
          <a:prstGeom prst="line">
            <a:avLst/>
          </a:prstGeom>
          <a:noFill/>
          <a:ln w="6350">
            <a:solidFill>
              <a:srgbClr val="ADBACA"/>
            </a:solidFill>
            <a:round/>
            <a:tailEnd type="oval" w="med" len="med"/>
          </a:ln>
          <a:extLst>
            <a:ext uri="{909E8E84-426E-40DD-AFC4-6F175D3DCCD1}">
              <a14:hiddenFill xmlns:a14="http://schemas.microsoft.com/office/drawing/2010/main">
                <a:noFill/>
              </a14:hiddenFill>
            </a:ext>
          </a:extLst>
        </p:spPr>
      </p:cxnSp>
      <p:sp>
        <p:nvSpPr>
          <p:cNvPr id="45" name="Freeform 21"/>
          <p:cNvSpPr/>
          <p:nvPr/>
        </p:nvSpPr>
        <p:spPr bwMode="auto">
          <a:xfrm>
            <a:off x="636536" y="2387590"/>
            <a:ext cx="9938434" cy="3243109"/>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 name="T12" fmla="*/ 0 60000 65536"/>
              <a:gd name="T13" fmla="*/ 0 60000 65536"/>
              <a:gd name="T14" fmla="*/ 0 60000 65536"/>
              <a:gd name="T15" fmla="*/ 0 60000 65536"/>
              <a:gd name="T16" fmla="*/ 0 60000 65536"/>
              <a:gd name="T17" fmla="*/ 0 60000 65536"/>
              <a:gd name="T18" fmla="*/ 0 w 2828"/>
              <a:gd name="T19" fmla="*/ 0 h 1032"/>
              <a:gd name="T20" fmla="*/ 2828 w 2828"/>
              <a:gd name="T21" fmla="*/ 1032 h 1032"/>
            </a:gdLst>
            <a:ahLst/>
            <a:cxnLst>
              <a:cxn ang="T12">
                <a:pos x="T0" y="T1"/>
              </a:cxn>
              <a:cxn ang="T13">
                <a:pos x="T2" y="T3"/>
              </a:cxn>
              <a:cxn ang="T14">
                <a:pos x="T4" y="T5"/>
              </a:cxn>
              <a:cxn ang="T15">
                <a:pos x="T6" y="T7"/>
              </a:cxn>
              <a:cxn ang="T16">
                <a:pos x="T8" y="T9"/>
              </a:cxn>
              <a:cxn ang="T17">
                <a:pos x="T10" y="T11"/>
              </a:cxn>
            </a:cxnLst>
            <a:rect l="T18" t="T19" r="T20" b="T21"/>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cmpd="sng">
            <a:solidFill>
              <a:srgbClr val="ADBACA"/>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sz="1705"/>
          </a:p>
        </p:txBody>
      </p:sp>
      <p:grpSp>
        <p:nvGrpSpPr>
          <p:cNvPr id="46" name="组合 45"/>
          <p:cNvGrpSpPr/>
          <p:nvPr/>
        </p:nvGrpSpPr>
        <p:grpSpPr>
          <a:xfrm>
            <a:off x="10142303" y="1609595"/>
            <a:ext cx="1413161" cy="846547"/>
            <a:chOff x="15325" y="3295"/>
            <a:chExt cx="2072" cy="1245"/>
          </a:xfrm>
        </p:grpSpPr>
        <p:sp>
          <p:nvSpPr>
            <p:cNvPr id="47" name="Freeform 22"/>
            <p:cNvSpPr/>
            <p:nvPr/>
          </p:nvSpPr>
          <p:spPr bwMode="auto">
            <a:xfrm>
              <a:off x="15883" y="3980"/>
              <a:ext cx="640" cy="560"/>
            </a:xfrm>
            <a:custGeom>
              <a:avLst/>
              <a:gdLst>
                <a:gd name="T0" fmla="*/ 71 w 71"/>
                <a:gd name="T1" fmla="*/ 3 h 62"/>
                <a:gd name="T2" fmla="*/ 0 w 71"/>
                <a:gd name="T3" fmla="*/ 62 h 62"/>
                <a:gd name="T4" fmla="*/ 14 w 71"/>
                <a:gd name="T5" fmla="*/ 0 h 62"/>
                <a:gd name="T6" fmla="*/ 71 w 71"/>
                <a:gd name="T7" fmla="*/ 3 h 62"/>
                <a:gd name="T8" fmla="*/ 0 60000 65536"/>
                <a:gd name="T9" fmla="*/ 0 60000 65536"/>
                <a:gd name="T10" fmla="*/ 0 60000 65536"/>
                <a:gd name="T11" fmla="*/ 0 60000 65536"/>
                <a:gd name="T12" fmla="*/ 0 w 71"/>
                <a:gd name="T13" fmla="*/ 0 h 62"/>
                <a:gd name="T14" fmla="*/ 71 w 71"/>
                <a:gd name="T15" fmla="*/ 62 h 62"/>
              </a:gdLst>
              <a:ahLst/>
              <a:cxnLst>
                <a:cxn ang="T8">
                  <a:pos x="T0" y="T1"/>
                </a:cxn>
                <a:cxn ang="T9">
                  <a:pos x="T2" y="T3"/>
                </a:cxn>
                <a:cxn ang="T10">
                  <a:pos x="T4" y="T5"/>
                </a:cxn>
                <a:cxn ang="T11">
                  <a:pos x="T6" y="T7"/>
                </a:cxn>
              </a:cxnLst>
              <a:rect l="T12" t="T13" r="T14" b="T15"/>
              <a:pathLst>
                <a:path w="71" h="62">
                  <a:moveTo>
                    <a:pt x="71" y="3"/>
                  </a:moveTo>
                  <a:lnTo>
                    <a:pt x="0" y="62"/>
                  </a:lnTo>
                  <a:lnTo>
                    <a:pt x="14" y="0"/>
                  </a:lnTo>
                  <a:lnTo>
                    <a:pt x="71" y="3"/>
                  </a:lnTo>
                  <a:close/>
                </a:path>
              </a:pathLst>
            </a:custGeom>
            <a:solidFill>
              <a:srgbClr val="56617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705"/>
            </a:p>
          </p:txBody>
        </p:sp>
        <p:sp>
          <p:nvSpPr>
            <p:cNvPr id="48" name="Freeform 23"/>
            <p:cNvSpPr/>
            <p:nvPr/>
          </p:nvSpPr>
          <p:spPr bwMode="auto">
            <a:xfrm>
              <a:off x="15325" y="3295"/>
              <a:ext cx="2073" cy="1073"/>
            </a:xfrm>
            <a:custGeom>
              <a:avLst/>
              <a:gdLst>
                <a:gd name="T0" fmla="*/ 230 w 230"/>
                <a:gd name="T1" fmla="*/ 0 h 119"/>
                <a:gd name="T2" fmla="*/ 0 w 230"/>
                <a:gd name="T3" fmla="*/ 26 h 119"/>
                <a:gd name="T4" fmla="*/ 140 w 230"/>
                <a:gd name="T5" fmla="*/ 119 h 119"/>
                <a:gd name="T6" fmla="*/ 230 w 230"/>
                <a:gd name="T7" fmla="*/ 0 h 119"/>
                <a:gd name="T8" fmla="*/ 0 60000 65536"/>
                <a:gd name="T9" fmla="*/ 0 60000 65536"/>
                <a:gd name="T10" fmla="*/ 0 60000 65536"/>
                <a:gd name="T11" fmla="*/ 0 60000 65536"/>
                <a:gd name="T12" fmla="*/ 0 w 230"/>
                <a:gd name="T13" fmla="*/ 0 h 119"/>
                <a:gd name="T14" fmla="*/ 230 w 230"/>
                <a:gd name="T15" fmla="*/ 119 h 119"/>
              </a:gdLst>
              <a:ahLst/>
              <a:cxnLst>
                <a:cxn ang="T8">
                  <a:pos x="T0" y="T1"/>
                </a:cxn>
                <a:cxn ang="T9">
                  <a:pos x="T2" y="T3"/>
                </a:cxn>
                <a:cxn ang="T10">
                  <a:pos x="T4" y="T5"/>
                </a:cxn>
                <a:cxn ang="T11">
                  <a:pos x="T6" y="T7"/>
                </a:cxn>
              </a:cxnLst>
              <a:rect l="T12" t="T13" r="T14" b="T15"/>
              <a:pathLst>
                <a:path w="230" h="119">
                  <a:moveTo>
                    <a:pt x="230" y="0"/>
                  </a:moveTo>
                  <a:lnTo>
                    <a:pt x="0" y="26"/>
                  </a:lnTo>
                  <a:lnTo>
                    <a:pt x="140" y="119"/>
                  </a:lnTo>
                  <a:lnTo>
                    <a:pt x="230" y="0"/>
                  </a:lnTo>
                  <a:close/>
                </a:path>
              </a:pathLst>
            </a:custGeom>
            <a:solidFill>
              <a:srgbClr val="C1C7D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705"/>
            </a:p>
          </p:txBody>
        </p:sp>
        <p:sp>
          <p:nvSpPr>
            <p:cNvPr id="49" name="Freeform 24"/>
            <p:cNvSpPr/>
            <p:nvPr/>
          </p:nvSpPr>
          <p:spPr bwMode="auto">
            <a:xfrm>
              <a:off x="15775" y="3368"/>
              <a:ext cx="1470" cy="1172"/>
            </a:xfrm>
            <a:custGeom>
              <a:avLst/>
              <a:gdLst>
                <a:gd name="T0" fmla="*/ 163 w 163"/>
                <a:gd name="T1" fmla="*/ 0 h 130"/>
                <a:gd name="T2" fmla="*/ 0 w 163"/>
                <a:gd name="T3" fmla="*/ 52 h 130"/>
                <a:gd name="T4" fmla="*/ 12 w 163"/>
                <a:gd name="T5" fmla="*/ 130 h 130"/>
                <a:gd name="T6" fmla="*/ 26 w 163"/>
                <a:gd name="T7" fmla="*/ 68 h 130"/>
                <a:gd name="T8" fmla="*/ 163 w 163"/>
                <a:gd name="T9" fmla="*/ 0 h 130"/>
                <a:gd name="T10" fmla="*/ 0 60000 65536"/>
                <a:gd name="T11" fmla="*/ 0 60000 65536"/>
                <a:gd name="T12" fmla="*/ 0 60000 65536"/>
                <a:gd name="T13" fmla="*/ 0 60000 65536"/>
                <a:gd name="T14" fmla="*/ 0 60000 65536"/>
                <a:gd name="T15" fmla="*/ 0 w 163"/>
                <a:gd name="T16" fmla="*/ 0 h 130"/>
                <a:gd name="T17" fmla="*/ 163 w 163"/>
                <a:gd name="T18" fmla="*/ 130 h 130"/>
              </a:gdLst>
              <a:ahLst/>
              <a:cxnLst>
                <a:cxn ang="T10">
                  <a:pos x="T0" y="T1"/>
                </a:cxn>
                <a:cxn ang="T11">
                  <a:pos x="T2" y="T3"/>
                </a:cxn>
                <a:cxn ang="T12">
                  <a:pos x="T4" y="T5"/>
                </a:cxn>
                <a:cxn ang="T13">
                  <a:pos x="T6" y="T7"/>
                </a:cxn>
                <a:cxn ang="T14">
                  <a:pos x="T8" y="T9"/>
                </a:cxn>
              </a:cxnLst>
              <a:rect l="T15" t="T16" r="T17" b="T18"/>
              <a:pathLst>
                <a:path w="163" h="130">
                  <a:moveTo>
                    <a:pt x="163" y="0"/>
                  </a:moveTo>
                  <a:lnTo>
                    <a:pt x="0" y="52"/>
                  </a:lnTo>
                  <a:lnTo>
                    <a:pt x="12" y="130"/>
                  </a:lnTo>
                  <a:lnTo>
                    <a:pt x="26" y="68"/>
                  </a:lnTo>
                  <a:lnTo>
                    <a:pt x="163" y="0"/>
                  </a:lnTo>
                  <a:close/>
                </a:path>
              </a:pathLst>
            </a:custGeom>
            <a:solidFill>
              <a:srgbClr val="8893A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705"/>
            </a:p>
          </p:txBody>
        </p:sp>
      </p:grpSp>
      <p:sp>
        <p:nvSpPr>
          <p:cNvPr id="50" name="Oval 19"/>
          <p:cNvSpPr>
            <a:spLocks noChangeArrowheads="1"/>
          </p:cNvSpPr>
          <p:nvPr/>
        </p:nvSpPr>
        <p:spPr bwMode="auto">
          <a:xfrm>
            <a:off x="757587" y="4948575"/>
            <a:ext cx="453964" cy="452760"/>
          </a:xfrm>
          <a:prstGeom prst="ellipse">
            <a:avLst/>
          </a:prstGeom>
          <a:solidFill>
            <a:srgbClr val="002060"/>
          </a:solidFill>
          <a:ln>
            <a:noFill/>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275">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52" name="Oval 19"/>
          <p:cNvSpPr>
            <a:spLocks noChangeArrowheads="1"/>
          </p:cNvSpPr>
          <p:nvPr/>
        </p:nvSpPr>
        <p:spPr bwMode="auto">
          <a:xfrm>
            <a:off x="2807322" y="3869147"/>
            <a:ext cx="453964" cy="452760"/>
          </a:xfrm>
          <a:prstGeom prst="ellipse">
            <a:avLst/>
          </a:prstGeom>
          <a:solidFill>
            <a:srgbClr val="002060"/>
          </a:solidFill>
          <a:ln>
            <a:noFill/>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275">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53" name="Oval 19"/>
          <p:cNvSpPr>
            <a:spLocks noChangeArrowheads="1"/>
          </p:cNvSpPr>
          <p:nvPr/>
        </p:nvSpPr>
        <p:spPr bwMode="auto">
          <a:xfrm>
            <a:off x="4494466" y="4409035"/>
            <a:ext cx="453964" cy="452760"/>
          </a:xfrm>
          <a:prstGeom prst="ellipse">
            <a:avLst/>
          </a:prstGeom>
          <a:solidFill>
            <a:srgbClr val="002060"/>
          </a:solidFill>
          <a:ln>
            <a:noFill/>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275">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56" name="Oval 19"/>
          <p:cNvSpPr>
            <a:spLocks noChangeArrowheads="1"/>
          </p:cNvSpPr>
          <p:nvPr/>
        </p:nvSpPr>
        <p:spPr bwMode="auto">
          <a:xfrm>
            <a:off x="6712159" y="3200877"/>
            <a:ext cx="453964" cy="452760"/>
          </a:xfrm>
          <a:prstGeom prst="ellipse">
            <a:avLst/>
          </a:prstGeom>
          <a:solidFill>
            <a:srgbClr val="002060"/>
          </a:solidFill>
          <a:ln>
            <a:noFill/>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275">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57" name="Oval 19"/>
          <p:cNvSpPr>
            <a:spLocks noChangeArrowheads="1"/>
          </p:cNvSpPr>
          <p:nvPr/>
        </p:nvSpPr>
        <p:spPr bwMode="auto">
          <a:xfrm>
            <a:off x="8487919" y="3651645"/>
            <a:ext cx="453964" cy="452760"/>
          </a:xfrm>
          <a:prstGeom prst="ellipse">
            <a:avLst/>
          </a:prstGeom>
          <a:solidFill>
            <a:srgbClr val="002060"/>
          </a:solidFill>
          <a:ln>
            <a:noFill/>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275">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58" name="Oval 19"/>
          <p:cNvSpPr>
            <a:spLocks noChangeArrowheads="1"/>
          </p:cNvSpPr>
          <p:nvPr/>
        </p:nvSpPr>
        <p:spPr bwMode="auto">
          <a:xfrm>
            <a:off x="9546308" y="2906277"/>
            <a:ext cx="453964" cy="452760"/>
          </a:xfrm>
          <a:prstGeom prst="ellipse">
            <a:avLst/>
          </a:prstGeom>
          <a:solidFill>
            <a:srgbClr val="002060"/>
          </a:solidFill>
          <a:ln>
            <a:noFill/>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275">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0" name="文本框 59"/>
          <p:cNvSpPr txBox="1"/>
          <p:nvPr/>
        </p:nvSpPr>
        <p:spPr>
          <a:xfrm>
            <a:off x="984569" y="5541618"/>
            <a:ext cx="1258335" cy="819455"/>
          </a:xfrm>
          <a:prstGeom prst="rect">
            <a:avLst/>
          </a:prstGeom>
          <a:noFill/>
        </p:spPr>
        <p:txBody>
          <a:bodyPr wrap="square" rtlCol="0">
            <a:spAutoFit/>
          </a:bodyPr>
          <a:lstStyle/>
          <a:p>
            <a:pPr>
              <a:lnSpc>
                <a:spcPct val="90000"/>
              </a:lnSpc>
            </a:pPr>
            <a:r>
              <a:rPr lang="en-US" altLang="zh-CN" sz="1050" dirty="0"/>
              <a:t>2015</a:t>
            </a:r>
            <a:r>
              <a:rPr lang="zh-CN" altLang="en-US" sz="1050" dirty="0"/>
              <a:t>年</a:t>
            </a:r>
            <a:r>
              <a:rPr lang="en-US" altLang="zh-CN" sz="1050" dirty="0"/>
              <a:t>11</a:t>
            </a:r>
            <a:r>
              <a:rPr lang="zh-CN" altLang="en-US" sz="1050" dirty="0"/>
              <a:t>月锂电事业部项目组成立，集动力电池结构件的研发，设计，制造，销售为一体</a:t>
            </a:r>
            <a:endParaRPr lang="zh-CN" altLang="en-US" sz="1050" dirty="0"/>
          </a:p>
        </p:txBody>
      </p:sp>
      <p:sp>
        <p:nvSpPr>
          <p:cNvPr id="62" name="文本框 61"/>
          <p:cNvSpPr txBox="1"/>
          <p:nvPr/>
        </p:nvSpPr>
        <p:spPr>
          <a:xfrm>
            <a:off x="704906" y="5013131"/>
            <a:ext cx="675527" cy="296556"/>
          </a:xfrm>
          <a:prstGeom prst="rect">
            <a:avLst/>
          </a:prstGeom>
          <a:noFill/>
        </p:spPr>
        <p:txBody>
          <a:bodyPr wrap="square" rtlCol="0">
            <a:spAutoFit/>
          </a:bodyPr>
          <a:lstStyle/>
          <a:p>
            <a:r>
              <a:rPr lang="en-US" altLang="zh-CN" sz="1325" b="1" dirty="0">
                <a:solidFill>
                  <a:schemeClr val="bg1"/>
                </a:solidFill>
              </a:rPr>
              <a:t>2015</a:t>
            </a:r>
            <a:endParaRPr lang="zh-CN" altLang="en-US" sz="1325" b="1" dirty="0">
              <a:solidFill>
                <a:schemeClr val="bg1"/>
              </a:solidFill>
            </a:endParaRPr>
          </a:p>
        </p:txBody>
      </p:sp>
      <p:sp>
        <p:nvSpPr>
          <p:cNvPr id="64" name="文本框 63"/>
          <p:cNvSpPr txBox="1"/>
          <p:nvPr/>
        </p:nvSpPr>
        <p:spPr>
          <a:xfrm>
            <a:off x="2747218" y="3931915"/>
            <a:ext cx="675527" cy="296556"/>
          </a:xfrm>
          <a:prstGeom prst="rect">
            <a:avLst/>
          </a:prstGeom>
          <a:noFill/>
        </p:spPr>
        <p:txBody>
          <a:bodyPr wrap="square" rtlCol="0">
            <a:spAutoFit/>
          </a:bodyPr>
          <a:lstStyle/>
          <a:p>
            <a:r>
              <a:rPr lang="en-US" altLang="zh-CN" sz="1325" b="1" dirty="0">
                <a:solidFill>
                  <a:schemeClr val="bg1"/>
                </a:solidFill>
              </a:rPr>
              <a:t>2016</a:t>
            </a:r>
            <a:endParaRPr lang="en-US" altLang="zh-CN" sz="1325" b="1" dirty="0">
              <a:solidFill>
                <a:schemeClr val="bg1"/>
              </a:solidFill>
            </a:endParaRPr>
          </a:p>
        </p:txBody>
      </p:sp>
      <p:sp>
        <p:nvSpPr>
          <p:cNvPr id="65" name="文本框 64"/>
          <p:cNvSpPr txBox="1"/>
          <p:nvPr/>
        </p:nvSpPr>
        <p:spPr>
          <a:xfrm>
            <a:off x="4444644" y="4491293"/>
            <a:ext cx="675527" cy="296556"/>
          </a:xfrm>
          <a:prstGeom prst="rect">
            <a:avLst/>
          </a:prstGeom>
          <a:noFill/>
        </p:spPr>
        <p:txBody>
          <a:bodyPr wrap="square" rtlCol="0">
            <a:spAutoFit/>
          </a:bodyPr>
          <a:lstStyle/>
          <a:p>
            <a:r>
              <a:rPr lang="en-US" altLang="zh-CN" sz="1325" b="1" dirty="0">
                <a:solidFill>
                  <a:schemeClr val="bg1"/>
                </a:solidFill>
              </a:rPr>
              <a:t>2017</a:t>
            </a:r>
            <a:endParaRPr lang="en-US" altLang="zh-CN" sz="1325" b="1" dirty="0">
              <a:solidFill>
                <a:schemeClr val="bg1"/>
              </a:solidFill>
            </a:endParaRPr>
          </a:p>
        </p:txBody>
      </p:sp>
      <p:sp>
        <p:nvSpPr>
          <p:cNvPr id="67" name="文本框 66"/>
          <p:cNvSpPr txBox="1"/>
          <p:nvPr/>
        </p:nvSpPr>
        <p:spPr>
          <a:xfrm>
            <a:off x="6645931" y="3266422"/>
            <a:ext cx="675527" cy="296556"/>
          </a:xfrm>
          <a:prstGeom prst="rect">
            <a:avLst/>
          </a:prstGeom>
          <a:noFill/>
        </p:spPr>
        <p:txBody>
          <a:bodyPr wrap="square" rtlCol="0">
            <a:spAutoFit/>
          </a:bodyPr>
          <a:lstStyle/>
          <a:p>
            <a:r>
              <a:rPr lang="en-US" altLang="zh-CN" sz="1325" b="1" dirty="0">
                <a:solidFill>
                  <a:schemeClr val="bg1"/>
                </a:solidFill>
              </a:rPr>
              <a:t>2018</a:t>
            </a:r>
            <a:endParaRPr lang="en-US" altLang="zh-CN" sz="1325" b="1" dirty="0">
              <a:solidFill>
                <a:schemeClr val="bg1"/>
              </a:solidFill>
            </a:endParaRPr>
          </a:p>
        </p:txBody>
      </p:sp>
      <p:sp>
        <p:nvSpPr>
          <p:cNvPr id="68" name="文本框 67"/>
          <p:cNvSpPr txBox="1"/>
          <p:nvPr/>
        </p:nvSpPr>
        <p:spPr>
          <a:xfrm>
            <a:off x="8451794" y="3736538"/>
            <a:ext cx="675527" cy="296556"/>
          </a:xfrm>
          <a:prstGeom prst="rect">
            <a:avLst/>
          </a:prstGeom>
          <a:noFill/>
        </p:spPr>
        <p:txBody>
          <a:bodyPr wrap="square" rtlCol="0">
            <a:spAutoFit/>
          </a:bodyPr>
          <a:lstStyle/>
          <a:p>
            <a:r>
              <a:rPr lang="en-US" altLang="zh-CN" sz="1325" b="1" dirty="0">
                <a:solidFill>
                  <a:schemeClr val="bg1"/>
                </a:solidFill>
              </a:rPr>
              <a:t>2019</a:t>
            </a:r>
            <a:endParaRPr lang="en-US" altLang="zh-CN" sz="1325" b="1" dirty="0">
              <a:solidFill>
                <a:schemeClr val="bg1"/>
              </a:solidFill>
            </a:endParaRPr>
          </a:p>
        </p:txBody>
      </p:sp>
      <p:sp>
        <p:nvSpPr>
          <p:cNvPr id="69" name="文本框 68"/>
          <p:cNvSpPr txBox="1"/>
          <p:nvPr/>
        </p:nvSpPr>
        <p:spPr>
          <a:xfrm>
            <a:off x="9499251" y="2989609"/>
            <a:ext cx="675527" cy="296556"/>
          </a:xfrm>
          <a:prstGeom prst="rect">
            <a:avLst/>
          </a:prstGeom>
          <a:noFill/>
        </p:spPr>
        <p:txBody>
          <a:bodyPr wrap="square" rtlCol="0">
            <a:spAutoFit/>
          </a:bodyPr>
          <a:lstStyle/>
          <a:p>
            <a:r>
              <a:rPr lang="en-US" altLang="zh-CN" sz="1325" b="1" dirty="0">
                <a:solidFill>
                  <a:schemeClr val="bg1"/>
                </a:solidFill>
              </a:rPr>
              <a:t>2020</a:t>
            </a:r>
            <a:endParaRPr lang="en-US" altLang="zh-CN" sz="1325" b="1" dirty="0">
              <a:solidFill>
                <a:schemeClr val="bg1"/>
              </a:solidFill>
            </a:endParaRPr>
          </a:p>
        </p:txBody>
      </p:sp>
      <p:sp>
        <p:nvSpPr>
          <p:cNvPr id="70" name="文本框 69"/>
          <p:cNvSpPr txBox="1"/>
          <p:nvPr/>
        </p:nvSpPr>
        <p:spPr>
          <a:xfrm>
            <a:off x="9544680" y="2557799"/>
            <a:ext cx="675527" cy="296556"/>
          </a:xfrm>
          <a:prstGeom prst="rect">
            <a:avLst/>
          </a:prstGeom>
          <a:noFill/>
        </p:spPr>
        <p:txBody>
          <a:bodyPr wrap="square" rtlCol="0">
            <a:spAutoFit/>
          </a:bodyPr>
          <a:lstStyle/>
          <a:p>
            <a:r>
              <a:rPr lang="en-US" altLang="zh-CN" sz="1325" b="1" dirty="0">
                <a:solidFill>
                  <a:schemeClr val="bg1"/>
                </a:solidFill>
              </a:rPr>
              <a:t>2021</a:t>
            </a:r>
            <a:endParaRPr lang="en-US" altLang="zh-CN" sz="1325" b="1" dirty="0">
              <a:solidFill>
                <a:schemeClr val="bg1"/>
              </a:solidFill>
            </a:endParaRPr>
          </a:p>
        </p:txBody>
      </p:sp>
      <p:sp>
        <p:nvSpPr>
          <p:cNvPr id="71" name="文本框 70"/>
          <p:cNvSpPr txBox="1"/>
          <p:nvPr/>
        </p:nvSpPr>
        <p:spPr>
          <a:xfrm>
            <a:off x="2335309" y="4635815"/>
            <a:ext cx="1556360" cy="819455"/>
          </a:xfrm>
          <a:prstGeom prst="rect">
            <a:avLst/>
          </a:prstGeom>
          <a:noFill/>
        </p:spPr>
        <p:txBody>
          <a:bodyPr wrap="square" rtlCol="0">
            <a:spAutoFit/>
          </a:bodyPr>
          <a:lstStyle/>
          <a:p>
            <a:pPr marL="171450" indent="-171450">
              <a:lnSpc>
                <a:spcPct val="90000"/>
              </a:lnSpc>
              <a:buFont typeface="Wingdings" panose="05000000000000000000" pitchFamily="2" charset="2"/>
              <a:buChar char="l"/>
            </a:pPr>
            <a:r>
              <a:rPr lang="en-US" altLang="zh-CN" sz="1050" dirty="0"/>
              <a:t>2016</a:t>
            </a:r>
            <a:r>
              <a:rPr lang="zh-CN" altLang="en-US" sz="1050" dirty="0"/>
              <a:t>年</a:t>
            </a:r>
            <a:r>
              <a:rPr lang="en-US" altLang="zh-CN" sz="1050" dirty="0"/>
              <a:t>8</a:t>
            </a:r>
            <a:r>
              <a:rPr lang="zh-CN" altLang="en-US" sz="1050" dirty="0"/>
              <a:t>月</a:t>
            </a:r>
            <a:r>
              <a:rPr lang="en-US" altLang="zh-CN" sz="1050" dirty="0"/>
              <a:t>2</a:t>
            </a:r>
            <a:r>
              <a:rPr lang="zh-CN" altLang="en-US" sz="1050" dirty="0"/>
              <a:t>条</a:t>
            </a:r>
            <a:r>
              <a:rPr lang="en-US" altLang="zh-CN" sz="1050" dirty="0"/>
              <a:t>26148</a:t>
            </a:r>
            <a:r>
              <a:rPr lang="zh-CN" altLang="en-US" sz="1050" dirty="0"/>
              <a:t>项目产线正式</a:t>
            </a:r>
            <a:r>
              <a:rPr lang="en-US" altLang="zh-CN" sz="1050" dirty="0"/>
              <a:t>SOP</a:t>
            </a:r>
            <a:endParaRPr lang="en-US" altLang="zh-CN" sz="1050" dirty="0"/>
          </a:p>
          <a:p>
            <a:pPr marL="171450" indent="-171450">
              <a:lnSpc>
                <a:spcPct val="90000"/>
              </a:lnSpc>
              <a:buFont typeface="Wingdings" panose="05000000000000000000" pitchFamily="2" charset="2"/>
              <a:buChar char="l"/>
            </a:pPr>
            <a:r>
              <a:rPr lang="en-US" altLang="zh-CN" sz="1050" dirty="0"/>
              <a:t>2016</a:t>
            </a:r>
            <a:r>
              <a:rPr lang="zh-CN" altLang="en-US" sz="1050" dirty="0"/>
              <a:t>年</a:t>
            </a:r>
            <a:r>
              <a:rPr lang="en-US" altLang="zh-CN" sz="1050" dirty="0"/>
              <a:t>9</a:t>
            </a:r>
            <a:r>
              <a:rPr lang="zh-CN" altLang="en-US" sz="1050" dirty="0"/>
              <a:t>月正式给</a:t>
            </a:r>
            <a:r>
              <a:rPr lang="en-US" altLang="zh-CN" sz="1050" dirty="0"/>
              <a:t>CATL</a:t>
            </a:r>
            <a:r>
              <a:rPr lang="zh-CN" altLang="en-US" sz="1050" dirty="0"/>
              <a:t>开始批量供货</a:t>
            </a:r>
            <a:endParaRPr lang="zh-CN" altLang="en-US" sz="1050" dirty="0"/>
          </a:p>
        </p:txBody>
      </p:sp>
      <p:sp>
        <p:nvSpPr>
          <p:cNvPr id="72" name="文本框 71"/>
          <p:cNvSpPr txBox="1"/>
          <p:nvPr/>
        </p:nvSpPr>
        <p:spPr>
          <a:xfrm>
            <a:off x="3933935" y="3786993"/>
            <a:ext cx="1484715" cy="528606"/>
          </a:xfrm>
          <a:prstGeom prst="rect">
            <a:avLst/>
          </a:prstGeom>
          <a:noFill/>
        </p:spPr>
        <p:txBody>
          <a:bodyPr wrap="square" rtlCol="0">
            <a:spAutoFit/>
          </a:bodyPr>
          <a:lstStyle/>
          <a:p>
            <a:pPr>
              <a:lnSpc>
                <a:spcPct val="90000"/>
              </a:lnSpc>
            </a:pPr>
            <a:r>
              <a:rPr lang="en-US" altLang="zh-CN" sz="1050" dirty="0"/>
              <a:t>2017</a:t>
            </a:r>
            <a:r>
              <a:rPr lang="zh-CN" altLang="en-US" sz="1050" dirty="0"/>
              <a:t>年</a:t>
            </a:r>
            <a:r>
              <a:rPr lang="en-US" altLang="zh-CN" sz="1050" dirty="0"/>
              <a:t>1</a:t>
            </a:r>
            <a:r>
              <a:rPr lang="zh-CN" altLang="en-US" sz="1050" dirty="0"/>
              <a:t>月开始第二个项目开发，并新增</a:t>
            </a:r>
            <a:r>
              <a:rPr lang="en-US" altLang="zh-CN" sz="1050" dirty="0"/>
              <a:t>2</a:t>
            </a:r>
            <a:r>
              <a:rPr lang="zh-CN" altLang="en-US" sz="1050" dirty="0"/>
              <a:t>条产线</a:t>
            </a:r>
            <a:endParaRPr lang="zh-CN" altLang="en-US" sz="1050" dirty="0"/>
          </a:p>
        </p:txBody>
      </p:sp>
      <p:sp>
        <p:nvSpPr>
          <p:cNvPr id="74" name="文本框 73"/>
          <p:cNvSpPr txBox="1"/>
          <p:nvPr/>
        </p:nvSpPr>
        <p:spPr>
          <a:xfrm>
            <a:off x="6096000" y="2319662"/>
            <a:ext cx="1413843" cy="674031"/>
          </a:xfrm>
          <a:prstGeom prst="rect">
            <a:avLst/>
          </a:prstGeom>
          <a:noFill/>
        </p:spPr>
        <p:txBody>
          <a:bodyPr wrap="square" rtlCol="0">
            <a:spAutoFit/>
          </a:bodyPr>
          <a:lstStyle/>
          <a:p>
            <a:pPr marL="171450" indent="-171450">
              <a:lnSpc>
                <a:spcPct val="90000"/>
              </a:lnSpc>
              <a:buFont typeface="Wingdings" panose="05000000000000000000" pitchFamily="2" charset="2"/>
              <a:buChar char="l"/>
            </a:pPr>
            <a:r>
              <a:rPr lang="zh-CN" altLang="en-US" sz="1050" dirty="0"/>
              <a:t>首次日供货量超过</a:t>
            </a:r>
            <a:r>
              <a:rPr lang="en-US" altLang="zh-CN" sz="1050" dirty="0"/>
              <a:t>10</a:t>
            </a:r>
            <a:r>
              <a:rPr lang="zh-CN" altLang="en-US" sz="1050" dirty="0"/>
              <a:t>万件</a:t>
            </a:r>
            <a:r>
              <a:rPr lang="en-US" altLang="zh-CN" sz="1050" dirty="0"/>
              <a:t>/</a:t>
            </a:r>
            <a:r>
              <a:rPr lang="zh-CN" altLang="en-US" sz="1050" dirty="0"/>
              <a:t>天</a:t>
            </a:r>
            <a:endParaRPr lang="en-US" altLang="zh-CN" sz="1050" dirty="0"/>
          </a:p>
          <a:p>
            <a:pPr marL="171450" indent="-171450">
              <a:lnSpc>
                <a:spcPct val="90000"/>
              </a:lnSpc>
              <a:buFont typeface="Wingdings" panose="05000000000000000000" pitchFamily="2" charset="2"/>
              <a:buChar char="l"/>
            </a:pPr>
            <a:r>
              <a:rPr lang="zh-CN" altLang="en-US" sz="1050" dirty="0"/>
              <a:t>荣获</a:t>
            </a:r>
            <a:r>
              <a:rPr lang="en-US" altLang="zh-CN" sz="1050" dirty="0"/>
              <a:t>CATL2018</a:t>
            </a:r>
            <a:r>
              <a:rPr lang="zh-CN" altLang="en-US" sz="1050" dirty="0"/>
              <a:t>年度优秀供应商奖</a:t>
            </a:r>
            <a:endParaRPr lang="zh-CN" altLang="en-US" sz="1050" dirty="0"/>
          </a:p>
        </p:txBody>
      </p:sp>
      <p:sp>
        <p:nvSpPr>
          <p:cNvPr id="75" name="文本框 74"/>
          <p:cNvSpPr txBox="1"/>
          <p:nvPr/>
        </p:nvSpPr>
        <p:spPr>
          <a:xfrm>
            <a:off x="7977861" y="4230076"/>
            <a:ext cx="1425109" cy="674031"/>
          </a:xfrm>
          <a:prstGeom prst="rect">
            <a:avLst/>
          </a:prstGeom>
          <a:noFill/>
        </p:spPr>
        <p:txBody>
          <a:bodyPr wrap="square" rtlCol="0">
            <a:spAutoFit/>
          </a:bodyPr>
          <a:lstStyle/>
          <a:p>
            <a:pPr marL="171450" indent="-171450">
              <a:lnSpc>
                <a:spcPct val="90000"/>
              </a:lnSpc>
              <a:buFont typeface="Wingdings" panose="05000000000000000000" pitchFamily="2" charset="2"/>
              <a:buChar char="l"/>
            </a:pPr>
            <a:r>
              <a:rPr lang="zh-CN" altLang="en-US" sz="1050" dirty="0"/>
              <a:t>全面展开自动化布局，</a:t>
            </a:r>
            <a:r>
              <a:rPr lang="en-US" altLang="zh-CN" sz="1050" dirty="0"/>
              <a:t>2019</a:t>
            </a:r>
            <a:r>
              <a:rPr lang="zh-CN" altLang="en-US" sz="1050" dirty="0"/>
              <a:t>年实现</a:t>
            </a:r>
            <a:r>
              <a:rPr lang="en-US" altLang="zh-CN" sz="1050" dirty="0"/>
              <a:t>14</a:t>
            </a:r>
            <a:r>
              <a:rPr lang="zh-CN" altLang="en-US" sz="1050" dirty="0"/>
              <a:t>条自动线量产</a:t>
            </a:r>
            <a:endParaRPr lang="en-US" altLang="zh-CN" sz="1050" dirty="0"/>
          </a:p>
          <a:p>
            <a:pPr marL="171450" indent="-171450">
              <a:lnSpc>
                <a:spcPct val="90000"/>
              </a:lnSpc>
              <a:buFont typeface="Wingdings" panose="05000000000000000000" pitchFamily="2" charset="2"/>
              <a:buChar char="l"/>
            </a:pPr>
            <a:r>
              <a:rPr lang="en-US" altLang="zh-CN" sz="1050" dirty="0"/>
              <a:t>MES</a:t>
            </a:r>
            <a:r>
              <a:rPr lang="zh-CN" altLang="en-US" sz="1050" dirty="0"/>
              <a:t>上线</a:t>
            </a:r>
            <a:endParaRPr lang="zh-CN" altLang="en-US" sz="1050" dirty="0"/>
          </a:p>
        </p:txBody>
      </p:sp>
      <p:sp>
        <p:nvSpPr>
          <p:cNvPr id="77" name="文本框 76"/>
          <p:cNvSpPr txBox="1"/>
          <p:nvPr/>
        </p:nvSpPr>
        <p:spPr>
          <a:xfrm>
            <a:off x="9797060" y="3395296"/>
            <a:ext cx="1258335" cy="964880"/>
          </a:xfrm>
          <a:prstGeom prst="rect">
            <a:avLst/>
          </a:prstGeom>
          <a:noFill/>
        </p:spPr>
        <p:txBody>
          <a:bodyPr wrap="square" rtlCol="0">
            <a:spAutoFit/>
          </a:bodyPr>
          <a:lstStyle/>
          <a:p>
            <a:pPr marL="171450" indent="-171450">
              <a:lnSpc>
                <a:spcPct val="90000"/>
              </a:lnSpc>
              <a:buFont typeface="Wingdings" panose="05000000000000000000" pitchFamily="2" charset="2"/>
              <a:buChar char="l"/>
            </a:pPr>
            <a:r>
              <a:rPr lang="zh-CN" altLang="en-US" sz="1050" dirty="0"/>
              <a:t>全面实现自动化</a:t>
            </a:r>
            <a:endParaRPr lang="en-US" altLang="zh-CN" sz="1050" dirty="0"/>
          </a:p>
          <a:p>
            <a:pPr marL="171450" indent="-171450">
              <a:lnSpc>
                <a:spcPct val="90000"/>
              </a:lnSpc>
              <a:buFont typeface="Wingdings" panose="05000000000000000000" pitchFamily="2" charset="2"/>
              <a:buChar char="l"/>
            </a:pPr>
            <a:r>
              <a:rPr lang="en-US" altLang="zh-CN" sz="1050" dirty="0"/>
              <a:t>MES</a:t>
            </a:r>
            <a:r>
              <a:rPr lang="zh-CN" altLang="en-US" sz="1050" dirty="0"/>
              <a:t>生产管理</a:t>
            </a:r>
            <a:endParaRPr lang="en-US" altLang="zh-CN" sz="1050" dirty="0"/>
          </a:p>
          <a:p>
            <a:pPr marL="171450" indent="-171450">
              <a:lnSpc>
                <a:spcPct val="90000"/>
              </a:lnSpc>
              <a:buFont typeface="Wingdings" panose="05000000000000000000" pitchFamily="2" charset="2"/>
              <a:buChar char="l"/>
            </a:pPr>
            <a:r>
              <a:rPr lang="zh-CN" altLang="en-US" sz="1050" dirty="0"/>
              <a:t>新生产基地使用</a:t>
            </a:r>
            <a:endParaRPr lang="en-US" altLang="zh-CN" sz="1050" dirty="0"/>
          </a:p>
          <a:p>
            <a:pPr marL="171450" indent="-171450">
              <a:lnSpc>
                <a:spcPct val="90000"/>
              </a:lnSpc>
              <a:buFont typeface="Wingdings" panose="05000000000000000000" pitchFamily="2" charset="2"/>
              <a:buChar char="l"/>
            </a:pPr>
            <a:endParaRPr lang="zh-CN" altLang="en-US" sz="105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57150"/>
            <a:ext cx="4399005" cy="763375"/>
            <a:chOff x="6096000" y="3080190"/>
            <a:chExt cx="4399005" cy="763375"/>
          </a:xfrm>
        </p:grpSpPr>
        <p:sp>
          <p:nvSpPr>
            <p:cNvPr id="4"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02</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6" name="直接连接符 5"/>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p:nvPr/>
          </p:nvSpPr>
          <p:spPr>
            <a:xfrm>
              <a:off x="7027328" y="3279296"/>
              <a:ext cx="3467677"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顶盖新厂房规划</a:t>
              </a:r>
              <a:endParaRPr lang="zh-CN"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endParaRPr>
            </a:p>
          </p:txBody>
        </p:sp>
      </p:grpSp>
      <p:sp>
        <p:nvSpPr>
          <p:cNvPr id="17" name="矩形 16"/>
          <p:cNvSpPr/>
          <p:nvPr/>
        </p:nvSpPr>
        <p:spPr>
          <a:xfrm>
            <a:off x="3662681" y="432824"/>
            <a:ext cx="8529319" cy="18859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1" cstate="screen"/>
          <a:stretch>
            <a:fillRect/>
          </a:stretch>
        </p:blipFill>
        <p:spPr>
          <a:xfrm>
            <a:off x="4399005" y="749385"/>
            <a:ext cx="7693302" cy="4810878"/>
          </a:xfrm>
          <a:prstGeom prst="rect">
            <a:avLst/>
          </a:prstGeom>
        </p:spPr>
      </p:pic>
      <p:sp>
        <p:nvSpPr>
          <p:cNvPr id="24" name="TextBox 21"/>
          <p:cNvSpPr txBox="1"/>
          <p:nvPr/>
        </p:nvSpPr>
        <p:spPr>
          <a:xfrm>
            <a:off x="194236" y="1444618"/>
            <a:ext cx="4037621" cy="2423795"/>
          </a:xfrm>
          <a:prstGeom prst="rect">
            <a:avLst/>
          </a:prstGeom>
          <a:noFill/>
        </p:spPr>
        <p:txBody>
          <a:bodyPr wrap="square" lIns="0" tIns="0" rIns="0" bIns="0" rtlCol="0">
            <a:spAutoFit/>
          </a:bodyPr>
          <a:lstStyle/>
          <a:p>
            <a:pPr>
              <a:lnSpc>
                <a:spcPts val="2700"/>
              </a:lnSpc>
              <a:buFont typeface="Wingdings" panose="05000000000000000000" pitchFamily="2" charset="2"/>
              <a:buChar char="u"/>
            </a:pPr>
            <a:r>
              <a:rPr lang="zh-CN" altLang="en-US" sz="2000" b="1" dirty="0">
                <a:latin typeface="微软雅黑" panose="020B0503020204020204" charset="-122"/>
                <a:ea typeface="微软雅黑" panose="020B0503020204020204" charset="-122"/>
              </a:rPr>
              <a:t>地理位置：浙江省宁波市</a:t>
            </a:r>
            <a:endParaRPr lang="en-US" altLang="zh-CN" sz="2000" b="1" dirty="0">
              <a:latin typeface="微软雅黑" panose="020B0503020204020204" charset="-122"/>
              <a:ea typeface="微软雅黑" panose="020B0503020204020204" charset="-122"/>
            </a:endParaRPr>
          </a:p>
          <a:p>
            <a:pPr>
              <a:lnSpc>
                <a:spcPts val="2700"/>
              </a:lnSpc>
              <a:buFont typeface="Wingdings" panose="05000000000000000000" pitchFamily="2" charset="2"/>
              <a:buChar char="u"/>
            </a:pPr>
            <a:r>
              <a:rPr lang="zh-CN" altLang="en-US" sz="2000" b="1" dirty="0">
                <a:latin typeface="微软雅黑" panose="020B0503020204020204" charset="-122"/>
                <a:ea typeface="微软雅黑" panose="020B0503020204020204" charset="-122"/>
              </a:rPr>
              <a:t>占地面积：</a:t>
            </a:r>
            <a:r>
              <a:rPr lang="en-US" altLang="zh-CN" sz="2000" b="1" dirty="0">
                <a:latin typeface="微软雅黑" panose="020B0503020204020204" charset="-122"/>
                <a:ea typeface="微软雅黑" panose="020B0503020204020204" charset="-122"/>
              </a:rPr>
              <a:t>13000m</a:t>
            </a:r>
            <a:r>
              <a:rPr lang="en-US" altLang="zh-CN" sz="2000" b="1" baseline="30000" dirty="0">
                <a:latin typeface="微软雅黑" panose="020B0503020204020204" charset="-122"/>
                <a:ea typeface="微软雅黑" panose="020B0503020204020204" charset="-122"/>
              </a:rPr>
              <a:t>2</a:t>
            </a:r>
            <a:endParaRPr lang="en-US" altLang="zh-CN" sz="2000" b="1" dirty="0">
              <a:latin typeface="微软雅黑" panose="020B0503020204020204" charset="-122"/>
              <a:ea typeface="微软雅黑" panose="020B0503020204020204" charset="-122"/>
            </a:endParaRPr>
          </a:p>
          <a:p>
            <a:pPr>
              <a:lnSpc>
                <a:spcPts val="2700"/>
              </a:lnSpc>
              <a:buFont typeface="Wingdings" panose="05000000000000000000" pitchFamily="2" charset="2"/>
              <a:buChar char="u"/>
            </a:pPr>
            <a:r>
              <a:rPr lang="zh-CN" altLang="en-US" sz="2000" b="1" dirty="0">
                <a:latin typeface="微软雅黑" panose="020B0503020204020204" charset="-122"/>
                <a:ea typeface="微软雅黑" panose="020B0503020204020204" charset="-122"/>
              </a:rPr>
              <a:t>建筑面积：</a:t>
            </a:r>
            <a:r>
              <a:rPr lang="en-US" altLang="zh-CN" sz="2000" b="1" dirty="0">
                <a:latin typeface="微软雅黑" panose="020B0503020204020204" charset="-122"/>
                <a:ea typeface="微软雅黑" panose="020B0503020204020204" charset="-122"/>
              </a:rPr>
              <a:t>30000m</a:t>
            </a:r>
            <a:r>
              <a:rPr lang="en-US" altLang="zh-CN" sz="2000" b="1" baseline="30000" dirty="0">
                <a:latin typeface="微软雅黑" panose="020B0503020204020204" charset="-122"/>
                <a:ea typeface="微软雅黑" panose="020B0503020204020204" charset="-122"/>
              </a:rPr>
              <a:t>2</a:t>
            </a:r>
            <a:endParaRPr lang="en-US" altLang="zh-CN" sz="2000" b="1" dirty="0">
              <a:latin typeface="微软雅黑" panose="020B0503020204020204" charset="-122"/>
              <a:ea typeface="微软雅黑" panose="020B0503020204020204" charset="-122"/>
            </a:endParaRPr>
          </a:p>
          <a:p>
            <a:pPr>
              <a:lnSpc>
                <a:spcPts val="2700"/>
              </a:lnSpc>
              <a:buFont typeface="Wingdings" panose="05000000000000000000" pitchFamily="2" charset="2"/>
              <a:buChar char="u"/>
            </a:pPr>
            <a:r>
              <a:rPr lang="zh-CN" altLang="en-US" sz="2000" b="1" dirty="0">
                <a:latin typeface="微软雅黑" panose="020B0503020204020204" charset="-122"/>
                <a:ea typeface="微软雅黑" panose="020B0503020204020204" charset="-122"/>
              </a:rPr>
              <a:t>计划总投资金额：</a:t>
            </a:r>
            <a:r>
              <a:rPr lang="en-US" altLang="zh-CN" sz="2000" b="1" dirty="0">
                <a:latin typeface="微软雅黑" panose="020B0503020204020204" charset="-122"/>
                <a:ea typeface="微软雅黑" panose="020B0503020204020204" charset="-122"/>
              </a:rPr>
              <a:t>16</a:t>
            </a:r>
            <a:r>
              <a:rPr lang="zh-CN" altLang="en-US" sz="2000" b="1" dirty="0">
                <a:latin typeface="微软雅黑" panose="020B0503020204020204" charset="-122"/>
                <a:ea typeface="微软雅黑" panose="020B0503020204020204" charset="-122"/>
              </a:rPr>
              <a:t>亿</a:t>
            </a:r>
            <a:r>
              <a:rPr lang="en-US" altLang="zh-CN" sz="2000" b="1" dirty="0">
                <a:latin typeface="微软雅黑" panose="020B0503020204020204" charset="-122"/>
                <a:ea typeface="微软雅黑" panose="020B0503020204020204" charset="-122"/>
              </a:rPr>
              <a:t>RMB</a:t>
            </a:r>
            <a:endParaRPr lang="en-US" altLang="zh-CN" sz="2000" b="1" dirty="0">
              <a:latin typeface="微软雅黑" panose="020B0503020204020204" charset="-122"/>
              <a:ea typeface="微软雅黑" panose="020B0503020204020204" charset="-122"/>
            </a:endParaRPr>
          </a:p>
          <a:p>
            <a:pPr>
              <a:lnSpc>
                <a:spcPts val="2700"/>
              </a:lnSpc>
              <a:buFont typeface="Wingdings" panose="05000000000000000000" pitchFamily="2" charset="2"/>
              <a:buChar char="u"/>
            </a:pPr>
            <a:r>
              <a:rPr lang="zh-CN" altLang="en-US" sz="2000" b="1" dirty="0">
                <a:latin typeface="微软雅黑" panose="020B0503020204020204" charset="-122"/>
                <a:ea typeface="微软雅黑" panose="020B0503020204020204" charset="-122"/>
              </a:rPr>
              <a:t>计划投产时间：</a:t>
            </a:r>
            <a:r>
              <a:rPr lang="en-US" altLang="zh-CN" sz="2000" b="1" dirty="0">
                <a:latin typeface="微软雅黑" panose="020B0503020204020204" charset="-122"/>
                <a:ea typeface="微软雅黑" panose="020B0503020204020204" charset="-122"/>
              </a:rPr>
              <a:t>2020</a:t>
            </a:r>
            <a:r>
              <a:rPr lang="zh-CN" altLang="en-US" sz="2000" b="1" dirty="0">
                <a:latin typeface="微软雅黑" panose="020B0503020204020204" charset="-122"/>
                <a:ea typeface="微软雅黑" panose="020B0503020204020204" charset="-122"/>
              </a:rPr>
              <a:t>年</a:t>
            </a:r>
            <a:r>
              <a:rPr lang="en-US" altLang="zh-CN" sz="2000" b="1" dirty="0">
                <a:latin typeface="微软雅黑" panose="020B0503020204020204" charset="-122"/>
                <a:ea typeface="微软雅黑" panose="020B0503020204020204" charset="-122"/>
              </a:rPr>
              <a:t>7</a:t>
            </a:r>
            <a:r>
              <a:rPr lang="zh-CN" altLang="en-US" sz="2000" b="1" dirty="0">
                <a:latin typeface="微软雅黑" panose="020B0503020204020204" charset="-122"/>
                <a:ea typeface="微软雅黑" panose="020B0503020204020204" charset="-122"/>
              </a:rPr>
              <a:t>月</a:t>
            </a:r>
            <a:endParaRPr lang="en-US" altLang="zh-CN" sz="2000" b="1" dirty="0">
              <a:latin typeface="微软雅黑" panose="020B0503020204020204" charset="-122"/>
              <a:ea typeface="微软雅黑" panose="020B0503020204020204" charset="-122"/>
            </a:endParaRPr>
          </a:p>
          <a:p>
            <a:pPr>
              <a:lnSpc>
                <a:spcPts val="2700"/>
              </a:lnSpc>
              <a:buFont typeface="Wingdings" panose="05000000000000000000" pitchFamily="2" charset="2"/>
              <a:buChar char="u"/>
            </a:pPr>
            <a:r>
              <a:rPr lang="zh-CN" altLang="en-US" sz="2000" b="1" dirty="0">
                <a:latin typeface="微软雅黑" panose="020B0503020204020204" charset="-122"/>
                <a:ea typeface="微软雅黑" panose="020B0503020204020204" charset="-122"/>
              </a:rPr>
              <a:t>布置产线容量：</a:t>
            </a:r>
            <a:r>
              <a:rPr lang="en-US" altLang="zh-CN" sz="2000" b="1" dirty="0">
                <a:latin typeface="微软雅黑" panose="020B0503020204020204" charset="-122"/>
                <a:ea typeface="微软雅黑" panose="020B0503020204020204" charset="-122"/>
              </a:rPr>
              <a:t>2</a:t>
            </a:r>
            <a:r>
              <a:rPr lang="en-US" altLang="zh-CN" sz="2000" b="1" dirty="0">
                <a:latin typeface="微软雅黑" panose="020B0503020204020204" charset="-122"/>
                <a:ea typeface="微软雅黑" panose="020B0503020204020204" charset="-122"/>
              </a:rPr>
              <a:t>00</a:t>
            </a:r>
            <a:r>
              <a:rPr lang="zh-CN" altLang="en-US" sz="2000" b="1" dirty="0">
                <a:latin typeface="微软雅黑" panose="020B0503020204020204" charset="-122"/>
                <a:ea typeface="微软雅黑" panose="020B0503020204020204" charset="-122"/>
              </a:rPr>
              <a:t>条自动线</a:t>
            </a:r>
            <a:endParaRPr lang="en-US" altLang="zh-CN" sz="2000" b="1" dirty="0">
              <a:latin typeface="微软雅黑" panose="020B0503020204020204" charset="-122"/>
              <a:ea typeface="微软雅黑" panose="020B0503020204020204" charset="-122"/>
            </a:endParaRPr>
          </a:p>
          <a:p>
            <a:pPr>
              <a:lnSpc>
                <a:spcPts val="2700"/>
              </a:lnSpc>
              <a:buFont typeface="Wingdings" panose="05000000000000000000" pitchFamily="2" charset="2"/>
              <a:buChar char="u"/>
            </a:pPr>
            <a:r>
              <a:rPr lang="zh-CN" altLang="en-US" sz="2000" b="1" dirty="0">
                <a:latin typeface="微软雅黑" panose="020B0503020204020204" charset="-122"/>
                <a:ea typeface="微软雅黑" panose="020B0503020204020204" charset="-122"/>
              </a:rPr>
              <a:t>年产能规模：</a:t>
            </a:r>
            <a:r>
              <a:rPr lang="en-US" altLang="zh-CN" sz="2000" b="1" dirty="0">
                <a:latin typeface="微软雅黑" panose="020B0503020204020204" charset="-122"/>
                <a:ea typeface="微软雅黑" panose="020B0503020204020204" charset="-122"/>
              </a:rPr>
              <a:t>2.0</a:t>
            </a:r>
            <a:r>
              <a:rPr lang="zh-CN" altLang="en-US" sz="2000" b="1" dirty="0">
                <a:latin typeface="微软雅黑" panose="020B0503020204020204" charset="-122"/>
                <a:ea typeface="微软雅黑" panose="020B0503020204020204" charset="-122"/>
              </a:rPr>
              <a:t>亿件顶盖</a:t>
            </a:r>
            <a:endParaRPr lang="en-US" altLang="zh-CN" sz="2000"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89890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电池结构件优质供应商</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4750130" y="485979"/>
            <a:ext cx="7441870" cy="135686"/>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Content Placeholder 2"/>
          <p:cNvSpPr txBox="1"/>
          <p:nvPr/>
        </p:nvSpPr>
        <p:spPr>
          <a:xfrm>
            <a:off x="6225540" y="1485900"/>
            <a:ext cx="596138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30000"/>
              </a:lnSpc>
              <a:spcAft>
                <a:spcPts val="0"/>
              </a:spcAft>
              <a:buNone/>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2019现有产能</a:t>
            </a:r>
            <a:endPar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marL="0" indent="0" algn="l">
              <a:lnSpc>
                <a:spcPct val="130000"/>
              </a:lnSpc>
              <a:spcBef>
                <a:spcPct val="0"/>
              </a:spcBef>
              <a:spcAft>
                <a:spcPts val="0"/>
              </a:spcAft>
              <a:buFont typeface="Wingdings" panose="05000000000000000000" charset="0"/>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宁波EVBC总部已有产能+新增产能：日产34万支顶盖</a:t>
            </a:r>
            <a:endPar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marL="0" indent="0" algn="l">
              <a:lnSpc>
                <a:spcPct val="130000"/>
              </a:lnSpc>
              <a:spcBef>
                <a:spcPct val="0"/>
              </a:spcBef>
              <a:spcAft>
                <a:spcPts val="0"/>
              </a:spcAft>
              <a:buFont typeface="Wingdings" panose="05000000000000000000" charset="0"/>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宁德震裕汽车部件现有产能：日产18万支铝壳</a:t>
            </a:r>
            <a:endPar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marL="0" indent="0" algn="l">
              <a:lnSpc>
                <a:spcPct val="130000"/>
              </a:lnSpc>
              <a:spcBef>
                <a:spcPct val="0"/>
              </a:spcBef>
              <a:spcAft>
                <a:spcPts val="0"/>
              </a:spcAft>
              <a:buFont typeface="Wingdings" panose="05000000000000000000" charset="0"/>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溧阳工厂19年一期规划产能：日产12万支铝壳</a:t>
            </a:r>
            <a:endPar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55" name="Content Placeholder 2"/>
          <p:cNvSpPr txBox="1"/>
          <p:nvPr/>
        </p:nvSpPr>
        <p:spPr>
          <a:xfrm>
            <a:off x="6225540" y="3475990"/>
            <a:ext cx="847471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2020</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年规划产能能 </a:t>
            </a:r>
            <a:endPar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宁波</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EVBC</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总部产能达到：日产</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34</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万支顶盖</a:t>
            </a:r>
            <a:endPar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宁波震裕新厂房建设完成：日产</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40</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万支顶盖</a:t>
            </a:r>
            <a:endPar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宁德震裕汽车部件有限公司：日产</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18</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万支铝壳</a:t>
            </a:r>
            <a:endPar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溧阳工厂投入完成：日产</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24</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万支铝壳</a:t>
            </a:r>
            <a:endPar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28" name="图片 27"/>
          <p:cNvPicPr>
            <a:picLocks noChangeAspect="1"/>
          </p:cNvPicPr>
          <p:nvPr/>
        </p:nvPicPr>
        <p:blipFill>
          <a:blip r:embed="rId1" cstate="screen"/>
          <a:stretch>
            <a:fillRect/>
          </a:stretch>
        </p:blipFill>
        <p:spPr>
          <a:xfrm>
            <a:off x="7783925" y="4424945"/>
            <a:ext cx="3414191" cy="2135260"/>
          </a:xfrm>
          <a:prstGeom prst="rect">
            <a:avLst/>
          </a:prstGeom>
          <a:ln>
            <a:noFill/>
          </a:ln>
          <a:effectLst>
            <a:outerShdw blurRad="292100" dist="139700" dir="2700000" algn="tl" rotWithShape="0">
              <a:srgbClr val="333333">
                <a:alpha val="65000"/>
              </a:srgbClr>
            </a:outerShdw>
          </a:effectLst>
        </p:spPr>
      </p:pic>
      <p:pic>
        <p:nvPicPr>
          <p:cNvPr id="34" name="图片 33"/>
          <p:cNvPicPr>
            <a:picLocks noChangeAspect="1"/>
          </p:cNvPicPr>
          <p:nvPr/>
        </p:nvPicPr>
        <p:blipFill>
          <a:blip r:embed="rId2" cstate="screen"/>
          <a:stretch>
            <a:fillRect/>
          </a:stretch>
        </p:blipFill>
        <p:spPr>
          <a:xfrm>
            <a:off x="7762540" y="1598777"/>
            <a:ext cx="3414190" cy="2135259"/>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3" cstate="screen"/>
          <a:stretch>
            <a:fillRect/>
          </a:stretch>
        </p:blipFill>
        <p:spPr>
          <a:xfrm>
            <a:off x="3186102" y="1616348"/>
            <a:ext cx="3223642" cy="2016089"/>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4" cstate="screen"/>
          <a:stretch>
            <a:fillRect/>
          </a:stretch>
        </p:blipFill>
        <p:spPr>
          <a:xfrm>
            <a:off x="3186102" y="4377955"/>
            <a:ext cx="3223642" cy="2232659"/>
          </a:xfrm>
          <a:prstGeom prst="rect">
            <a:avLst/>
          </a:prstGeom>
          <a:ln>
            <a:noFill/>
          </a:ln>
          <a:effectLst>
            <a:outerShdw blurRad="292100" dist="139700" dir="2700000" algn="tl" rotWithShape="0">
              <a:srgbClr val="333333">
                <a:alpha val="65000"/>
              </a:srgbClr>
            </a:outerShdw>
          </a:effectLst>
        </p:spPr>
      </p:pic>
      <p:sp>
        <p:nvSpPr>
          <p:cNvPr id="2" name="右箭头 1"/>
          <p:cNvSpPr/>
          <p:nvPr/>
        </p:nvSpPr>
        <p:spPr>
          <a:xfrm>
            <a:off x="6463821" y="2619745"/>
            <a:ext cx="1244642" cy="39329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800"/>
              </a:lnSpc>
            </a:pPr>
            <a:endParaRPr kumimoji="1" lang="zh-CN" altLang="en-US" sz="1400" b="1" dirty="0">
              <a:solidFill>
                <a:sysClr val="windowText" lastClr="000000"/>
              </a:solidFill>
              <a:latin typeface="微软雅黑" panose="020B0503020204020204" charset="-122"/>
              <a:ea typeface="微软雅黑" panose="020B0503020204020204" charset="-122"/>
            </a:endParaRPr>
          </a:p>
        </p:txBody>
      </p:sp>
      <p:sp>
        <p:nvSpPr>
          <p:cNvPr id="16" name="右箭头 15"/>
          <p:cNvSpPr/>
          <p:nvPr/>
        </p:nvSpPr>
        <p:spPr>
          <a:xfrm>
            <a:off x="6459335" y="5279544"/>
            <a:ext cx="1244642" cy="39329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800"/>
              </a:lnSpc>
            </a:pPr>
            <a:endParaRPr kumimoji="1" lang="zh-CN" altLang="en-US" sz="1400" b="1" dirty="0">
              <a:solidFill>
                <a:sysClr val="windowText" lastClr="000000"/>
              </a:solidFill>
              <a:latin typeface="微软雅黑" panose="020B0503020204020204" charset="-122"/>
              <a:ea typeface="微软雅黑" panose="020B0503020204020204" charset="-122"/>
            </a:endParaRPr>
          </a:p>
        </p:txBody>
      </p:sp>
      <p:sp>
        <p:nvSpPr>
          <p:cNvPr id="4" name="文本框 3"/>
          <p:cNvSpPr txBox="1"/>
          <p:nvPr/>
        </p:nvSpPr>
        <p:spPr>
          <a:xfrm>
            <a:off x="6690782" y="2268918"/>
            <a:ext cx="646331" cy="369332"/>
          </a:xfrm>
          <a:prstGeom prst="rect">
            <a:avLst/>
          </a:prstGeom>
          <a:noFill/>
        </p:spPr>
        <p:txBody>
          <a:bodyPr wrap="none" rtlCol="0">
            <a:spAutoFit/>
          </a:bodyPr>
          <a:lstStyle/>
          <a:p>
            <a:r>
              <a:rPr kumimoji="1" lang="zh-CN" altLang="en-US" dirty="0"/>
              <a:t>顶盖</a:t>
            </a:r>
            <a:endParaRPr kumimoji="1" lang="zh-CN" altLang="en-US" dirty="0"/>
          </a:p>
        </p:txBody>
      </p:sp>
      <p:sp>
        <p:nvSpPr>
          <p:cNvPr id="18" name="文本框 17"/>
          <p:cNvSpPr txBox="1"/>
          <p:nvPr/>
        </p:nvSpPr>
        <p:spPr>
          <a:xfrm>
            <a:off x="6669395" y="4950063"/>
            <a:ext cx="671979" cy="369332"/>
          </a:xfrm>
          <a:prstGeom prst="rect">
            <a:avLst/>
          </a:prstGeom>
          <a:noFill/>
        </p:spPr>
        <p:txBody>
          <a:bodyPr wrap="none" rtlCol="0">
            <a:spAutoFit/>
          </a:bodyPr>
          <a:lstStyle/>
          <a:p>
            <a:r>
              <a:rPr kumimoji="1" lang="zh-CN" altLang="en-US" dirty="0"/>
              <a:t>铝壳</a:t>
            </a:r>
            <a:endParaRPr kumimoji="1" lang="zh-CN" altLang="en-US" dirty="0"/>
          </a:p>
        </p:txBody>
      </p:sp>
      <p:sp>
        <p:nvSpPr>
          <p:cNvPr id="19" name="文本框 18"/>
          <p:cNvSpPr txBox="1"/>
          <p:nvPr/>
        </p:nvSpPr>
        <p:spPr>
          <a:xfrm>
            <a:off x="6703100" y="2918054"/>
            <a:ext cx="646331" cy="369332"/>
          </a:xfrm>
          <a:prstGeom prst="rect">
            <a:avLst/>
          </a:prstGeom>
          <a:noFill/>
        </p:spPr>
        <p:txBody>
          <a:bodyPr wrap="none" rtlCol="0">
            <a:spAutoFit/>
          </a:bodyPr>
          <a:lstStyle/>
          <a:p>
            <a:r>
              <a:rPr kumimoji="1" lang="zh-CN" altLang="en-US" dirty="0"/>
              <a:t>生产</a:t>
            </a:r>
            <a:endParaRPr kumimoji="1" lang="zh-CN" altLang="en-US" dirty="0"/>
          </a:p>
        </p:txBody>
      </p:sp>
      <p:sp>
        <p:nvSpPr>
          <p:cNvPr id="20" name="文本框 19"/>
          <p:cNvSpPr txBox="1"/>
          <p:nvPr/>
        </p:nvSpPr>
        <p:spPr>
          <a:xfrm>
            <a:off x="6669395" y="5648876"/>
            <a:ext cx="646331" cy="369332"/>
          </a:xfrm>
          <a:prstGeom prst="rect">
            <a:avLst/>
          </a:prstGeom>
          <a:noFill/>
        </p:spPr>
        <p:txBody>
          <a:bodyPr wrap="none" rtlCol="0">
            <a:spAutoFit/>
          </a:bodyPr>
          <a:lstStyle/>
          <a:p>
            <a:r>
              <a:rPr kumimoji="1" lang="zh-CN" altLang="en-US" dirty="0"/>
              <a:t>生产</a:t>
            </a:r>
            <a:endParaRPr kumimoji="1" lang="zh-CN" altLang="en-US" dirty="0"/>
          </a:p>
        </p:txBody>
      </p:sp>
      <p:sp>
        <p:nvSpPr>
          <p:cNvPr id="8" name="文本框 7"/>
          <p:cNvSpPr txBox="1"/>
          <p:nvPr/>
        </p:nvSpPr>
        <p:spPr>
          <a:xfrm>
            <a:off x="342754" y="1803033"/>
            <a:ext cx="2031325" cy="369332"/>
          </a:xfrm>
          <a:prstGeom prst="rect">
            <a:avLst/>
          </a:prstGeom>
          <a:noFill/>
        </p:spPr>
        <p:txBody>
          <a:bodyPr wrap="none" rtlCol="0">
            <a:spAutoFit/>
          </a:bodyPr>
          <a:lstStyle/>
          <a:p>
            <a:r>
              <a:rPr kumimoji="1" lang="zh-CN" altLang="en-US" dirty="0"/>
              <a:t>方形动力电池顶盖</a:t>
            </a:r>
            <a:endParaRPr kumimoji="1" lang="zh-CN" altLang="en-US" dirty="0"/>
          </a:p>
        </p:txBody>
      </p:sp>
      <p:sp>
        <p:nvSpPr>
          <p:cNvPr id="22" name="文本框 21"/>
          <p:cNvSpPr txBox="1"/>
          <p:nvPr/>
        </p:nvSpPr>
        <p:spPr>
          <a:xfrm>
            <a:off x="342754" y="4278626"/>
            <a:ext cx="2056973" cy="369332"/>
          </a:xfrm>
          <a:prstGeom prst="rect">
            <a:avLst/>
          </a:prstGeom>
          <a:noFill/>
        </p:spPr>
        <p:txBody>
          <a:bodyPr wrap="none" rtlCol="0">
            <a:spAutoFit/>
          </a:bodyPr>
          <a:lstStyle/>
          <a:p>
            <a:r>
              <a:rPr kumimoji="1" lang="zh-CN" altLang="en-US" dirty="0"/>
              <a:t>方形动力电池铝壳</a:t>
            </a:r>
            <a:endParaRPr kumimoji="1" lang="zh-CN" altLang="en-US" dirty="0"/>
          </a:p>
        </p:txBody>
      </p:sp>
      <p:sp>
        <p:nvSpPr>
          <p:cNvPr id="9" name="矩形 8"/>
          <p:cNvSpPr/>
          <p:nvPr/>
        </p:nvSpPr>
        <p:spPr>
          <a:xfrm>
            <a:off x="386255" y="927048"/>
            <a:ext cx="10798666" cy="646074"/>
          </a:xfrm>
          <a:prstGeom prst="rect">
            <a:avLst/>
          </a:prstGeom>
        </p:spPr>
        <p:txBody>
          <a:bodyPr wrap="square">
            <a:spAutoFit/>
          </a:bodyPr>
          <a:lstStyle/>
          <a:p>
            <a:r>
              <a:rPr lang="zh-CN" altLang="en-US" sz="1800" b="1" dirty="0">
                <a:latin typeface="黑体" panose="02010609060101010101" pitchFamily="49" charset="-122"/>
                <a:ea typeface="黑体" panose="02010609060101010101" pitchFamily="49" charset="-122"/>
              </a:rPr>
              <a:t>震裕锂电事业部是集研发、设计、生产和销售为一体的高新技术企业，为新能源汽车动力电池提供优质的结构件和服务</a:t>
            </a:r>
            <a:endParaRPr lang="zh-CN" alt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05625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rPr>
              <a:t>设计</a:t>
            </a:r>
            <a:r>
              <a:rPr lang="en-US" altLang="zh-CN"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rPr>
              <a:t>&amp;</a:t>
            </a:r>
            <a:r>
              <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rPr>
              <a:t>开发能力</a:t>
            </a:r>
            <a:endPar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1" name="矩形 30"/>
          <p:cNvSpPr/>
          <p:nvPr/>
        </p:nvSpPr>
        <p:spPr>
          <a:xfrm>
            <a:off x="4008755" y="514350"/>
            <a:ext cx="8178165" cy="10287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1"/>
            </p:custDataLst>
          </p:nvPr>
        </p:nvSpPr>
        <p:spPr>
          <a:xfrm>
            <a:off x="702945" y="1910080"/>
            <a:ext cx="4508500" cy="3143250"/>
          </a:xfrm>
          <a:prstGeom prst="rect">
            <a:avLst/>
          </a:prstGeom>
          <a:noFill/>
        </p:spPr>
        <p:txBody>
          <a:bodyPr wrap="square" lIns="101600" tIns="0" rIns="82550" bIns="0" rtlCol="0">
            <a:normAutofit fontScale="62500" lnSpcReduction="20000"/>
          </a:bodyPr>
          <a:lstStyle>
            <a:defPPr>
              <a:defRPr lang="zh-CN"/>
            </a:defPPr>
            <a:lvl1pPr fontAlgn="auto">
              <a:lnSpc>
                <a:spcPct val="130000"/>
              </a:lnSpc>
              <a:spcAft>
                <a:spcPts val="1000"/>
              </a:spcAft>
              <a:defRPr sz="1600" spc="150"/>
            </a:lvl1pPr>
          </a:lstStyle>
          <a:p>
            <a:pPr marL="533400" marR="0" lvl="0" indent="-533400" algn="l" defTabSz="914400" rtl="0" eaLnBrk="1" fontAlgn="base" latinLnBrk="0" hangingPunct="1">
              <a:lnSpc>
                <a:spcPct val="150000"/>
              </a:lnSpc>
              <a:spcBef>
                <a:spcPct val="20000"/>
              </a:spcBef>
              <a:spcAft>
                <a:spcPct val="0"/>
              </a:spcAft>
              <a:buClrTx/>
              <a:buSzTx/>
              <a:buFontTx/>
              <a:buNone/>
            </a:pPr>
            <a:r>
              <a:rPr kumimoji="1" lang="zh-CN" altLang="en-US" sz="2570" b="1"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设计软件</a:t>
            </a:r>
            <a:r>
              <a:rPr kumimoji="1" lang="en-US" altLang="zh-CN" sz="2570" b="1"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a:t>
            </a:r>
            <a:endParaRPr kumimoji="1" lang="en-US" altLang="zh-CN" sz="2570" b="1"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en-US" altLang="zh-CN" sz="2570" b="1" dirty="0">
                <a:ln>
                  <a:noFill/>
                </a:ln>
                <a:solidFill>
                  <a:srgbClr val="021D30"/>
                </a:solidFill>
                <a:effectLst/>
                <a:latin typeface="Arial" panose="020B0604020202020204" pitchFamily="34" charset="0"/>
                <a:ea typeface="方正粗黑宋简体" panose="02000000000000000000" charset="-122"/>
                <a:cs typeface="Arial" panose="020B0604020202020204" pitchFamily="34" charset="0"/>
                <a:sym typeface="+mn-ea"/>
              </a:rPr>
              <a:t>UG(NX8.5) </a:t>
            </a:r>
            <a:endParaRPr kumimoji="1" lang="en-US" altLang="zh-CN" sz="2570" b="1" dirty="0">
              <a:ln>
                <a:noFill/>
              </a:ln>
              <a:solidFill>
                <a:srgbClr val="021D30"/>
              </a:solidFill>
              <a:effectLst/>
              <a:latin typeface="Arial" panose="020B0604020202020204" pitchFamily="34" charset="0"/>
              <a:ea typeface="方正粗黑宋简体" panose="02000000000000000000" charset="-122"/>
              <a:cs typeface="Arial" panose="020B0604020202020204" pitchFamily="34" charset="0"/>
              <a:sym typeface="+mn-ea"/>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en-US" altLang="zh-CN" sz="2570" b="1" dirty="0">
                <a:ln>
                  <a:noFill/>
                </a:ln>
                <a:solidFill>
                  <a:srgbClr val="021D30"/>
                </a:solidFill>
                <a:effectLst/>
                <a:latin typeface="Arial" panose="020B0604020202020204" pitchFamily="34" charset="0"/>
                <a:ea typeface="方正粗黑宋简体" panose="02000000000000000000" charset="-122"/>
                <a:cs typeface="Arial" panose="020B0604020202020204" pitchFamily="34" charset="0"/>
                <a:sym typeface="+mn-ea"/>
              </a:rPr>
              <a:t>CATIA(V5)</a:t>
            </a:r>
            <a:endParaRPr kumimoji="1" lang="en-US" altLang="zh-CN" sz="2570" b="1" dirty="0">
              <a:ln>
                <a:noFill/>
              </a:ln>
              <a:solidFill>
                <a:srgbClr val="021D30"/>
              </a:solidFill>
              <a:effectLst/>
              <a:latin typeface="Arial" panose="020B0604020202020204" pitchFamily="34" charset="0"/>
              <a:ea typeface="方正粗黑宋简体" panose="02000000000000000000" charset="-122"/>
              <a:cs typeface="Arial" panose="020B0604020202020204" pitchFamily="34" charset="0"/>
              <a:sym typeface="+mn-ea"/>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en-US" altLang="zh-CN" sz="2570" b="1" dirty="0">
                <a:ln>
                  <a:noFill/>
                </a:ln>
                <a:solidFill>
                  <a:srgbClr val="021D30"/>
                </a:solidFill>
                <a:effectLst/>
                <a:latin typeface="Arial" panose="020B0604020202020204" pitchFamily="34" charset="0"/>
                <a:ea typeface="方正粗黑宋简体" panose="02000000000000000000" charset="-122"/>
                <a:cs typeface="Arial" panose="020B0604020202020204" pitchFamily="34" charset="0"/>
                <a:sym typeface="+mn-ea"/>
              </a:rPr>
              <a:t>Pro/E</a:t>
            </a:r>
            <a:endParaRPr kumimoji="1" lang="en-US" altLang="zh-CN" sz="2285" b="1" i="0" u="none" strike="noStrike" cap="none" normalizeH="0" baseline="0" dirty="0">
              <a:ln>
                <a:noFill/>
              </a:ln>
              <a:solidFill>
                <a:srgbClr val="021D30"/>
              </a:solidFill>
              <a:effectLst/>
              <a:latin typeface="Arial" panose="020B0604020202020204" pitchFamily="34" charset="0"/>
              <a:ea typeface="方正粗黑宋简体" panose="02000000000000000000" charset="-122"/>
              <a:cs typeface="Arial" panose="020B0604020202020204" pitchFamily="34" charset="0"/>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zh-CN" altLang="en-US" sz="2570" b="1"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设计能力：</a:t>
            </a:r>
            <a:endParaRPr kumimoji="1" lang="zh-CN" altLang="en-US" sz="2285" b="0" i="0" u="none" strike="noStrike" cap="none" normalizeH="0" baseline="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en-US" altLang="zh-CN" sz="2285"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  1. </a:t>
            </a:r>
            <a:r>
              <a:rPr kumimoji="1" lang="zh-CN" altLang="en-US" sz="2285"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具有精密级顶盖结构件和壳体冲压模具的设计与制造能力。</a:t>
            </a:r>
            <a:endParaRPr kumimoji="1" lang="en-US" altLang="zh-CN" sz="2285" b="0" i="0" u="none" strike="noStrike" cap="none" normalizeH="0" baseline="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en-US" altLang="zh-CN" sz="2285"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  2. </a:t>
            </a:r>
            <a:r>
              <a:rPr kumimoji="1" lang="zh-CN" altLang="en-US" sz="2285"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具有精密工装治具的设计与制造能力。</a:t>
            </a:r>
            <a:endParaRPr kumimoji="1" lang="en-US" altLang="zh-CN" sz="2285" b="0" i="0" u="none" strike="noStrike" cap="none" normalizeH="0" baseline="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endParaRPr>
          </a:p>
          <a:p>
            <a:pPr marL="533400" marR="0" lvl="0" indent="-533400" algn="l" defTabSz="914400" rtl="0" eaLnBrk="1" fontAlgn="base" latinLnBrk="0" hangingPunct="1">
              <a:lnSpc>
                <a:spcPct val="150000"/>
              </a:lnSpc>
              <a:spcBef>
                <a:spcPct val="20000"/>
              </a:spcBef>
              <a:spcAft>
                <a:spcPct val="0"/>
              </a:spcAft>
              <a:buClrTx/>
              <a:buSzTx/>
              <a:buFontTx/>
              <a:buNone/>
              <a:defRPr/>
            </a:pPr>
            <a:r>
              <a:rPr kumimoji="1" lang="zh-CN" altLang="en-US" sz="2285"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  </a:t>
            </a:r>
            <a:r>
              <a:rPr kumimoji="1" lang="en-US" altLang="zh-CN" sz="2285"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3.</a:t>
            </a:r>
            <a:r>
              <a:rPr kumimoji="1" lang="zh-CN" altLang="en-US" sz="2285"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 具备独立的产品和过程的开发能力。</a:t>
            </a:r>
            <a:endParaRPr kumimoji="1" lang="zh-CN" altLang="en-US" sz="2285" dirty="0">
              <a:ln>
                <a:noFill/>
              </a:ln>
              <a:solidFill>
                <a:srgbClr val="021D30"/>
              </a:solidFill>
              <a:effectLst/>
              <a:uFillTx/>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4" name="文本框 3"/>
          <p:cNvSpPr txBox="1"/>
          <p:nvPr>
            <p:custDataLst>
              <p:tags r:id="rId2"/>
            </p:custDataLst>
          </p:nvPr>
        </p:nvSpPr>
        <p:spPr>
          <a:xfrm>
            <a:off x="5682615" y="1910080"/>
            <a:ext cx="6504305" cy="3761105"/>
          </a:xfrm>
          <a:prstGeom prst="rect">
            <a:avLst/>
          </a:prstGeom>
          <a:noFill/>
        </p:spPr>
        <p:txBody>
          <a:bodyPr wrap="square" lIns="101600" tIns="0" rIns="82550" bIns="0" rtlCol="0">
            <a:normAutofit fontScale="95000"/>
          </a:bodyPr>
          <a:lstStyle>
            <a:defPPr>
              <a:defRPr lang="zh-CN"/>
            </a:defPPr>
            <a:lvl1pPr fontAlgn="auto">
              <a:lnSpc>
                <a:spcPct val="130000"/>
              </a:lnSpc>
              <a:spcAft>
                <a:spcPts val="1000"/>
              </a:spcAft>
              <a:defRPr sz="1600" spc="150"/>
            </a:lvl1pPr>
          </a:lstStyle>
          <a:p>
            <a:pPr marL="533400" marR="0" lvl="0" indent="-533400" algn="l" defTabSz="914400" rtl="0" eaLnBrk="1" fontAlgn="base" latinLnBrk="0" hangingPunct="1">
              <a:lnSpc>
                <a:spcPct val="150000"/>
              </a:lnSpc>
              <a:spcBef>
                <a:spcPct val="20000"/>
              </a:spcBef>
              <a:spcAft>
                <a:spcPct val="0"/>
              </a:spcAft>
              <a:buClrTx/>
              <a:buSzTx/>
              <a:buFontTx/>
              <a:buNone/>
            </a:pPr>
            <a:r>
              <a:rPr kumimoji="1" lang="zh-CN" altLang="en-US" sz="257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过程开发能力</a:t>
            </a:r>
            <a:r>
              <a:rPr kumimoji="1" lang="en-US" altLang="zh-CN" sz="257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a:t>
            </a:r>
            <a:endParaRPr kumimoji="1" lang="zh-CN" altLang="en-US" sz="2570" i="0" u="none" strike="noStrike" cap="none" normalizeH="0" baseline="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zh-CN" altLang="en-US" sz="180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1</a:t>
            </a:r>
            <a:r>
              <a:rPr kumimoji="1" lang="en-US" altLang="zh-CN" sz="180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a:t>
            </a:r>
            <a:r>
              <a:rPr kumimoji="1" lang="zh-CN" altLang="en-US" sz="180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具有完整的自动化管理团队，具备自动化开发和优化能力。</a:t>
            </a:r>
            <a:endParaRPr kumimoji="1" lang="zh-CN" altLang="en-US" sz="1800" b="0" i="0" u="none" strike="noStrike" cap="none" normalizeH="0" baseline="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zh-CN" altLang="en-US" sz="180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2.卧式摩擦焊和立式摩擦焊的工艺开发能力。</a:t>
            </a:r>
            <a:endParaRPr kumimoji="1" lang="zh-CN" altLang="en-US" sz="1800" b="0" i="0" u="none" strike="noStrike" cap="none" normalizeH="0" baseline="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zh-CN" altLang="en-US" sz="180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3.激光焊接工艺开发能力。</a:t>
            </a:r>
            <a:endParaRPr kumimoji="1" lang="zh-CN" altLang="en-US" sz="1800" b="0" i="0" u="none" strike="noStrike" cap="none" normalizeH="0" baseline="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zh-CN" altLang="en-US" sz="180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4.大功率振镜焊接工艺开发能力。</a:t>
            </a:r>
            <a:endParaRPr kumimoji="1" lang="zh-CN" altLang="en-US" sz="1800" b="0" i="0" u="none" strike="noStrike" cap="none" normalizeH="0" baseline="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zh-CN" altLang="en-US" sz="180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5.高速高精度的级进冲压开发工艺。</a:t>
            </a:r>
            <a:endParaRPr kumimoji="1" lang="zh-CN" altLang="en-US" sz="1800" b="0" i="0" u="none" strike="noStrike" cap="none" normalizeH="0" baseline="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zh-CN" altLang="en-US" sz="180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6.精密深拉伸工艺开发能力。</a:t>
            </a:r>
            <a:endParaRPr kumimoji="1" lang="zh-CN" altLang="en-US" sz="1800" b="0" i="0" u="none" strike="noStrike" cap="none" normalizeH="0" baseline="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endParaRPr>
          </a:p>
          <a:p>
            <a:pPr marL="533400" marR="0" lvl="0" indent="-533400" algn="l" defTabSz="914400" rtl="0" eaLnBrk="1" fontAlgn="base" latinLnBrk="0" hangingPunct="1">
              <a:lnSpc>
                <a:spcPct val="150000"/>
              </a:lnSpc>
              <a:spcBef>
                <a:spcPct val="20000"/>
              </a:spcBef>
              <a:spcAft>
                <a:spcPct val="0"/>
              </a:spcAft>
              <a:buClrTx/>
              <a:buSzTx/>
              <a:buFontTx/>
              <a:buNone/>
            </a:pPr>
            <a:r>
              <a:rPr kumimoji="1" lang="zh-CN" altLang="en-US" sz="1800" dirty="0">
                <a:ln>
                  <a:noFill/>
                </a:ln>
                <a:solidFill>
                  <a:srgbClr val="021D30"/>
                </a:solidFill>
                <a:effectLst/>
                <a:latin typeface="方正粗黑宋简体" panose="02000000000000000000" charset="-122"/>
                <a:ea typeface="方正粗黑宋简体" panose="02000000000000000000" charset="-122"/>
                <a:cs typeface="方正粗黑宋简体" panose="02000000000000000000" charset="-122"/>
                <a:sym typeface="+mn-ea"/>
              </a:rPr>
              <a:t>7.氦检泄漏检测工艺能力开发能力。</a:t>
            </a:r>
            <a:endParaRPr kumimoji="0" lang="en-US" altLang="zh-CN" sz="1800" b="0" i="0" u="none" strike="noStrike" cap="none" normalizeH="0" baseline="0" dirty="0">
              <a:ln>
                <a:noFill/>
              </a:ln>
              <a:solidFill>
                <a:schemeClr val="tx1"/>
              </a:solidFill>
              <a:effectLst/>
              <a:latin typeface="方正粗黑宋简体" panose="02000000000000000000" charset="-122"/>
              <a:ea typeface="方正粗黑宋简体" panose="02000000000000000000" charset="-122"/>
              <a:cs typeface="方正粗黑宋简体" panose="02000000000000000000" charset="-122"/>
            </a:endParaRPr>
          </a:p>
          <a:p>
            <a:pPr indent="0">
              <a:spcBef>
                <a:spcPts val="1000"/>
              </a:spcBef>
              <a:buSzPct val="100000"/>
              <a:buFont typeface="WPS-Bullets" pitchFamily="2" charset="0"/>
              <a:buNone/>
            </a:pPr>
            <a:endParaRPr lang="zh-CN" altLang="en-US" sz="2000" dirty="0">
              <a:solidFill>
                <a:srgbClr val="000000">
                  <a:lumMod val="85000"/>
                  <a:lumOff val="15000"/>
                </a:srgbClr>
              </a:solidFill>
              <a:uFillTx/>
              <a:latin typeface="方正粗黑宋简体" panose="02000000000000000000" charset="-122"/>
              <a:ea typeface="方正粗黑宋简体" panose="02000000000000000000" charset="-122"/>
              <a:cs typeface="方正粗黑宋简体" panose="02000000000000000000" charset="-122"/>
            </a:endParaRPr>
          </a:p>
        </p:txBody>
      </p:sp>
      <p:sp>
        <p:nvSpPr>
          <p:cNvPr id="5" name="矩形 4"/>
          <p:cNvSpPr/>
          <p:nvPr>
            <p:custDataLst>
              <p:tags r:id="rId3"/>
            </p:custDataLst>
          </p:nvPr>
        </p:nvSpPr>
        <p:spPr>
          <a:xfrm>
            <a:off x="386588" y="1785575"/>
            <a:ext cx="11510455" cy="3885696"/>
          </a:xfrm>
          <a:prstGeom prst="rect">
            <a:avLst/>
          </a:prstGeom>
          <a:noFill/>
          <a:ln w="50800">
            <a:solidFill>
              <a:srgbClr val="1E6BC5">
                <a:lumMod val="20000"/>
                <a:lumOff val="80000"/>
              </a:srgbClr>
            </a:solid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8" name="矩形 7"/>
          <p:cNvSpPr/>
          <p:nvPr>
            <p:custDataLst>
              <p:tags r:id="rId4"/>
            </p:custDataLst>
          </p:nvPr>
        </p:nvSpPr>
        <p:spPr>
          <a:xfrm>
            <a:off x="256540" y="1595074"/>
            <a:ext cx="11548872" cy="3960152"/>
          </a:xfrm>
          <a:prstGeom prst="rect">
            <a:avLst/>
          </a:prstGeom>
          <a:noFill/>
          <a:ln w="50800">
            <a:solidFill>
              <a:srgbClr val="1E6BC5"/>
            </a:solid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dirty="0">
              <a:solidFill>
                <a:srgbClr val="FFFFFF"/>
              </a:solidFill>
              <a:latin typeface="微软雅黑" panose="020B050302020402020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05625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rPr>
              <a:t>锂电研发</a:t>
            </a:r>
            <a:r>
              <a:rPr lang="en-US" altLang="zh-CN"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rPr>
              <a:t>R&amp;D</a:t>
            </a:r>
            <a:endParaRPr lang="en-US" altLang="zh-CN"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1" name="矩形 30"/>
          <p:cNvSpPr/>
          <p:nvPr/>
        </p:nvSpPr>
        <p:spPr>
          <a:xfrm>
            <a:off x="3442160" y="514350"/>
            <a:ext cx="8744760" cy="107069"/>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42924" y="1600642"/>
            <a:ext cx="9720313" cy="4544375"/>
            <a:chOff x="3217" y="2924"/>
            <a:chExt cx="12843" cy="6004"/>
          </a:xfrm>
        </p:grpSpPr>
        <p:sp>
          <p:nvSpPr>
            <p:cNvPr id="84" name="TextBox 83"/>
            <p:cNvSpPr txBox="1"/>
            <p:nvPr/>
          </p:nvSpPr>
          <p:spPr>
            <a:xfrm>
              <a:off x="3217" y="4039"/>
              <a:ext cx="3645" cy="549"/>
            </a:xfrm>
            <a:prstGeom prst="rect">
              <a:avLst/>
            </a:prstGeom>
            <a:noFill/>
            <a:ln w="6350">
              <a:noFill/>
              <a:prstDash val="dash"/>
            </a:ln>
          </p:spPr>
          <p:txBody>
            <a:bodyPr wrap="square" lIns="0" tIns="0" rIns="0" bIns="0" rtlCol="0" anchor="t">
              <a:spAutoFit/>
            </a:bodyPr>
            <a:lstStyle/>
            <a:p>
              <a:pPr algn="r" fontAlgn="base">
                <a:lnSpc>
                  <a:spcPct val="150000"/>
                </a:lnSpc>
                <a:spcBef>
                  <a:spcPct val="20000"/>
                </a:spcBef>
                <a:spcAft>
                  <a:spcPct val="0"/>
                </a:spcAft>
                <a:defRPr/>
              </a:pPr>
              <a:r>
                <a:rPr lang="en-US" altLang="zh-CN"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20</a:t>
              </a:r>
              <a:r>
                <a:rPr lang="zh-CN" altLang="en-US"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名资深模具设计工程师</a:t>
              </a:r>
              <a:endParaRPr lang="zh-CN" altLang="en-US"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10" name="TextBox 83"/>
            <p:cNvSpPr txBox="1"/>
            <p:nvPr/>
          </p:nvSpPr>
          <p:spPr>
            <a:xfrm>
              <a:off x="4346" y="7598"/>
              <a:ext cx="2041" cy="549"/>
            </a:xfrm>
            <a:prstGeom prst="rect">
              <a:avLst/>
            </a:prstGeom>
            <a:noFill/>
            <a:ln w="6350">
              <a:noFill/>
              <a:prstDash val="dash"/>
            </a:ln>
          </p:spPr>
          <p:txBody>
            <a:bodyPr wrap="square" lIns="0" tIns="0" rIns="0" bIns="0" rtlCol="0" anchor="t">
              <a:spAutoFit/>
            </a:bodyPr>
            <a:lstStyle/>
            <a:p>
              <a:pPr algn="ctr" fontAlgn="base">
                <a:lnSpc>
                  <a:spcPct val="150000"/>
                </a:lnSpc>
                <a:spcBef>
                  <a:spcPct val="20000"/>
                </a:spcBef>
                <a:spcAft>
                  <a:spcPct val="0"/>
                </a:spcAft>
                <a:defRPr/>
              </a:pPr>
              <a:r>
                <a:rPr lang="en-US" altLang="zh-CN"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18</a:t>
              </a:r>
              <a:r>
                <a:rPr lang="zh-CN" altLang="en-US"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名实验人员</a:t>
              </a:r>
              <a:endParaRPr lang="zh-CN" altLang="en-US"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15" name="TextBox 83"/>
            <p:cNvSpPr txBox="1"/>
            <p:nvPr/>
          </p:nvSpPr>
          <p:spPr>
            <a:xfrm>
              <a:off x="11974" y="4039"/>
              <a:ext cx="3864" cy="549"/>
            </a:xfrm>
            <a:prstGeom prst="rect">
              <a:avLst/>
            </a:prstGeom>
            <a:noFill/>
            <a:ln w="6350">
              <a:noFill/>
              <a:prstDash val="dash"/>
            </a:ln>
          </p:spPr>
          <p:txBody>
            <a:bodyPr wrap="square" lIns="0" tIns="0" rIns="0" bIns="0" rtlCol="0" anchor="t">
              <a:spAutoFit/>
            </a:bodyPr>
            <a:lstStyle/>
            <a:p>
              <a:pPr algn="ctr" fontAlgn="base">
                <a:lnSpc>
                  <a:spcPct val="150000"/>
                </a:lnSpc>
                <a:spcBef>
                  <a:spcPct val="20000"/>
                </a:spcBef>
                <a:spcAft>
                  <a:spcPct val="0"/>
                </a:spcAft>
                <a:defRPr/>
              </a:pPr>
              <a:r>
                <a:rPr lang="en-US" altLang="zh-CN"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18</a:t>
              </a:r>
              <a:r>
                <a:rPr lang="zh-CN" altLang="en-US"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名资深项目管理工程师</a:t>
              </a:r>
              <a:endParaRPr lang="zh-CN" altLang="en-US"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17" name="TextBox 83"/>
            <p:cNvSpPr txBox="1"/>
            <p:nvPr/>
          </p:nvSpPr>
          <p:spPr>
            <a:xfrm>
              <a:off x="11751" y="7604"/>
              <a:ext cx="4309" cy="366"/>
            </a:xfrm>
            <a:prstGeom prst="rect">
              <a:avLst/>
            </a:prstGeom>
            <a:noFill/>
            <a:ln w="6350">
              <a:noFill/>
              <a:prstDash val="dash"/>
            </a:ln>
          </p:spPr>
          <p:txBody>
            <a:bodyPr wrap="square" lIns="0" tIns="0" rIns="0" bIns="0" rtlCol="0" anchor="t">
              <a:spAutoFit/>
            </a:bodyPr>
            <a:lstStyle/>
            <a:p>
              <a:pPr marL="171450" lvl="1" indent="-171450" algn="l">
                <a:lnSpc>
                  <a:spcPct val="100000"/>
                </a:lnSpc>
                <a:spcBef>
                  <a:spcPct val="0"/>
                </a:spcBef>
                <a:spcAft>
                  <a:spcPct val="15000"/>
                </a:spcAft>
              </a:pPr>
              <a:r>
                <a:rPr lang="en-US" altLang="zh-CN"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25人,其中10名为行业资深专家</a:t>
              </a:r>
              <a:endParaRPr lang="en-US" altLang="zh-CN"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19" name="组合 18"/>
            <p:cNvGrpSpPr/>
            <p:nvPr/>
          </p:nvGrpSpPr>
          <p:grpSpPr>
            <a:xfrm>
              <a:off x="3588" y="2924"/>
              <a:ext cx="12106" cy="6004"/>
              <a:chOff x="3588" y="2943"/>
              <a:chExt cx="12106" cy="6004"/>
            </a:xfrm>
          </p:grpSpPr>
          <p:sp>
            <p:nvSpPr>
              <p:cNvPr id="35" name="Donut 11"/>
              <p:cNvSpPr/>
              <p:nvPr/>
            </p:nvSpPr>
            <p:spPr>
              <a:xfrm>
                <a:off x="6990" y="3353"/>
                <a:ext cx="5220" cy="5220"/>
              </a:xfrm>
              <a:prstGeom prst="donut">
                <a:avLst>
                  <a:gd name="adj" fmla="val 11109"/>
                </a:avLst>
              </a:prstGeom>
              <a:solidFill>
                <a:schemeClr val="bg1">
                  <a:lumMod val="8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8990" y="2943"/>
                <a:ext cx="1219" cy="1219"/>
              </a:xfrm>
              <a:prstGeom prst="ellipse">
                <a:avLst/>
              </a:prstGeom>
              <a:solidFill>
                <a:srgbClr val="07508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solidFill>
                  <a:latin typeface="+mj-lt"/>
                </a:endParaRPr>
              </a:p>
            </p:txBody>
          </p:sp>
          <p:sp>
            <p:nvSpPr>
              <p:cNvPr id="39" name="Oval 38"/>
              <p:cNvSpPr/>
              <p:nvPr/>
            </p:nvSpPr>
            <p:spPr>
              <a:xfrm>
                <a:off x="11300" y="5353"/>
                <a:ext cx="1219" cy="1219"/>
              </a:xfrm>
              <a:prstGeom prst="ellipse">
                <a:avLst/>
              </a:prstGeom>
              <a:solidFill>
                <a:srgbClr val="59595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2"/>
                  </a:solidFill>
                  <a:latin typeface="+mj-lt"/>
                </a:endParaRPr>
              </a:p>
            </p:txBody>
          </p:sp>
          <p:sp>
            <p:nvSpPr>
              <p:cNvPr id="41" name="Oval 40"/>
              <p:cNvSpPr/>
              <p:nvPr/>
            </p:nvSpPr>
            <p:spPr>
              <a:xfrm>
                <a:off x="6635" y="5353"/>
                <a:ext cx="1219" cy="1219"/>
              </a:xfrm>
              <a:prstGeom prst="ellipse">
                <a:avLst/>
              </a:prstGeom>
              <a:solidFill>
                <a:srgbClr val="59595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2"/>
                  </a:solidFill>
                  <a:latin typeface="+mj-lt"/>
                </a:endParaRPr>
              </a:p>
            </p:txBody>
          </p:sp>
          <p:sp>
            <p:nvSpPr>
              <p:cNvPr id="46" name="Oval 45"/>
              <p:cNvSpPr/>
              <p:nvPr/>
            </p:nvSpPr>
            <p:spPr>
              <a:xfrm>
                <a:off x="8990" y="7728"/>
                <a:ext cx="1219" cy="1219"/>
              </a:xfrm>
              <a:prstGeom prst="ellipse">
                <a:avLst/>
              </a:prstGeom>
              <a:solidFill>
                <a:srgbClr val="07508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3"/>
                  </a:solidFill>
                  <a:latin typeface="+mj-lt"/>
                </a:endParaRPr>
              </a:p>
            </p:txBody>
          </p:sp>
          <p:sp>
            <p:nvSpPr>
              <p:cNvPr id="67" name="Oval 66"/>
              <p:cNvSpPr/>
              <p:nvPr/>
            </p:nvSpPr>
            <p:spPr>
              <a:xfrm>
                <a:off x="8520" y="4883"/>
                <a:ext cx="2160" cy="2160"/>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75000"/>
                        <a:lumOff val="25000"/>
                      </a:schemeClr>
                    </a:solidFill>
                    <a:latin typeface="+mj-lt"/>
                  </a:rPr>
                  <a:t>研发</a:t>
                </a:r>
                <a:r>
                  <a:rPr lang="en-US" altLang="zh-CN" sz="1600" b="1" dirty="0">
                    <a:solidFill>
                      <a:schemeClr val="tx1">
                        <a:lumMod val="75000"/>
                        <a:lumOff val="25000"/>
                      </a:schemeClr>
                    </a:solidFill>
                    <a:latin typeface="+mj-lt"/>
                  </a:rPr>
                  <a:t>R&amp;D</a:t>
                </a:r>
                <a:endParaRPr lang="en-US" altLang="zh-CN" sz="1600" b="1" dirty="0">
                  <a:solidFill>
                    <a:schemeClr val="tx1">
                      <a:lumMod val="75000"/>
                      <a:lumOff val="25000"/>
                    </a:schemeClr>
                  </a:solidFill>
                  <a:latin typeface="+mj-lt"/>
                </a:endParaRPr>
              </a:p>
            </p:txBody>
          </p:sp>
          <p:sp>
            <p:nvSpPr>
              <p:cNvPr id="68" name="Arc 67"/>
              <p:cNvSpPr/>
              <p:nvPr/>
            </p:nvSpPr>
            <p:spPr>
              <a:xfrm>
                <a:off x="8519" y="4869"/>
                <a:ext cx="2160" cy="2160"/>
              </a:xfrm>
              <a:prstGeom prst="arc">
                <a:avLst>
                  <a:gd name="adj1" fmla="val 10883891"/>
                  <a:gd name="adj2" fmla="val 8361551"/>
                </a:avLst>
              </a:prstGeom>
              <a:noFill/>
              <a:ln w="38100">
                <a:solidFill>
                  <a:srgbClr val="1B3C59"/>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Freeform 179"/>
              <p:cNvSpPr>
                <a:spLocks noEditPoints="1"/>
              </p:cNvSpPr>
              <p:nvPr/>
            </p:nvSpPr>
            <p:spPr bwMode="auto">
              <a:xfrm>
                <a:off x="9489" y="3329"/>
                <a:ext cx="222" cy="448"/>
              </a:xfrm>
              <a:custGeom>
                <a:avLst/>
                <a:gdLst>
                  <a:gd name="T0" fmla="*/ 178 w 448"/>
                  <a:gd name="T1" fmla="*/ 468 h 897"/>
                  <a:gd name="T2" fmla="*/ 180 w 448"/>
                  <a:gd name="T3" fmla="*/ 460 h 897"/>
                  <a:gd name="T4" fmla="*/ 176 w 448"/>
                  <a:gd name="T5" fmla="*/ 455 h 897"/>
                  <a:gd name="T6" fmla="*/ 171 w 448"/>
                  <a:gd name="T7" fmla="*/ 451 h 897"/>
                  <a:gd name="T8" fmla="*/ 165 w 448"/>
                  <a:gd name="T9" fmla="*/ 449 h 897"/>
                  <a:gd name="T10" fmla="*/ 131 w 448"/>
                  <a:gd name="T11" fmla="*/ 30 h 897"/>
                  <a:gd name="T12" fmla="*/ 227 w 448"/>
                  <a:gd name="T13" fmla="*/ 306 h 897"/>
                  <a:gd name="T14" fmla="*/ 224 w 448"/>
                  <a:gd name="T15" fmla="*/ 314 h 897"/>
                  <a:gd name="T16" fmla="*/ 226 w 448"/>
                  <a:gd name="T17" fmla="*/ 321 h 897"/>
                  <a:gd name="T18" fmla="*/ 232 w 448"/>
                  <a:gd name="T19" fmla="*/ 327 h 897"/>
                  <a:gd name="T20" fmla="*/ 239 w 448"/>
                  <a:gd name="T21" fmla="*/ 329 h 897"/>
                  <a:gd name="T22" fmla="*/ 84 w 448"/>
                  <a:gd name="T23" fmla="*/ 797 h 897"/>
                  <a:gd name="T24" fmla="*/ 266 w 448"/>
                  <a:gd name="T25" fmla="*/ 299 h 897"/>
                  <a:gd name="T26" fmla="*/ 448 w 448"/>
                  <a:gd name="T27" fmla="*/ 20 h 897"/>
                  <a:gd name="T28" fmla="*/ 448 w 448"/>
                  <a:gd name="T29" fmla="*/ 12 h 897"/>
                  <a:gd name="T30" fmla="*/ 444 w 448"/>
                  <a:gd name="T31" fmla="*/ 5 h 897"/>
                  <a:gd name="T32" fmla="*/ 437 w 448"/>
                  <a:gd name="T33" fmla="*/ 0 h 897"/>
                  <a:gd name="T34" fmla="*/ 120 w 448"/>
                  <a:gd name="T35" fmla="*/ 0 h 897"/>
                  <a:gd name="T36" fmla="*/ 110 w 448"/>
                  <a:gd name="T37" fmla="*/ 4 h 897"/>
                  <a:gd name="T38" fmla="*/ 105 w 448"/>
                  <a:gd name="T39" fmla="*/ 12 h 897"/>
                  <a:gd name="T40" fmla="*/ 0 w 448"/>
                  <a:gd name="T41" fmla="*/ 463 h 897"/>
                  <a:gd name="T42" fmla="*/ 1 w 448"/>
                  <a:gd name="T43" fmla="*/ 470 h 897"/>
                  <a:gd name="T44" fmla="*/ 5 w 448"/>
                  <a:gd name="T45" fmla="*/ 475 h 897"/>
                  <a:gd name="T46" fmla="*/ 12 w 448"/>
                  <a:gd name="T47" fmla="*/ 478 h 897"/>
                  <a:gd name="T48" fmla="*/ 144 w 448"/>
                  <a:gd name="T49" fmla="*/ 478 h 897"/>
                  <a:gd name="T50" fmla="*/ 30 w 448"/>
                  <a:gd name="T51" fmla="*/ 883 h 897"/>
                  <a:gd name="T52" fmla="*/ 34 w 448"/>
                  <a:gd name="T53" fmla="*/ 892 h 897"/>
                  <a:gd name="T54" fmla="*/ 42 w 448"/>
                  <a:gd name="T55" fmla="*/ 897 h 897"/>
                  <a:gd name="T56" fmla="*/ 48 w 448"/>
                  <a:gd name="T57" fmla="*/ 897 h 897"/>
                  <a:gd name="T58" fmla="*/ 54 w 448"/>
                  <a:gd name="T59" fmla="*/ 893 h 897"/>
                  <a:gd name="T60" fmla="*/ 446 w 448"/>
                  <a:gd name="T61" fmla="*/ 322 h 897"/>
                  <a:gd name="T62" fmla="*/ 448 w 448"/>
                  <a:gd name="T63" fmla="*/ 315 h 897"/>
                  <a:gd name="T64" fmla="*/ 447 w 448"/>
                  <a:gd name="T65" fmla="*/ 307 h 897"/>
                  <a:gd name="T66" fmla="*/ 441 w 448"/>
                  <a:gd name="T67" fmla="*/ 301 h 897"/>
                  <a:gd name="T68" fmla="*/ 433 w 448"/>
                  <a:gd name="T69" fmla="*/ 29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8" h="897">
                    <a:moveTo>
                      <a:pt x="84" y="797"/>
                    </a:moveTo>
                    <a:lnTo>
                      <a:pt x="178" y="468"/>
                    </a:lnTo>
                    <a:lnTo>
                      <a:pt x="180" y="465"/>
                    </a:lnTo>
                    <a:lnTo>
                      <a:pt x="180" y="460"/>
                    </a:lnTo>
                    <a:lnTo>
                      <a:pt x="178" y="457"/>
                    </a:lnTo>
                    <a:lnTo>
                      <a:pt x="176" y="455"/>
                    </a:lnTo>
                    <a:lnTo>
                      <a:pt x="174" y="452"/>
                    </a:lnTo>
                    <a:lnTo>
                      <a:pt x="171" y="451"/>
                    </a:lnTo>
                    <a:lnTo>
                      <a:pt x="168" y="449"/>
                    </a:lnTo>
                    <a:lnTo>
                      <a:pt x="165" y="449"/>
                    </a:lnTo>
                    <a:lnTo>
                      <a:pt x="34" y="449"/>
                    </a:lnTo>
                    <a:lnTo>
                      <a:pt x="131" y="30"/>
                    </a:lnTo>
                    <a:lnTo>
                      <a:pt x="406" y="30"/>
                    </a:lnTo>
                    <a:lnTo>
                      <a:pt x="227" y="306"/>
                    </a:lnTo>
                    <a:lnTo>
                      <a:pt x="224" y="310"/>
                    </a:lnTo>
                    <a:lnTo>
                      <a:pt x="224" y="314"/>
                    </a:lnTo>
                    <a:lnTo>
                      <a:pt x="224" y="318"/>
                    </a:lnTo>
                    <a:lnTo>
                      <a:pt x="226" y="321"/>
                    </a:lnTo>
                    <a:lnTo>
                      <a:pt x="229" y="324"/>
                    </a:lnTo>
                    <a:lnTo>
                      <a:pt x="232" y="327"/>
                    </a:lnTo>
                    <a:lnTo>
                      <a:pt x="235" y="329"/>
                    </a:lnTo>
                    <a:lnTo>
                      <a:pt x="239" y="329"/>
                    </a:lnTo>
                    <a:lnTo>
                      <a:pt x="405" y="329"/>
                    </a:lnTo>
                    <a:lnTo>
                      <a:pt x="84" y="797"/>
                    </a:lnTo>
                    <a:close/>
                    <a:moveTo>
                      <a:pt x="433" y="299"/>
                    </a:moveTo>
                    <a:lnTo>
                      <a:pt x="266" y="299"/>
                    </a:lnTo>
                    <a:lnTo>
                      <a:pt x="446" y="24"/>
                    </a:lnTo>
                    <a:lnTo>
                      <a:pt x="448" y="20"/>
                    </a:lnTo>
                    <a:lnTo>
                      <a:pt x="448" y="15"/>
                    </a:lnTo>
                    <a:lnTo>
                      <a:pt x="448" y="12"/>
                    </a:lnTo>
                    <a:lnTo>
                      <a:pt x="447" y="8"/>
                    </a:lnTo>
                    <a:lnTo>
                      <a:pt x="444" y="5"/>
                    </a:lnTo>
                    <a:lnTo>
                      <a:pt x="441" y="3"/>
                    </a:lnTo>
                    <a:lnTo>
                      <a:pt x="437" y="0"/>
                    </a:lnTo>
                    <a:lnTo>
                      <a:pt x="433" y="0"/>
                    </a:lnTo>
                    <a:lnTo>
                      <a:pt x="120" y="0"/>
                    </a:lnTo>
                    <a:lnTo>
                      <a:pt x="114" y="2"/>
                    </a:lnTo>
                    <a:lnTo>
                      <a:pt x="110" y="4"/>
                    </a:lnTo>
                    <a:lnTo>
                      <a:pt x="107" y="7"/>
                    </a:lnTo>
                    <a:lnTo>
                      <a:pt x="105" y="12"/>
                    </a:lnTo>
                    <a:lnTo>
                      <a:pt x="1" y="460"/>
                    </a:lnTo>
                    <a:lnTo>
                      <a:pt x="0" y="463"/>
                    </a:lnTo>
                    <a:lnTo>
                      <a:pt x="0" y="467"/>
                    </a:lnTo>
                    <a:lnTo>
                      <a:pt x="1" y="470"/>
                    </a:lnTo>
                    <a:lnTo>
                      <a:pt x="3" y="473"/>
                    </a:lnTo>
                    <a:lnTo>
                      <a:pt x="5" y="475"/>
                    </a:lnTo>
                    <a:lnTo>
                      <a:pt x="8" y="477"/>
                    </a:lnTo>
                    <a:lnTo>
                      <a:pt x="12" y="478"/>
                    </a:lnTo>
                    <a:lnTo>
                      <a:pt x="15" y="478"/>
                    </a:lnTo>
                    <a:lnTo>
                      <a:pt x="144" y="478"/>
                    </a:lnTo>
                    <a:lnTo>
                      <a:pt x="31" y="877"/>
                    </a:lnTo>
                    <a:lnTo>
                      <a:pt x="30" y="883"/>
                    </a:lnTo>
                    <a:lnTo>
                      <a:pt x="31" y="888"/>
                    </a:lnTo>
                    <a:lnTo>
                      <a:pt x="34" y="892"/>
                    </a:lnTo>
                    <a:lnTo>
                      <a:pt x="38" y="895"/>
                    </a:lnTo>
                    <a:lnTo>
                      <a:pt x="42" y="897"/>
                    </a:lnTo>
                    <a:lnTo>
                      <a:pt x="45" y="897"/>
                    </a:lnTo>
                    <a:lnTo>
                      <a:pt x="48" y="897"/>
                    </a:lnTo>
                    <a:lnTo>
                      <a:pt x="51" y="895"/>
                    </a:lnTo>
                    <a:lnTo>
                      <a:pt x="54" y="893"/>
                    </a:lnTo>
                    <a:lnTo>
                      <a:pt x="58" y="890"/>
                    </a:lnTo>
                    <a:lnTo>
                      <a:pt x="446" y="322"/>
                    </a:lnTo>
                    <a:lnTo>
                      <a:pt x="448" y="319"/>
                    </a:lnTo>
                    <a:lnTo>
                      <a:pt x="448" y="315"/>
                    </a:lnTo>
                    <a:lnTo>
                      <a:pt x="448" y="311"/>
                    </a:lnTo>
                    <a:lnTo>
                      <a:pt x="447" y="307"/>
                    </a:lnTo>
                    <a:lnTo>
                      <a:pt x="444" y="304"/>
                    </a:lnTo>
                    <a:lnTo>
                      <a:pt x="441" y="301"/>
                    </a:lnTo>
                    <a:lnTo>
                      <a:pt x="437" y="300"/>
                    </a:lnTo>
                    <a:lnTo>
                      <a:pt x="433" y="299"/>
                    </a:lnTo>
                    <a:lnTo>
                      <a:pt x="433" y="299"/>
                    </a:lnTo>
                    <a:close/>
                  </a:path>
                </a:pathLst>
              </a:custGeom>
              <a:solidFill>
                <a:schemeClr val="bg1"/>
              </a:solidFill>
              <a:ln>
                <a:noFill/>
              </a:ln>
            </p:spPr>
            <p:txBody>
              <a:bodyPr vert="horz" wrap="square" lIns="91440" tIns="45720" rIns="91440" bIns="45720" numCol="1" anchor="t" anchorCtr="0" compatLnSpc="1"/>
              <a:lstStyle/>
              <a:p>
                <a:endParaRPr lang="en-US"/>
              </a:p>
            </p:txBody>
          </p:sp>
          <p:grpSp>
            <p:nvGrpSpPr>
              <p:cNvPr id="70" name="Group 69"/>
              <p:cNvGrpSpPr/>
              <p:nvPr/>
            </p:nvGrpSpPr>
            <p:grpSpPr>
              <a:xfrm>
                <a:off x="11685" y="5782"/>
                <a:ext cx="450" cy="363"/>
                <a:chOff x="8164513" y="1982788"/>
                <a:chExt cx="285750" cy="230188"/>
              </a:xfrm>
              <a:solidFill>
                <a:schemeClr val="tx1">
                  <a:lumMod val="75000"/>
                  <a:lumOff val="25000"/>
                </a:schemeClr>
              </a:solidFill>
            </p:grpSpPr>
            <p:sp>
              <p:nvSpPr>
                <p:cNvPr id="71" name="Freeform 142"/>
                <p:cNvSpPr>
                  <a:spLocks noEditPoints="1"/>
                </p:cNvSpPr>
                <p:nvPr/>
              </p:nvSpPr>
              <p:spPr bwMode="auto">
                <a:xfrm>
                  <a:off x="8164513" y="1982788"/>
                  <a:ext cx="285750" cy="230188"/>
                </a:xfrm>
                <a:custGeom>
                  <a:avLst/>
                  <a:gdLst>
                    <a:gd name="T0" fmla="*/ 260 w 902"/>
                    <a:gd name="T1" fmla="*/ 444 h 722"/>
                    <a:gd name="T2" fmla="*/ 251 w 902"/>
                    <a:gd name="T3" fmla="*/ 375 h 722"/>
                    <a:gd name="T4" fmla="*/ 369 w 902"/>
                    <a:gd name="T5" fmla="*/ 301 h 722"/>
                    <a:gd name="T6" fmla="*/ 422 w 902"/>
                    <a:gd name="T7" fmla="*/ 282 h 722"/>
                    <a:gd name="T8" fmla="*/ 450 w 902"/>
                    <a:gd name="T9" fmla="*/ 235 h 722"/>
                    <a:gd name="T10" fmla="*/ 871 w 902"/>
                    <a:gd name="T11" fmla="*/ 415 h 722"/>
                    <a:gd name="T12" fmla="*/ 827 w 902"/>
                    <a:gd name="T13" fmla="*/ 451 h 722"/>
                    <a:gd name="T14" fmla="*/ 663 w 902"/>
                    <a:gd name="T15" fmla="*/ 568 h 722"/>
                    <a:gd name="T16" fmla="*/ 491 w 902"/>
                    <a:gd name="T17" fmla="*/ 572 h 722"/>
                    <a:gd name="T18" fmla="*/ 377 w 902"/>
                    <a:gd name="T19" fmla="*/ 581 h 722"/>
                    <a:gd name="T20" fmla="*/ 382 w 902"/>
                    <a:gd name="T21" fmla="*/ 599 h 722"/>
                    <a:gd name="T22" fmla="*/ 512 w 902"/>
                    <a:gd name="T23" fmla="*/ 610 h 722"/>
                    <a:gd name="T24" fmla="*/ 524 w 902"/>
                    <a:gd name="T25" fmla="*/ 664 h 722"/>
                    <a:gd name="T26" fmla="*/ 436 w 902"/>
                    <a:gd name="T27" fmla="*/ 692 h 722"/>
                    <a:gd name="T28" fmla="*/ 110 w 902"/>
                    <a:gd name="T29" fmla="*/ 660 h 722"/>
                    <a:gd name="T30" fmla="*/ 39 w 902"/>
                    <a:gd name="T31" fmla="*/ 564 h 722"/>
                    <a:gd name="T32" fmla="*/ 34 w 902"/>
                    <a:gd name="T33" fmla="*/ 333 h 722"/>
                    <a:gd name="T34" fmla="*/ 72 w 902"/>
                    <a:gd name="T35" fmla="*/ 234 h 722"/>
                    <a:gd name="T36" fmla="*/ 140 w 902"/>
                    <a:gd name="T37" fmla="*/ 175 h 722"/>
                    <a:gd name="T38" fmla="*/ 240 w 902"/>
                    <a:gd name="T39" fmla="*/ 151 h 722"/>
                    <a:gd name="T40" fmla="*/ 416 w 902"/>
                    <a:gd name="T41" fmla="*/ 177 h 722"/>
                    <a:gd name="T42" fmla="*/ 419 w 902"/>
                    <a:gd name="T43" fmla="*/ 236 h 722"/>
                    <a:gd name="T44" fmla="*/ 392 w 902"/>
                    <a:gd name="T45" fmla="*/ 265 h 722"/>
                    <a:gd name="T46" fmla="*/ 273 w 902"/>
                    <a:gd name="T47" fmla="*/ 277 h 722"/>
                    <a:gd name="T48" fmla="*/ 214 w 902"/>
                    <a:gd name="T49" fmla="*/ 369 h 722"/>
                    <a:gd name="T50" fmla="*/ 171 w 902"/>
                    <a:gd name="T51" fmla="*/ 391 h 722"/>
                    <a:gd name="T52" fmla="*/ 151 w 902"/>
                    <a:gd name="T53" fmla="*/ 401 h 722"/>
                    <a:gd name="T54" fmla="*/ 156 w 902"/>
                    <a:gd name="T55" fmla="*/ 419 h 722"/>
                    <a:gd name="T56" fmla="*/ 210 w 902"/>
                    <a:gd name="T57" fmla="*/ 410 h 722"/>
                    <a:gd name="T58" fmla="*/ 229 w 902"/>
                    <a:gd name="T59" fmla="*/ 455 h 722"/>
                    <a:gd name="T60" fmla="*/ 271 w 902"/>
                    <a:gd name="T61" fmla="*/ 480 h 722"/>
                    <a:gd name="T62" fmla="*/ 671 w 902"/>
                    <a:gd name="T63" fmla="*/ 490 h 722"/>
                    <a:gd name="T64" fmla="*/ 240 w 902"/>
                    <a:gd name="T65" fmla="*/ 67 h 722"/>
                    <a:gd name="T66" fmla="*/ 270 w 902"/>
                    <a:gd name="T67" fmla="*/ 32 h 722"/>
                    <a:gd name="T68" fmla="*/ 863 w 902"/>
                    <a:gd name="T69" fmla="*/ 52 h 722"/>
                    <a:gd name="T70" fmla="*/ 419 w 902"/>
                    <a:gd name="T71" fmla="*/ 139 h 722"/>
                    <a:gd name="T72" fmla="*/ 240 w 902"/>
                    <a:gd name="T73" fmla="*/ 120 h 722"/>
                    <a:gd name="T74" fmla="*/ 251 w 902"/>
                    <a:gd name="T75" fmla="*/ 6 h 722"/>
                    <a:gd name="T76" fmla="*/ 217 w 902"/>
                    <a:gd name="T77" fmla="*/ 35 h 722"/>
                    <a:gd name="T78" fmla="*/ 191 w 902"/>
                    <a:gd name="T79" fmla="*/ 126 h 722"/>
                    <a:gd name="T80" fmla="*/ 66 w 902"/>
                    <a:gd name="T81" fmla="*/ 193 h 722"/>
                    <a:gd name="T82" fmla="*/ 23 w 902"/>
                    <a:gd name="T83" fmla="*/ 263 h 722"/>
                    <a:gd name="T84" fmla="*/ 1 w 902"/>
                    <a:gd name="T85" fmla="*/ 359 h 722"/>
                    <a:gd name="T86" fmla="*/ 4 w 902"/>
                    <a:gd name="T87" fmla="*/ 553 h 722"/>
                    <a:gd name="T88" fmla="*/ 78 w 902"/>
                    <a:gd name="T89" fmla="*/ 673 h 722"/>
                    <a:gd name="T90" fmla="*/ 190 w 902"/>
                    <a:gd name="T91" fmla="*/ 721 h 722"/>
                    <a:gd name="T92" fmla="*/ 501 w 902"/>
                    <a:gd name="T93" fmla="*/ 721 h 722"/>
                    <a:gd name="T94" fmla="*/ 537 w 902"/>
                    <a:gd name="T95" fmla="*/ 701 h 722"/>
                    <a:gd name="T96" fmla="*/ 553 w 902"/>
                    <a:gd name="T97" fmla="*/ 623 h 722"/>
                    <a:gd name="T98" fmla="*/ 675 w 902"/>
                    <a:gd name="T99" fmla="*/ 596 h 722"/>
                    <a:gd name="T100" fmla="*/ 712 w 902"/>
                    <a:gd name="T101" fmla="*/ 562 h 722"/>
                    <a:gd name="T102" fmla="*/ 720 w 902"/>
                    <a:gd name="T103" fmla="*/ 515 h 722"/>
                    <a:gd name="T104" fmla="*/ 841 w 902"/>
                    <a:gd name="T105" fmla="*/ 480 h 722"/>
                    <a:gd name="T106" fmla="*/ 884 w 902"/>
                    <a:gd name="T107" fmla="*/ 454 h 722"/>
                    <a:gd name="T108" fmla="*/ 902 w 902"/>
                    <a:gd name="T109" fmla="*/ 406 h 722"/>
                    <a:gd name="T110" fmla="*/ 888 w 902"/>
                    <a:gd name="T111" fmla="*/ 35 h 722"/>
                    <a:gd name="T112" fmla="*/ 848 w 902"/>
                    <a:gd name="T113" fmla="*/ 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2" h="722">
                      <a:moveTo>
                        <a:pt x="827" y="451"/>
                      </a:moveTo>
                      <a:lnTo>
                        <a:pt x="646" y="451"/>
                      </a:lnTo>
                      <a:lnTo>
                        <a:pt x="391" y="451"/>
                      </a:lnTo>
                      <a:lnTo>
                        <a:pt x="285" y="451"/>
                      </a:lnTo>
                      <a:lnTo>
                        <a:pt x="276" y="450"/>
                      </a:lnTo>
                      <a:lnTo>
                        <a:pt x="269" y="448"/>
                      </a:lnTo>
                      <a:lnTo>
                        <a:pt x="260" y="444"/>
                      </a:lnTo>
                      <a:lnTo>
                        <a:pt x="254" y="437"/>
                      </a:lnTo>
                      <a:lnTo>
                        <a:pt x="249" y="431"/>
                      </a:lnTo>
                      <a:lnTo>
                        <a:pt x="244" y="424"/>
                      </a:lnTo>
                      <a:lnTo>
                        <a:pt x="241" y="415"/>
                      </a:lnTo>
                      <a:lnTo>
                        <a:pt x="240" y="406"/>
                      </a:lnTo>
                      <a:lnTo>
                        <a:pt x="240" y="386"/>
                      </a:lnTo>
                      <a:lnTo>
                        <a:pt x="251" y="375"/>
                      </a:lnTo>
                      <a:lnTo>
                        <a:pt x="260" y="364"/>
                      </a:lnTo>
                      <a:lnTo>
                        <a:pt x="268" y="352"/>
                      </a:lnTo>
                      <a:lnTo>
                        <a:pt x="275" y="340"/>
                      </a:lnTo>
                      <a:lnTo>
                        <a:pt x="287" y="319"/>
                      </a:lnTo>
                      <a:lnTo>
                        <a:pt x="296" y="301"/>
                      </a:lnTo>
                      <a:lnTo>
                        <a:pt x="361" y="301"/>
                      </a:lnTo>
                      <a:lnTo>
                        <a:pt x="369" y="301"/>
                      </a:lnTo>
                      <a:lnTo>
                        <a:pt x="377" y="300"/>
                      </a:lnTo>
                      <a:lnTo>
                        <a:pt x="385" y="298"/>
                      </a:lnTo>
                      <a:lnTo>
                        <a:pt x="393" y="296"/>
                      </a:lnTo>
                      <a:lnTo>
                        <a:pt x="401" y="294"/>
                      </a:lnTo>
                      <a:lnTo>
                        <a:pt x="408" y="291"/>
                      </a:lnTo>
                      <a:lnTo>
                        <a:pt x="416" y="286"/>
                      </a:lnTo>
                      <a:lnTo>
                        <a:pt x="422" y="282"/>
                      </a:lnTo>
                      <a:lnTo>
                        <a:pt x="429" y="277"/>
                      </a:lnTo>
                      <a:lnTo>
                        <a:pt x="434" y="271"/>
                      </a:lnTo>
                      <a:lnTo>
                        <a:pt x="438" y="265"/>
                      </a:lnTo>
                      <a:lnTo>
                        <a:pt x="442" y="259"/>
                      </a:lnTo>
                      <a:lnTo>
                        <a:pt x="446" y="251"/>
                      </a:lnTo>
                      <a:lnTo>
                        <a:pt x="449" y="244"/>
                      </a:lnTo>
                      <a:lnTo>
                        <a:pt x="450" y="235"/>
                      </a:lnTo>
                      <a:lnTo>
                        <a:pt x="451" y="226"/>
                      </a:lnTo>
                      <a:lnTo>
                        <a:pt x="451" y="196"/>
                      </a:lnTo>
                      <a:lnTo>
                        <a:pt x="450" y="189"/>
                      </a:lnTo>
                      <a:lnTo>
                        <a:pt x="449" y="181"/>
                      </a:lnTo>
                      <a:lnTo>
                        <a:pt x="872" y="181"/>
                      </a:lnTo>
                      <a:lnTo>
                        <a:pt x="872" y="406"/>
                      </a:lnTo>
                      <a:lnTo>
                        <a:pt x="871" y="415"/>
                      </a:lnTo>
                      <a:lnTo>
                        <a:pt x="868" y="424"/>
                      </a:lnTo>
                      <a:lnTo>
                        <a:pt x="863" y="431"/>
                      </a:lnTo>
                      <a:lnTo>
                        <a:pt x="858" y="437"/>
                      </a:lnTo>
                      <a:lnTo>
                        <a:pt x="851" y="444"/>
                      </a:lnTo>
                      <a:lnTo>
                        <a:pt x="843" y="448"/>
                      </a:lnTo>
                      <a:lnTo>
                        <a:pt x="836" y="450"/>
                      </a:lnTo>
                      <a:lnTo>
                        <a:pt x="827" y="451"/>
                      </a:lnTo>
                      <a:close/>
                      <a:moveTo>
                        <a:pt x="691" y="526"/>
                      </a:moveTo>
                      <a:lnTo>
                        <a:pt x="690" y="535"/>
                      </a:lnTo>
                      <a:lnTo>
                        <a:pt x="688" y="544"/>
                      </a:lnTo>
                      <a:lnTo>
                        <a:pt x="683" y="551"/>
                      </a:lnTo>
                      <a:lnTo>
                        <a:pt x="677" y="559"/>
                      </a:lnTo>
                      <a:lnTo>
                        <a:pt x="671" y="564"/>
                      </a:lnTo>
                      <a:lnTo>
                        <a:pt x="663" y="568"/>
                      </a:lnTo>
                      <a:lnTo>
                        <a:pt x="655" y="571"/>
                      </a:lnTo>
                      <a:lnTo>
                        <a:pt x="646" y="572"/>
                      </a:lnTo>
                      <a:lnTo>
                        <a:pt x="496" y="572"/>
                      </a:lnTo>
                      <a:lnTo>
                        <a:pt x="495" y="572"/>
                      </a:lnTo>
                      <a:lnTo>
                        <a:pt x="494" y="572"/>
                      </a:lnTo>
                      <a:lnTo>
                        <a:pt x="493" y="572"/>
                      </a:lnTo>
                      <a:lnTo>
                        <a:pt x="491" y="572"/>
                      </a:lnTo>
                      <a:lnTo>
                        <a:pt x="391" y="572"/>
                      </a:lnTo>
                      <a:lnTo>
                        <a:pt x="388" y="572"/>
                      </a:lnTo>
                      <a:lnTo>
                        <a:pt x="385" y="574"/>
                      </a:lnTo>
                      <a:lnTo>
                        <a:pt x="382" y="575"/>
                      </a:lnTo>
                      <a:lnTo>
                        <a:pt x="380" y="577"/>
                      </a:lnTo>
                      <a:lnTo>
                        <a:pt x="378" y="579"/>
                      </a:lnTo>
                      <a:lnTo>
                        <a:pt x="377" y="581"/>
                      </a:lnTo>
                      <a:lnTo>
                        <a:pt x="376" y="584"/>
                      </a:lnTo>
                      <a:lnTo>
                        <a:pt x="376" y="587"/>
                      </a:lnTo>
                      <a:lnTo>
                        <a:pt x="376" y="590"/>
                      </a:lnTo>
                      <a:lnTo>
                        <a:pt x="377" y="593"/>
                      </a:lnTo>
                      <a:lnTo>
                        <a:pt x="378" y="595"/>
                      </a:lnTo>
                      <a:lnTo>
                        <a:pt x="380" y="598"/>
                      </a:lnTo>
                      <a:lnTo>
                        <a:pt x="382" y="599"/>
                      </a:lnTo>
                      <a:lnTo>
                        <a:pt x="385" y="601"/>
                      </a:lnTo>
                      <a:lnTo>
                        <a:pt x="388" y="601"/>
                      </a:lnTo>
                      <a:lnTo>
                        <a:pt x="391" y="602"/>
                      </a:lnTo>
                      <a:lnTo>
                        <a:pt x="491" y="602"/>
                      </a:lnTo>
                      <a:lnTo>
                        <a:pt x="499" y="604"/>
                      </a:lnTo>
                      <a:lnTo>
                        <a:pt x="506" y="606"/>
                      </a:lnTo>
                      <a:lnTo>
                        <a:pt x="512" y="610"/>
                      </a:lnTo>
                      <a:lnTo>
                        <a:pt x="517" y="616"/>
                      </a:lnTo>
                      <a:lnTo>
                        <a:pt x="521" y="623"/>
                      </a:lnTo>
                      <a:lnTo>
                        <a:pt x="524" y="630"/>
                      </a:lnTo>
                      <a:lnTo>
                        <a:pt x="525" y="639"/>
                      </a:lnTo>
                      <a:lnTo>
                        <a:pt x="526" y="647"/>
                      </a:lnTo>
                      <a:lnTo>
                        <a:pt x="525" y="656"/>
                      </a:lnTo>
                      <a:lnTo>
                        <a:pt x="524" y="664"/>
                      </a:lnTo>
                      <a:lnTo>
                        <a:pt x="521" y="671"/>
                      </a:lnTo>
                      <a:lnTo>
                        <a:pt x="516" y="679"/>
                      </a:lnTo>
                      <a:lnTo>
                        <a:pt x="512" y="684"/>
                      </a:lnTo>
                      <a:lnTo>
                        <a:pt x="506" y="688"/>
                      </a:lnTo>
                      <a:lnTo>
                        <a:pt x="499" y="691"/>
                      </a:lnTo>
                      <a:lnTo>
                        <a:pt x="491" y="692"/>
                      </a:lnTo>
                      <a:lnTo>
                        <a:pt x="436" y="692"/>
                      </a:lnTo>
                      <a:lnTo>
                        <a:pt x="210" y="692"/>
                      </a:lnTo>
                      <a:lnTo>
                        <a:pt x="192" y="691"/>
                      </a:lnTo>
                      <a:lnTo>
                        <a:pt x="175" y="688"/>
                      </a:lnTo>
                      <a:lnTo>
                        <a:pt x="158" y="684"/>
                      </a:lnTo>
                      <a:lnTo>
                        <a:pt x="141" y="677"/>
                      </a:lnTo>
                      <a:lnTo>
                        <a:pt x="125" y="670"/>
                      </a:lnTo>
                      <a:lnTo>
                        <a:pt x="110" y="660"/>
                      </a:lnTo>
                      <a:lnTo>
                        <a:pt x="96" y="650"/>
                      </a:lnTo>
                      <a:lnTo>
                        <a:pt x="84" y="638"/>
                      </a:lnTo>
                      <a:lnTo>
                        <a:pt x="72" y="625"/>
                      </a:lnTo>
                      <a:lnTo>
                        <a:pt x="61" y="611"/>
                      </a:lnTo>
                      <a:lnTo>
                        <a:pt x="53" y="596"/>
                      </a:lnTo>
                      <a:lnTo>
                        <a:pt x="44" y="581"/>
                      </a:lnTo>
                      <a:lnTo>
                        <a:pt x="39" y="564"/>
                      </a:lnTo>
                      <a:lnTo>
                        <a:pt x="33" y="547"/>
                      </a:lnTo>
                      <a:lnTo>
                        <a:pt x="31" y="530"/>
                      </a:lnTo>
                      <a:lnTo>
                        <a:pt x="30" y="511"/>
                      </a:lnTo>
                      <a:lnTo>
                        <a:pt x="30" y="391"/>
                      </a:lnTo>
                      <a:lnTo>
                        <a:pt x="30" y="371"/>
                      </a:lnTo>
                      <a:lnTo>
                        <a:pt x="32" y="351"/>
                      </a:lnTo>
                      <a:lnTo>
                        <a:pt x="34" y="333"/>
                      </a:lnTo>
                      <a:lnTo>
                        <a:pt x="38" y="315"/>
                      </a:lnTo>
                      <a:lnTo>
                        <a:pt x="42" y="299"/>
                      </a:lnTo>
                      <a:lnTo>
                        <a:pt x="46" y="284"/>
                      </a:lnTo>
                      <a:lnTo>
                        <a:pt x="51" y="270"/>
                      </a:lnTo>
                      <a:lnTo>
                        <a:pt x="58" y="258"/>
                      </a:lnTo>
                      <a:lnTo>
                        <a:pt x="64" y="246"/>
                      </a:lnTo>
                      <a:lnTo>
                        <a:pt x="72" y="234"/>
                      </a:lnTo>
                      <a:lnTo>
                        <a:pt x="79" y="224"/>
                      </a:lnTo>
                      <a:lnTo>
                        <a:pt x="87" y="215"/>
                      </a:lnTo>
                      <a:lnTo>
                        <a:pt x="95" y="206"/>
                      </a:lnTo>
                      <a:lnTo>
                        <a:pt x="104" y="199"/>
                      </a:lnTo>
                      <a:lnTo>
                        <a:pt x="113" y="192"/>
                      </a:lnTo>
                      <a:lnTo>
                        <a:pt x="122" y="186"/>
                      </a:lnTo>
                      <a:lnTo>
                        <a:pt x="140" y="175"/>
                      </a:lnTo>
                      <a:lnTo>
                        <a:pt x="159" y="166"/>
                      </a:lnTo>
                      <a:lnTo>
                        <a:pt x="176" y="161"/>
                      </a:lnTo>
                      <a:lnTo>
                        <a:pt x="193" y="157"/>
                      </a:lnTo>
                      <a:lnTo>
                        <a:pt x="208" y="154"/>
                      </a:lnTo>
                      <a:lnTo>
                        <a:pt x="221" y="153"/>
                      </a:lnTo>
                      <a:lnTo>
                        <a:pt x="232" y="151"/>
                      </a:lnTo>
                      <a:lnTo>
                        <a:pt x="240" y="151"/>
                      </a:lnTo>
                      <a:lnTo>
                        <a:pt x="361" y="151"/>
                      </a:lnTo>
                      <a:lnTo>
                        <a:pt x="372" y="151"/>
                      </a:lnTo>
                      <a:lnTo>
                        <a:pt x="382" y="154"/>
                      </a:lnTo>
                      <a:lnTo>
                        <a:pt x="392" y="158"/>
                      </a:lnTo>
                      <a:lnTo>
                        <a:pt x="402" y="163"/>
                      </a:lnTo>
                      <a:lnTo>
                        <a:pt x="409" y="170"/>
                      </a:lnTo>
                      <a:lnTo>
                        <a:pt x="416" y="177"/>
                      </a:lnTo>
                      <a:lnTo>
                        <a:pt x="418" y="181"/>
                      </a:lnTo>
                      <a:lnTo>
                        <a:pt x="419" y="186"/>
                      </a:lnTo>
                      <a:lnTo>
                        <a:pt x="420" y="191"/>
                      </a:lnTo>
                      <a:lnTo>
                        <a:pt x="421" y="196"/>
                      </a:lnTo>
                      <a:lnTo>
                        <a:pt x="421" y="226"/>
                      </a:lnTo>
                      <a:lnTo>
                        <a:pt x="420" y="232"/>
                      </a:lnTo>
                      <a:lnTo>
                        <a:pt x="419" y="236"/>
                      </a:lnTo>
                      <a:lnTo>
                        <a:pt x="418" y="241"/>
                      </a:lnTo>
                      <a:lnTo>
                        <a:pt x="416" y="246"/>
                      </a:lnTo>
                      <a:lnTo>
                        <a:pt x="412" y="250"/>
                      </a:lnTo>
                      <a:lnTo>
                        <a:pt x="409" y="253"/>
                      </a:lnTo>
                      <a:lnTo>
                        <a:pt x="406" y="256"/>
                      </a:lnTo>
                      <a:lnTo>
                        <a:pt x="402" y="260"/>
                      </a:lnTo>
                      <a:lnTo>
                        <a:pt x="392" y="265"/>
                      </a:lnTo>
                      <a:lnTo>
                        <a:pt x="382" y="268"/>
                      </a:lnTo>
                      <a:lnTo>
                        <a:pt x="372" y="270"/>
                      </a:lnTo>
                      <a:lnTo>
                        <a:pt x="360" y="271"/>
                      </a:lnTo>
                      <a:lnTo>
                        <a:pt x="285" y="271"/>
                      </a:lnTo>
                      <a:lnTo>
                        <a:pt x="281" y="273"/>
                      </a:lnTo>
                      <a:lnTo>
                        <a:pt x="276" y="274"/>
                      </a:lnTo>
                      <a:lnTo>
                        <a:pt x="273" y="277"/>
                      </a:lnTo>
                      <a:lnTo>
                        <a:pt x="271" y="281"/>
                      </a:lnTo>
                      <a:lnTo>
                        <a:pt x="267" y="291"/>
                      </a:lnTo>
                      <a:lnTo>
                        <a:pt x="256" y="313"/>
                      </a:lnTo>
                      <a:lnTo>
                        <a:pt x="249" y="327"/>
                      </a:lnTo>
                      <a:lnTo>
                        <a:pt x="239" y="342"/>
                      </a:lnTo>
                      <a:lnTo>
                        <a:pt x="227" y="356"/>
                      </a:lnTo>
                      <a:lnTo>
                        <a:pt x="214" y="369"/>
                      </a:lnTo>
                      <a:lnTo>
                        <a:pt x="214" y="369"/>
                      </a:lnTo>
                      <a:lnTo>
                        <a:pt x="214" y="370"/>
                      </a:lnTo>
                      <a:lnTo>
                        <a:pt x="204" y="379"/>
                      </a:lnTo>
                      <a:lnTo>
                        <a:pt x="192" y="385"/>
                      </a:lnTo>
                      <a:lnTo>
                        <a:pt x="185" y="388"/>
                      </a:lnTo>
                      <a:lnTo>
                        <a:pt x="179" y="390"/>
                      </a:lnTo>
                      <a:lnTo>
                        <a:pt x="171" y="391"/>
                      </a:lnTo>
                      <a:lnTo>
                        <a:pt x="165" y="391"/>
                      </a:lnTo>
                      <a:lnTo>
                        <a:pt x="162" y="391"/>
                      </a:lnTo>
                      <a:lnTo>
                        <a:pt x="160" y="393"/>
                      </a:lnTo>
                      <a:lnTo>
                        <a:pt x="156" y="395"/>
                      </a:lnTo>
                      <a:lnTo>
                        <a:pt x="154" y="396"/>
                      </a:lnTo>
                      <a:lnTo>
                        <a:pt x="152" y="398"/>
                      </a:lnTo>
                      <a:lnTo>
                        <a:pt x="151" y="401"/>
                      </a:lnTo>
                      <a:lnTo>
                        <a:pt x="150" y="403"/>
                      </a:lnTo>
                      <a:lnTo>
                        <a:pt x="150" y="406"/>
                      </a:lnTo>
                      <a:lnTo>
                        <a:pt x="150" y="410"/>
                      </a:lnTo>
                      <a:lnTo>
                        <a:pt x="151" y="413"/>
                      </a:lnTo>
                      <a:lnTo>
                        <a:pt x="152" y="415"/>
                      </a:lnTo>
                      <a:lnTo>
                        <a:pt x="154" y="417"/>
                      </a:lnTo>
                      <a:lnTo>
                        <a:pt x="156" y="419"/>
                      </a:lnTo>
                      <a:lnTo>
                        <a:pt x="160" y="420"/>
                      </a:lnTo>
                      <a:lnTo>
                        <a:pt x="162" y="421"/>
                      </a:lnTo>
                      <a:lnTo>
                        <a:pt x="165" y="421"/>
                      </a:lnTo>
                      <a:lnTo>
                        <a:pt x="177" y="420"/>
                      </a:lnTo>
                      <a:lnTo>
                        <a:pt x="189" y="418"/>
                      </a:lnTo>
                      <a:lnTo>
                        <a:pt x="200" y="414"/>
                      </a:lnTo>
                      <a:lnTo>
                        <a:pt x="210" y="410"/>
                      </a:lnTo>
                      <a:lnTo>
                        <a:pt x="211" y="416"/>
                      </a:lnTo>
                      <a:lnTo>
                        <a:pt x="212" y="424"/>
                      </a:lnTo>
                      <a:lnTo>
                        <a:pt x="214" y="430"/>
                      </a:lnTo>
                      <a:lnTo>
                        <a:pt x="217" y="437"/>
                      </a:lnTo>
                      <a:lnTo>
                        <a:pt x="221" y="443"/>
                      </a:lnTo>
                      <a:lnTo>
                        <a:pt x="224" y="449"/>
                      </a:lnTo>
                      <a:lnTo>
                        <a:pt x="229" y="455"/>
                      </a:lnTo>
                      <a:lnTo>
                        <a:pt x="234" y="460"/>
                      </a:lnTo>
                      <a:lnTo>
                        <a:pt x="239" y="465"/>
                      </a:lnTo>
                      <a:lnTo>
                        <a:pt x="244" y="470"/>
                      </a:lnTo>
                      <a:lnTo>
                        <a:pt x="251" y="473"/>
                      </a:lnTo>
                      <a:lnTo>
                        <a:pt x="257" y="476"/>
                      </a:lnTo>
                      <a:lnTo>
                        <a:pt x="264" y="478"/>
                      </a:lnTo>
                      <a:lnTo>
                        <a:pt x="271" y="480"/>
                      </a:lnTo>
                      <a:lnTo>
                        <a:pt x="279" y="481"/>
                      </a:lnTo>
                      <a:lnTo>
                        <a:pt x="285" y="481"/>
                      </a:lnTo>
                      <a:lnTo>
                        <a:pt x="391" y="481"/>
                      </a:lnTo>
                      <a:lnTo>
                        <a:pt x="646" y="481"/>
                      </a:lnTo>
                      <a:lnTo>
                        <a:pt x="655" y="482"/>
                      </a:lnTo>
                      <a:lnTo>
                        <a:pt x="663" y="486"/>
                      </a:lnTo>
                      <a:lnTo>
                        <a:pt x="671" y="490"/>
                      </a:lnTo>
                      <a:lnTo>
                        <a:pt x="677" y="495"/>
                      </a:lnTo>
                      <a:lnTo>
                        <a:pt x="683" y="503"/>
                      </a:lnTo>
                      <a:lnTo>
                        <a:pt x="688" y="510"/>
                      </a:lnTo>
                      <a:lnTo>
                        <a:pt x="690" y="518"/>
                      </a:lnTo>
                      <a:lnTo>
                        <a:pt x="691" y="527"/>
                      </a:lnTo>
                      <a:lnTo>
                        <a:pt x="691" y="526"/>
                      </a:lnTo>
                      <a:close/>
                      <a:moveTo>
                        <a:pt x="240" y="67"/>
                      </a:moveTo>
                      <a:lnTo>
                        <a:pt x="241" y="59"/>
                      </a:lnTo>
                      <a:lnTo>
                        <a:pt x="243" y="52"/>
                      </a:lnTo>
                      <a:lnTo>
                        <a:pt x="246" y="45"/>
                      </a:lnTo>
                      <a:lnTo>
                        <a:pt x="251" y="41"/>
                      </a:lnTo>
                      <a:lnTo>
                        <a:pt x="256" y="37"/>
                      </a:lnTo>
                      <a:lnTo>
                        <a:pt x="262" y="34"/>
                      </a:lnTo>
                      <a:lnTo>
                        <a:pt x="270" y="32"/>
                      </a:lnTo>
                      <a:lnTo>
                        <a:pt x="279" y="30"/>
                      </a:lnTo>
                      <a:lnTo>
                        <a:pt x="827" y="30"/>
                      </a:lnTo>
                      <a:lnTo>
                        <a:pt x="836" y="32"/>
                      </a:lnTo>
                      <a:lnTo>
                        <a:pt x="843" y="35"/>
                      </a:lnTo>
                      <a:lnTo>
                        <a:pt x="851" y="39"/>
                      </a:lnTo>
                      <a:lnTo>
                        <a:pt x="858" y="44"/>
                      </a:lnTo>
                      <a:lnTo>
                        <a:pt x="863" y="52"/>
                      </a:lnTo>
                      <a:lnTo>
                        <a:pt x="868" y="59"/>
                      </a:lnTo>
                      <a:lnTo>
                        <a:pt x="871" y="67"/>
                      </a:lnTo>
                      <a:lnTo>
                        <a:pt x="872" y="75"/>
                      </a:lnTo>
                      <a:lnTo>
                        <a:pt x="872" y="151"/>
                      </a:lnTo>
                      <a:lnTo>
                        <a:pt x="433" y="151"/>
                      </a:lnTo>
                      <a:lnTo>
                        <a:pt x="426" y="144"/>
                      </a:lnTo>
                      <a:lnTo>
                        <a:pt x="419" y="139"/>
                      </a:lnTo>
                      <a:lnTo>
                        <a:pt x="410" y="133"/>
                      </a:lnTo>
                      <a:lnTo>
                        <a:pt x="401" y="129"/>
                      </a:lnTo>
                      <a:lnTo>
                        <a:pt x="391" y="126"/>
                      </a:lnTo>
                      <a:lnTo>
                        <a:pt x="381" y="123"/>
                      </a:lnTo>
                      <a:lnTo>
                        <a:pt x="371" y="121"/>
                      </a:lnTo>
                      <a:lnTo>
                        <a:pt x="360" y="121"/>
                      </a:lnTo>
                      <a:lnTo>
                        <a:pt x="240" y="120"/>
                      </a:lnTo>
                      <a:lnTo>
                        <a:pt x="240" y="67"/>
                      </a:lnTo>
                      <a:close/>
                      <a:moveTo>
                        <a:pt x="827" y="0"/>
                      </a:moveTo>
                      <a:lnTo>
                        <a:pt x="279" y="0"/>
                      </a:lnTo>
                      <a:lnTo>
                        <a:pt x="271" y="2"/>
                      </a:lnTo>
                      <a:lnTo>
                        <a:pt x="264" y="2"/>
                      </a:lnTo>
                      <a:lnTo>
                        <a:pt x="257" y="4"/>
                      </a:lnTo>
                      <a:lnTo>
                        <a:pt x="251" y="6"/>
                      </a:lnTo>
                      <a:lnTo>
                        <a:pt x="244" y="8"/>
                      </a:lnTo>
                      <a:lnTo>
                        <a:pt x="239" y="11"/>
                      </a:lnTo>
                      <a:lnTo>
                        <a:pt x="234" y="15"/>
                      </a:lnTo>
                      <a:lnTo>
                        <a:pt x="229" y="20"/>
                      </a:lnTo>
                      <a:lnTo>
                        <a:pt x="225" y="24"/>
                      </a:lnTo>
                      <a:lnTo>
                        <a:pt x="221" y="29"/>
                      </a:lnTo>
                      <a:lnTo>
                        <a:pt x="217" y="35"/>
                      </a:lnTo>
                      <a:lnTo>
                        <a:pt x="215" y="40"/>
                      </a:lnTo>
                      <a:lnTo>
                        <a:pt x="213" y="47"/>
                      </a:lnTo>
                      <a:lnTo>
                        <a:pt x="211" y="53"/>
                      </a:lnTo>
                      <a:lnTo>
                        <a:pt x="210" y="60"/>
                      </a:lnTo>
                      <a:lnTo>
                        <a:pt x="210" y="68"/>
                      </a:lnTo>
                      <a:lnTo>
                        <a:pt x="210" y="123"/>
                      </a:lnTo>
                      <a:lnTo>
                        <a:pt x="191" y="126"/>
                      </a:lnTo>
                      <a:lnTo>
                        <a:pt x="171" y="130"/>
                      </a:lnTo>
                      <a:lnTo>
                        <a:pt x="152" y="136"/>
                      </a:lnTo>
                      <a:lnTo>
                        <a:pt x="134" y="144"/>
                      </a:lnTo>
                      <a:lnTo>
                        <a:pt x="116" y="154"/>
                      </a:lnTo>
                      <a:lnTo>
                        <a:pt x="99" y="165"/>
                      </a:lnTo>
                      <a:lnTo>
                        <a:pt x="81" y="178"/>
                      </a:lnTo>
                      <a:lnTo>
                        <a:pt x="66" y="193"/>
                      </a:lnTo>
                      <a:lnTo>
                        <a:pt x="59" y="202"/>
                      </a:lnTo>
                      <a:lnTo>
                        <a:pt x="53" y="210"/>
                      </a:lnTo>
                      <a:lnTo>
                        <a:pt x="45" y="220"/>
                      </a:lnTo>
                      <a:lnTo>
                        <a:pt x="39" y="230"/>
                      </a:lnTo>
                      <a:lnTo>
                        <a:pt x="33" y="240"/>
                      </a:lnTo>
                      <a:lnTo>
                        <a:pt x="28" y="251"/>
                      </a:lnTo>
                      <a:lnTo>
                        <a:pt x="23" y="263"/>
                      </a:lnTo>
                      <a:lnTo>
                        <a:pt x="18" y="275"/>
                      </a:lnTo>
                      <a:lnTo>
                        <a:pt x="14" y="288"/>
                      </a:lnTo>
                      <a:lnTo>
                        <a:pt x="11" y="300"/>
                      </a:lnTo>
                      <a:lnTo>
                        <a:pt x="8" y="314"/>
                      </a:lnTo>
                      <a:lnTo>
                        <a:pt x="4" y="328"/>
                      </a:lnTo>
                      <a:lnTo>
                        <a:pt x="2" y="343"/>
                      </a:lnTo>
                      <a:lnTo>
                        <a:pt x="1" y="359"/>
                      </a:lnTo>
                      <a:lnTo>
                        <a:pt x="0" y="375"/>
                      </a:lnTo>
                      <a:lnTo>
                        <a:pt x="0" y="391"/>
                      </a:lnTo>
                      <a:lnTo>
                        <a:pt x="0" y="511"/>
                      </a:lnTo>
                      <a:lnTo>
                        <a:pt x="0" y="522"/>
                      </a:lnTo>
                      <a:lnTo>
                        <a:pt x="1" y="533"/>
                      </a:lnTo>
                      <a:lnTo>
                        <a:pt x="2" y="542"/>
                      </a:lnTo>
                      <a:lnTo>
                        <a:pt x="4" y="553"/>
                      </a:lnTo>
                      <a:lnTo>
                        <a:pt x="10" y="572"/>
                      </a:lnTo>
                      <a:lnTo>
                        <a:pt x="17" y="592"/>
                      </a:lnTo>
                      <a:lnTo>
                        <a:pt x="26" y="610"/>
                      </a:lnTo>
                      <a:lnTo>
                        <a:pt x="36" y="628"/>
                      </a:lnTo>
                      <a:lnTo>
                        <a:pt x="49" y="644"/>
                      </a:lnTo>
                      <a:lnTo>
                        <a:pt x="63" y="659"/>
                      </a:lnTo>
                      <a:lnTo>
                        <a:pt x="78" y="673"/>
                      </a:lnTo>
                      <a:lnTo>
                        <a:pt x="94" y="685"/>
                      </a:lnTo>
                      <a:lnTo>
                        <a:pt x="111" y="696"/>
                      </a:lnTo>
                      <a:lnTo>
                        <a:pt x="130" y="705"/>
                      </a:lnTo>
                      <a:lnTo>
                        <a:pt x="149" y="713"/>
                      </a:lnTo>
                      <a:lnTo>
                        <a:pt x="169" y="718"/>
                      </a:lnTo>
                      <a:lnTo>
                        <a:pt x="179" y="720"/>
                      </a:lnTo>
                      <a:lnTo>
                        <a:pt x="190" y="721"/>
                      </a:lnTo>
                      <a:lnTo>
                        <a:pt x="199" y="722"/>
                      </a:lnTo>
                      <a:lnTo>
                        <a:pt x="210" y="722"/>
                      </a:lnTo>
                      <a:lnTo>
                        <a:pt x="436" y="722"/>
                      </a:lnTo>
                      <a:lnTo>
                        <a:pt x="491" y="722"/>
                      </a:lnTo>
                      <a:lnTo>
                        <a:pt x="496" y="722"/>
                      </a:lnTo>
                      <a:lnTo>
                        <a:pt x="499" y="722"/>
                      </a:lnTo>
                      <a:lnTo>
                        <a:pt x="501" y="721"/>
                      </a:lnTo>
                      <a:lnTo>
                        <a:pt x="508" y="720"/>
                      </a:lnTo>
                      <a:lnTo>
                        <a:pt x="513" y="718"/>
                      </a:lnTo>
                      <a:lnTo>
                        <a:pt x="519" y="716"/>
                      </a:lnTo>
                      <a:lnTo>
                        <a:pt x="524" y="713"/>
                      </a:lnTo>
                      <a:lnTo>
                        <a:pt x="528" y="710"/>
                      </a:lnTo>
                      <a:lnTo>
                        <a:pt x="532" y="705"/>
                      </a:lnTo>
                      <a:lnTo>
                        <a:pt x="537" y="701"/>
                      </a:lnTo>
                      <a:lnTo>
                        <a:pt x="541" y="697"/>
                      </a:lnTo>
                      <a:lnTo>
                        <a:pt x="547" y="686"/>
                      </a:lnTo>
                      <a:lnTo>
                        <a:pt x="552" y="674"/>
                      </a:lnTo>
                      <a:lnTo>
                        <a:pt x="555" y="661"/>
                      </a:lnTo>
                      <a:lnTo>
                        <a:pt x="556" y="647"/>
                      </a:lnTo>
                      <a:lnTo>
                        <a:pt x="555" y="635"/>
                      </a:lnTo>
                      <a:lnTo>
                        <a:pt x="553" y="623"/>
                      </a:lnTo>
                      <a:lnTo>
                        <a:pt x="549" y="612"/>
                      </a:lnTo>
                      <a:lnTo>
                        <a:pt x="543" y="602"/>
                      </a:lnTo>
                      <a:lnTo>
                        <a:pt x="646" y="602"/>
                      </a:lnTo>
                      <a:lnTo>
                        <a:pt x="653" y="601"/>
                      </a:lnTo>
                      <a:lnTo>
                        <a:pt x="661" y="600"/>
                      </a:lnTo>
                      <a:lnTo>
                        <a:pt x="668" y="598"/>
                      </a:lnTo>
                      <a:lnTo>
                        <a:pt x="675" y="596"/>
                      </a:lnTo>
                      <a:lnTo>
                        <a:pt x="681" y="593"/>
                      </a:lnTo>
                      <a:lnTo>
                        <a:pt x="688" y="589"/>
                      </a:lnTo>
                      <a:lnTo>
                        <a:pt x="693" y="584"/>
                      </a:lnTo>
                      <a:lnTo>
                        <a:pt x="698" y="580"/>
                      </a:lnTo>
                      <a:lnTo>
                        <a:pt x="704" y="575"/>
                      </a:lnTo>
                      <a:lnTo>
                        <a:pt x="708" y="568"/>
                      </a:lnTo>
                      <a:lnTo>
                        <a:pt x="712" y="562"/>
                      </a:lnTo>
                      <a:lnTo>
                        <a:pt x="716" y="555"/>
                      </a:lnTo>
                      <a:lnTo>
                        <a:pt x="718" y="549"/>
                      </a:lnTo>
                      <a:lnTo>
                        <a:pt x="720" y="541"/>
                      </a:lnTo>
                      <a:lnTo>
                        <a:pt x="721" y="534"/>
                      </a:lnTo>
                      <a:lnTo>
                        <a:pt x="721" y="527"/>
                      </a:lnTo>
                      <a:lnTo>
                        <a:pt x="721" y="521"/>
                      </a:lnTo>
                      <a:lnTo>
                        <a:pt x="720" y="515"/>
                      </a:lnTo>
                      <a:lnTo>
                        <a:pt x="719" y="508"/>
                      </a:lnTo>
                      <a:lnTo>
                        <a:pt x="717" y="503"/>
                      </a:lnTo>
                      <a:lnTo>
                        <a:pt x="711" y="492"/>
                      </a:lnTo>
                      <a:lnTo>
                        <a:pt x="705" y="481"/>
                      </a:lnTo>
                      <a:lnTo>
                        <a:pt x="827" y="481"/>
                      </a:lnTo>
                      <a:lnTo>
                        <a:pt x="835" y="481"/>
                      </a:lnTo>
                      <a:lnTo>
                        <a:pt x="841" y="480"/>
                      </a:lnTo>
                      <a:lnTo>
                        <a:pt x="848" y="478"/>
                      </a:lnTo>
                      <a:lnTo>
                        <a:pt x="855" y="476"/>
                      </a:lnTo>
                      <a:lnTo>
                        <a:pt x="861" y="473"/>
                      </a:lnTo>
                      <a:lnTo>
                        <a:pt x="868" y="469"/>
                      </a:lnTo>
                      <a:lnTo>
                        <a:pt x="874" y="464"/>
                      </a:lnTo>
                      <a:lnTo>
                        <a:pt x="880" y="459"/>
                      </a:lnTo>
                      <a:lnTo>
                        <a:pt x="884" y="454"/>
                      </a:lnTo>
                      <a:lnTo>
                        <a:pt x="888" y="448"/>
                      </a:lnTo>
                      <a:lnTo>
                        <a:pt x="892" y="442"/>
                      </a:lnTo>
                      <a:lnTo>
                        <a:pt x="896" y="435"/>
                      </a:lnTo>
                      <a:lnTo>
                        <a:pt x="898" y="429"/>
                      </a:lnTo>
                      <a:lnTo>
                        <a:pt x="900" y="421"/>
                      </a:lnTo>
                      <a:lnTo>
                        <a:pt x="901" y="414"/>
                      </a:lnTo>
                      <a:lnTo>
                        <a:pt x="902" y="406"/>
                      </a:lnTo>
                      <a:lnTo>
                        <a:pt x="902" y="75"/>
                      </a:lnTo>
                      <a:lnTo>
                        <a:pt x="901" y="69"/>
                      </a:lnTo>
                      <a:lnTo>
                        <a:pt x="900" y="62"/>
                      </a:lnTo>
                      <a:lnTo>
                        <a:pt x="898" y="54"/>
                      </a:lnTo>
                      <a:lnTo>
                        <a:pt x="896" y="48"/>
                      </a:lnTo>
                      <a:lnTo>
                        <a:pt x="892" y="41"/>
                      </a:lnTo>
                      <a:lnTo>
                        <a:pt x="888" y="35"/>
                      </a:lnTo>
                      <a:lnTo>
                        <a:pt x="884" y="29"/>
                      </a:lnTo>
                      <a:lnTo>
                        <a:pt x="878" y="24"/>
                      </a:lnTo>
                      <a:lnTo>
                        <a:pt x="873" y="19"/>
                      </a:lnTo>
                      <a:lnTo>
                        <a:pt x="868" y="14"/>
                      </a:lnTo>
                      <a:lnTo>
                        <a:pt x="861" y="10"/>
                      </a:lnTo>
                      <a:lnTo>
                        <a:pt x="855" y="7"/>
                      </a:lnTo>
                      <a:lnTo>
                        <a:pt x="848" y="5"/>
                      </a:lnTo>
                      <a:lnTo>
                        <a:pt x="841" y="3"/>
                      </a:lnTo>
                      <a:lnTo>
                        <a:pt x="833" y="2"/>
                      </a:lnTo>
                      <a:lnTo>
                        <a:pt x="827" y="0"/>
                      </a:lnTo>
                      <a:lnTo>
                        <a:pt x="82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2" name="Freeform 143"/>
                <p:cNvSpPr/>
                <p:nvPr/>
              </p:nvSpPr>
              <p:spPr bwMode="auto">
                <a:xfrm>
                  <a:off x="8374063" y="2060575"/>
                  <a:ext cx="47625" cy="9525"/>
                </a:xfrm>
                <a:custGeom>
                  <a:avLst/>
                  <a:gdLst>
                    <a:gd name="T0" fmla="*/ 136 w 151"/>
                    <a:gd name="T1" fmla="*/ 0 h 30"/>
                    <a:gd name="T2" fmla="*/ 15 w 151"/>
                    <a:gd name="T3" fmla="*/ 0 h 30"/>
                    <a:gd name="T4" fmla="*/ 12 w 151"/>
                    <a:gd name="T5" fmla="*/ 0 h 30"/>
                    <a:gd name="T6" fmla="*/ 10 w 151"/>
                    <a:gd name="T7" fmla="*/ 2 h 30"/>
                    <a:gd name="T8" fmla="*/ 6 w 151"/>
                    <a:gd name="T9" fmla="*/ 3 h 30"/>
                    <a:gd name="T10" fmla="*/ 4 w 151"/>
                    <a:gd name="T11" fmla="*/ 5 h 30"/>
                    <a:gd name="T12" fmla="*/ 3 w 151"/>
                    <a:gd name="T13" fmla="*/ 7 h 30"/>
                    <a:gd name="T14" fmla="*/ 1 w 151"/>
                    <a:gd name="T15" fmla="*/ 9 h 30"/>
                    <a:gd name="T16" fmla="*/ 0 w 151"/>
                    <a:gd name="T17" fmla="*/ 12 h 30"/>
                    <a:gd name="T18" fmla="*/ 0 w 151"/>
                    <a:gd name="T19" fmla="*/ 15 h 30"/>
                    <a:gd name="T20" fmla="*/ 0 w 151"/>
                    <a:gd name="T21" fmla="*/ 19 h 30"/>
                    <a:gd name="T22" fmla="*/ 1 w 151"/>
                    <a:gd name="T23" fmla="*/ 21 h 30"/>
                    <a:gd name="T24" fmla="*/ 3 w 151"/>
                    <a:gd name="T25" fmla="*/ 24 h 30"/>
                    <a:gd name="T26" fmla="*/ 4 w 151"/>
                    <a:gd name="T27" fmla="*/ 26 h 30"/>
                    <a:gd name="T28" fmla="*/ 6 w 151"/>
                    <a:gd name="T29" fmla="*/ 27 h 30"/>
                    <a:gd name="T30" fmla="*/ 10 w 151"/>
                    <a:gd name="T31" fmla="*/ 29 h 30"/>
                    <a:gd name="T32" fmla="*/ 12 w 151"/>
                    <a:gd name="T33" fmla="*/ 30 h 30"/>
                    <a:gd name="T34" fmla="*/ 15 w 151"/>
                    <a:gd name="T35" fmla="*/ 30 h 30"/>
                    <a:gd name="T36" fmla="*/ 136 w 151"/>
                    <a:gd name="T37" fmla="*/ 30 h 30"/>
                    <a:gd name="T38" fmla="*/ 138 w 151"/>
                    <a:gd name="T39" fmla="*/ 30 h 30"/>
                    <a:gd name="T40" fmla="*/ 141 w 151"/>
                    <a:gd name="T41" fmla="*/ 29 h 30"/>
                    <a:gd name="T42" fmla="*/ 144 w 151"/>
                    <a:gd name="T43" fmla="*/ 27 h 30"/>
                    <a:gd name="T44" fmla="*/ 146 w 151"/>
                    <a:gd name="T45" fmla="*/ 26 h 30"/>
                    <a:gd name="T46" fmla="*/ 148 w 151"/>
                    <a:gd name="T47" fmla="*/ 24 h 30"/>
                    <a:gd name="T48" fmla="*/ 149 w 151"/>
                    <a:gd name="T49" fmla="*/ 21 h 30"/>
                    <a:gd name="T50" fmla="*/ 150 w 151"/>
                    <a:gd name="T51" fmla="*/ 19 h 30"/>
                    <a:gd name="T52" fmla="*/ 151 w 151"/>
                    <a:gd name="T53" fmla="*/ 15 h 30"/>
                    <a:gd name="T54" fmla="*/ 150 w 151"/>
                    <a:gd name="T55" fmla="*/ 12 h 30"/>
                    <a:gd name="T56" fmla="*/ 149 w 151"/>
                    <a:gd name="T57" fmla="*/ 9 h 30"/>
                    <a:gd name="T58" fmla="*/ 148 w 151"/>
                    <a:gd name="T59" fmla="*/ 7 h 30"/>
                    <a:gd name="T60" fmla="*/ 146 w 151"/>
                    <a:gd name="T61" fmla="*/ 5 h 30"/>
                    <a:gd name="T62" fmla="*/ 144 w 151"/>
                    <a:gd name="T63" fmla="*/ 3 h 30"/>
                    <a:gd name="T64" fmla="*/ 141 w 151"/>
                    <a:gd name="T65" fmla="*/ 2 h 30"/>
                    <a:gd name="T66" fmla="*/ 138 w 151"/>
                    <a:gd name="T67" fmla="*/ 0 h 30"/>
                    <a:gd name="T68" fmla="*/ 136 w 15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30">
                      <a:moveTo>
                        <a:pt x="136" y="0"/>
                      </a:moveTo>
                      <a:lnTo>
                        <a:pt x="15" y="0"/>
                      </a:lnTo>
                      <a:lnTo>
                        <a:pt x="12" y="0"/>
                      </a:lnTo>
                      <a:lnTo>
                        <a:pt x="10" y="2"/>
                      </a:lnTo>
                      <a:lnTo>
                        <a:pt x="6" y="3"/>
                      </a:lnTo>
                      <a:lnTo>
                        <a:pt x="4" y="5"/>
                      </a:lnTo>
                      <a:lnTo>
                        <a:pt x="3" y="7"/>
                      </a:lnTo>
                      <a:lnTo>
                        <a:pt x="1" y="9"/>
                      </a:lnTo>
                      <a:lnTo>
                        <a:pt x="0" y="12"/>
                      </a:lnTo>
                      <a:lnTo>
                        <a:pt x="0" y="15"/>
                      </a:lnTo>
                      <a:lnTo>
                        <a:pt x="0" y="19"/>
                      </a:lnTo>
                      <a:lnTo>
                        <a:pt x="1" y="21"/>
                      </a:lnTo>
                      <a:lnTo>
                        <a:pt x="3" y="24"/>
                      </a:lnTo>
                      <a:lnTo>
                        <a:pt x="4" y="26"/>
                      </a:lnTo>
                      <a:lnTo>
                        <a:pt x="6" y="27"/>
                      </a:lnTo>
                      <a:lnTo>
                        <a:pt x="10" y="29"/>
                      </a:lnTo>
                      <a:lnTo>
                        <a:pt x="12" y="30"/>
                      </a:lnTo>
                      <a:lnTo>
                        <a:pt x="15" y="30"/>
                      </a:lnTo>
                      <a:lnTo>
                        <a:pt x="136" y="30"/>
                      </a:lnTo>
                      <a:lnTo>
                        <a:pt x="138" y="30"/>
                      </a:lnTo>
                      <a:lnTo>
                        <a:pt x="141" y="29"/>
                      </a:lnTo>
                      <a:lnTo>
                        <a:pt x="144" y="27"/>
                      </a:lnTo>
                      <a:lnTo>
                        <a:pt x="146" y="26"/>
                      </a:lnTo>
                      <a:lnTo>
                        <a:pt x="148" y="24"/>
                      </a:lnTo>
                      <a:lnTo>
                        <a:pt x="149" y="21"/>
                      </a:lnTo>
                      <a:lnTo>
                        <a:pt x="150" y="19"/>
                      </a:lnTo>
                      <a:lnTo>
                        <a:pt x="151" y="15"/>
                      </a:lnTo>
                      <a:lnTo>
                        <a:pt x="150" y="12"/>
                      </a:lnTo>
                      <a:lnTo>
                        <a:pt x="149" y="9"/>
                      </a:lnTo>
                      <a:lnTo>
                        <a:pt x="148" y="7"/>
                      </a:lnTo>
                      <a:lnTo>
                        <a:pt x="146" y="5"/>
                      </a:lnTo>
                      <a:lnTo>
                        <a:pt x="144" y="3"/>
                      </a:lnTo>
                      <a:lnTo>
                        <a:pt x="141" y="2"/>
                      </a:lnTo>
                      <a:lnTo>
                        <a:pt x="138" y="0"/>
                      </a:lnTo>
                      <a:lnTo>
                        <a:pt x="1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73" name="Group 72"/>
              <p:cNvGrpSpPr/>
              <p:nvPr/>
            </p:nvGrpSpPr>
            <p:grpSpPr>
              <a:xfrm>
                <a:off x="9374" y="8112"/>
                <a:ext cx="453" cy="453"/>
                <a:chOff x="8736013" y="1925638"/>
                <a:chExt cx="287338" cy="287338"/>
              </a:xfrm>
              <a:solidFill>
                <a:schemeClr val="bg1"/>
              </a:solidFill>
            </p:grpSpPr>
            <p:sp>
              <p:nvSpPr>
                <p:cNvPr id="74" name="Freeform 97"/>
                <p:cNvSpPr>
                  <a:spLocks noEditPoints="1"/>
                </p:cNvSpPr>
                <p:nvPr/>
              </p:nvSpPr>
              <p:spPr bwMode="auto">
                <a:xfrm>
                  <a:off x="8736013" y="1925638"/>
                  <a:ext cx="287338" cy="287338"/>
                </a:xfrm>
                <a:custGeom>
                  <a:avLst/>
                  <a:gdLst>
                    <a:gd name="T0" fmla="*/ 481 w 902"/>
                    <a:gd name="T1" fmla="*/ 863 h 902"/>
                    <a:gd name="T2" fmla="*/ 872 w 902"/>
                    <a:gd name="T3" fmla="*/ 219 h 902"/>
                    <a:gd name="T4" fmla="*/ 30 w 902"/>
                    <a:gd name="T5" fmla="*/ 219 h 902"/>
                    <a:gd name="T6" fmla="*/ 451 w 902"/>
                    <a:gd name="T7" fmla="*/ 864 h 902"/>
                    <a:gd name="T8" fmla="*/ 30 w 902"/>
                    <a:gd name="T9" fmla="*/ 219 h 902"/>
                    <a:gd name="T10" fmla="*/ 54 w 902"/>
                    <a:gd name="T11" fmla="*/ 197 h 902"/>
                    <a:gd name="T12" fmla="*/ 648 w 902"/>
                    <a:gd name="T13" fmla="*/ 290 h 902"/>
                    <a:gd name="T14" fmla="*/ 466 w 902"/>
                    <a:gd name="T15" fmla="*/ 32 h 902"/>
                    <a:gd name="T16" fmla="*/ 683 w 902"/>
                    <a:gd name="T17" fmla="*/ 274 h 902"/>
                    <a:gd name="T18" fmla="*/ 466 w 902"/>
                    <a:gd name="T19" fmla="*/ 32 h 902"/>
                    <a:gd name="T20" fmla="*/ 902 w 902"/>
                    <a:gd name="T21" fmla="*/ 195 h 902"/>
                    <a:gd name="T22" fmla="*/ 901 w 902"/>
                    <a:gd name="T23" fmla="*/ 191 h 902"/>
                    <a:gd name="T24" fmla="*/ 901 w 902"/>
                    <a:gd name="T25" fmla="*/ 190 h 902"/>
                    <a:gd name="T26" fmla="*/ 898 w 902"/>
                    <a:gd name="T27" fmla="*/ 186 h 902"/>
                    <a:gd name="T28" fmla="*/ 898 w 902"/>
                    <a:gd name="T29" fmla="*/ 185 h 902"/>
                    <a:gd name="T30" fmla="*/ 896 w 902"/>
                    <a:gd name="T31" fmla="*/ 184 h 902"/>
                    <a:gd name="T32" fmla="*/ 893 w 902"/>
                    <a:gd name="T33" fmla="*/ 183 h 902"/>
                    <a:gd name="T34" fmla="*/ 892 w 902"/>
                    <a:gd name="T35" fmla="*/ 182 h 902"/>
                    <a:gd name="T36" fmla="*/ 469 w 902"/>
                    <a:gd name="T37" fmla="*/ 0 h 902"/>
                    <a:gd name="T38" fmla="*/ 463 w 902"/>
                    <a:gd name="T39" fmla="*/ 0 h 902"/>
                    <a:gd name="T40" fmla="*/ 10 w 902"/>
                    <a:gd name="T41" fmla="*/ 182 h 902"/>
                    <a:gd name="T42" fmla="*/ 9 w 902"/>
                    <a:gd name="T43" fmla="*/ 183 h 902"/>
                    <a:gd name="T44" fmla="*/ 6 w 902"/>
                    <a:gd name="T45" fmla="*/ 184 h 902"/>
                    <a:gd name="T46" fmla="*/ 4 w 902"/>
                    <a:gd name="T47" fmla="*/ 185 h 902"/>
                    <a:gd name="T48" fmla="*/ 4 w 902"/>
                    <a:gd name="T49" fmla="*/ 186 h 902"/>
                    <a:gd name="T50" fmla="*/ 1 w 902"/>
                    <a:gd name="T51" fmla="*/ 189 h 902"/>
                    <a:gd name="T52" fmla="*/ 1 w 902"/>
                    <a:gd name="T53" fmla="*/ 190 h 902"/>
                    <a:gd name="T54" fmla="*/ 0 w 902"/>
                    <a:gd name="T55" fmla="*/ 195 h 902"/>
                    <a:gd name="T56" fmla="*/ 0 w 902"/>
                    <a:gd name="T57" fmla="*/ 195 h 902"/>
                    <a:gd name="T58" fmla="*/ 0 w 902"/>
                    <a:gd name="T59" fmla="*/ 195 h 902"/>
                    <a:gd name="T60" fmla="*/ 0 w 902"/>
                    <a:gd name="T61" fmla="*/ 681 h 902"/>
                    <a:gd name="T62" fmla="*/ 5 w 902"/>
                    <a:gd name="T63" fmla="*/ 688 h 902"/>
                    <a:gd name="T64" fmla="*/ 460 w 902"/>
                    <a:gd name="T65" fmla="*/ 901 h 902"/>
                    <a:gd name="T66" fmla="*/ 461 w 902"/>
                    <a:gd name="T67" fmla="*/ 901 h 902"/>
                    <a:gd name="T68" fmla="*/ 466 w 902"/>
                    <a:gd name="T69" fmla="*/ 902 h 902"/>
                    <a:gd name="T70" fmla="*/ 472 w 902"/>
                    <a:gd name="T71" fmla="*/ 901 h 902"/>
                    <a:gd name="T72" fmla="*/ 472 w 902"/>
                    <a:gd name="T73" fmla="*/ 900 h 902"/>
                    <a:gd name="T74" fmla="*/ 897 w 902"/>
                    <a:gd name="T75" fmla="*/ 688 h 902"/>
                    <a:gd name="T76" fmla="*/ 901 w 902"/>
                    <a:gd name="T77" fmla="*/ 681 h 902"/>
                    <a:gd name="T78" fmla="*/ 902 w 902"/>
                    <a:gd name="T79" fmla="*/ 195 h 902"/>
                    <a:gd name="T80" fmla="*/ 902 w 902"/>
                    <a:gd name="T81" fmla="*/ 19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2" h="902">
                      <a:moveTo>
                        <a:pt x="872" y="668"/>
                      </a:moveTo>
                      <a:lnTo>
                        <a:pt x="481" y="863"/>
                      </a:lnTo>
                      <a:lnTo>
                        <a:pt x="481" y="401"/>
                      </a:lnTo>
                      <a:lnTo>
                        <a:pt x="872" y="219"/>
                      </a:lnTo>
                      <a:lnTo>
                        <a:pt x="872" y="668"/>
                      </a:lnTo>
                      <a:close/>
                      <a:moveTo>
                        <a:pt x="30" y="219"/>
                      </a:moveTo>
                      <a:lnTo>
                        <a:pt x="451" y="401"/>
                      </a:lnTo>
                      <a:lnTo>
                        <a:pt x="451" y="864"/>
                      </a:lnTo>
                      <a:lnTo>
                        <a:pt x="30" y="667"/>
                      </a:lnTo>
                      <a:lnTo>
                        <a:pt x="30" y="219"/>
                      </a:lnTo>
                      <a:close/>
                      <a:moveTo>
                        <a:pt x="466" y="374"/>
                      </a:moveTo>
                      <a:lnTo>
                        <a:pt x="54" y="197"/>
                      </a:lnTo>
                      <a:lnTo>
                        <a:pt x="266" y="112"/>
                      </a:lnTo>
                      <a:lnTo>
                        <a:pt x="648" y="290"/>
                      </a:lnTo>
                      <a:lnTo>
                        <a:pt x="466" y="374"/>
                      </a:lnTo>
                      <a:close/>
                      <a:moveTo>
                        <a:pt x="466" y="32"/>
                      </a:moveTo>
                      <a:lnTo>
                        <a:pt x="851" y="197"/>
                      </a:lnTo>
                      <a:lnTo>
                        <a:pt x="683" y="274"/>
                      </a:lnTo>
                      <a:lnTo>
                        <a:pt x="304" y="97"/>
                      </a:lnTo>
                      <a:lnTo>
                        <a:pt x="466" y="32"/>
                      </a:lnTo>
                      <a:close/>
                      <a:moveTo>
                        <a:pt x="902" y="195"/>
                      </a:moveTo>
                      <a:lnTo>
                        <a:pt x="902" y="195"/>
                      </a:lnTo>
                      <a:lnTo>
                        <a:pt x="902" y="193"/>
                      </a:lnTo>
                      <a:lnTo>
                        <a:pt x="901" y="191"/>
                      </a:lnTo>
                      <a:lnTo>
                        <a:pt x="901" y="190"/>
                      </a:lnTo>
                      <a:lnTo>
                        <a:pt x="901" y="190"/>
                      </a:lnTo>
                      <a:lnTo>
                        <a:pt x="900" y="188"/>
                      </a:lnTo>
                      <a:lnTo>
                        <a:pt x="898" y="186"/>
                      </a:lnTo>
                      <a:lnTo>
                        <a:pt x="898" y="186"/>
                      </a:lnTo>
                      <a:lnTo>
                        <a:pt x="898" y="185"/>
                      </a:lnTo>
                      <a:lnTo>
                        <a:pt x="897" y="184"/>
                      </a:lnTo>
                      <a:lnTo>
                        <a:pt x="896" y="184"/>
                      </a:lnTo>
                      <a:lnTo>
                        <a:pt x="895" y="183"/>
                      </a:lnTo>
                      <a:lnTo>
                        <a:pt x="893" y="183"/>
                      </a:lnTo>
                      <a:lnTo>
                        <a:pt x="893" y="183"/>
                      </a:lnTo>
                      <a:lnTo>
                        <a:pt x="892" y="182"/>
                      </a:lnTo>
                      <a:lnTo>
                        <a:pt x="471" y="2"/>
                      </a:lnTo>
                      <a:lnTo>
                        <a:pt x="469" y="0"/>
                      </a:lnTo>
                      <a:lnTo>
                        <a:pt x="466" y="0"/>
                      </a:lnTo>
                      <a:lnTo>
                        <a:pt x="463" y="0"/>
                      </a:lnTo>
                      <a:lnTo>
                        <a:pt x="461" y="2"/>
                      </a:lnTo>
                      <a:lnTo>
                        <a:pt x="10" y="182"/>
                      </a:lnTo>
                      <a:lnTo>
                        <a:pt x="9" y="182"/>
                      </a:lnTo>
                      <a:lnTo>
                        <a:pt x="9" y="183"/>
                      </a:lnTo>
                      <a:lnTo>
                        <a:pt x="8" y="183"/>
                      </a:lnTo>
                      <a:lnTo>
                        <a:pt x="6" y="184"/>
                      </a:lnTo>
                      <a:lnTo>
                        <a:pt x="5" y="184"/>
                      </a:lnTo>
                      <a:lnTo>
                        <a:pt x="4" y="185"/>
                      </a:lnTo>
                      <a:lnTo>
                        <a:pt x="4" y="185"/>
                      </a:lnTo>
                      <a:lnTo>
                        <a:pt x="4" y="186"/>
                      </a:lnTo>
                      <a:lnTo>
                        <a:pt x="2" y="187"/>
                      </a:lnTo>
                      <a:lnTo>
                        <a:pt x="1" y="189"/>
                      </a:lnTo>
                      <a:lnTo>
                        <a:pt x="1" y="190"/>
                      </a:lnTo>
                      <a:lnTo>
                        <a:pt x="1" y="190"/>
                      </a:lnTo>
                      <a:lnTo>
                        <a:pt x="0" y="192"/>
                      </a:lnTo>
                      <a:lnTo>
                        <a:pt x="0" y="195"/>
                      </a:lnTo>
                      <a:lnTo>
                        <a:pt x="0" y="195"/>
                      </a:lnTo>
                      <a:lnTo>
                        <a:pt x="0" y="195"/>
                      </a:lnTo>
                      <a:lnTo>
                        <a:pt x="0" y="195"/>
                      </a:lnTo>
                      <a:lnTo>
                        <a:pt x="0" y="195"/>
                      </a:lnTo>
                      <a:lnTo>
                        <a:pt x="0" y="676"/>
                      </a:lnTo>
                      <a:lnTo>
                        <a:pt x="0" y="681"/>
                      </a:lnTo>
                      <a:lnTo>
                        <a:pt x="2" y="685"/>
                      </a:lnTo>
                      <a:lnTo>
                        <a:pt x="5" y="688"/>
                      </a:lnTo>
                      <a:lnTo>
                        <a:pt x="9" y="690"/>
                      </a:lnTo>
                      <a:lnTo>
                        <a:pt x="460" y="901"/>
                      </a:lnTo>
                      <a:lnTo>
                        <a:pt x="460" y="901"/>
                      </a:lnTo>
                      <a:lnTo>
                        <a:pt x="461" y="901"/>
                      </a:lnTo>
                      <a:lnTo>
                        <a:pt x="463" y="902"/>
                      </a:lnTo>
                      <a:lnTo>
                        <a:pt x="466" y="902"/>
                      </a:lnTo>
                      <a:lnTo>
                        <a:pt x="469" y="902"/>
                      </a:lnTo>
                      <a:lnTo>
                        <a:pt x="472" y="901"/>
                      </a:lnTo>
                      <a:lnTo>
                        <a:pt x="472" y="901"/>
                      </a:lnTo>
                      <a:lnTo>
                        <a:pt x="472" y="900"/>
                      </a:lnTo>
                      <a:lnTo>
                        <a:pt x="893" y="690"/>
                      </a:lnTo>
                      <a:lnTo>
                        <a:pt x="897" y="688"/>
                      </a:lnTo>
                      <a:lnTo>
                        <a:pt x="900" y="685"/>
                      </a:lnTo>
                      <a:lnTo>
                        <a:pt x="901" y="681"/>
                      </a:lnTo>
                      <a:lnTo>
                        <a:pt x="902" y="676"/>
                      </a:lnTo>
                      <a:lnTo>
                        <a:pt x="902" y="195"/>
                      </a:lnTo>
                      <a:lnTo>
                        <a:pt x="902" y="195"/>
                      </a:lnTo>
                      <a:lnTo>
                        <a:pt x="902" y="1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5" name="Freeform 98"/>
                <p:cNvSpPr>
                  <a:spLocks noEditPoints="1"/>
                </p:cNvSpPr>
                <p:nvPr/>
              </p:nvSpPr>
              <p:spPr bwMode="auto">
                <a:xfrm>
                  <a:off x="8774113" y="2041525"/>
                  <a:ext cx="77788" cy="100013"/>
                </a:xfrm>
                <a:custGeom>
                  <a:avLst/>
                  <a:gdLst>
                    <a:gd name="T0" fmla="*/ 211 w 241"/>
                    <a:gd name="T1" fmla="*/ 278 h 315"/>
                    <a:gd name="T2" fmla="*/ 30 w 241"/>
                    <a:gd name="T3" fmla="*/ 201 h 315"/>
                    <a:gd name="T4" fmla="*/ 30 w 241"/>
                    <a:gd name="T5" fmla="*/ 38 h 315"/>
                    <a:gd name="T6" fmla="*/ 211 w 241"/>
                    <a:gd name="T7" fmla="*/ 115 h 315"/>
                    <a:gd name="T8" fmla="*/ 211 w 241"/>
                    <a:gd name="T9" fmla="*/ 278 h 315"/>
                    <a:gd name="T10" fmla="*/ 231 w 241"/>
                    <a:gd name="T11" fmla="*/ 92 h 315"/>
                    <a:gd name="T12" fmla="*/ 21 w 241"/>
                    <a:gd name="T13" fmla="*/ 2 h 315"/>
                    <a:gd name="T14" fmla="*/ 17 w 241"/>
                    <a:gd name="T15" fmla="*/ 0 h 315"/>
                    <a:gd name="T16" fmla="*/ 14 w 241"/>
                    <a:gd name="T17" fmla="*/ 0 h 315"/>
                    <a:gd name="T18" fmla="*/ 11 w 241"/>
                    <a:gd name="T19" fmla="*/ 0 h 315"/>
                    <a:gd name="T20" fmla="*/ 6 w 241"/>
                    <a:gd name="T21" fmla="*/ 3 h 315"/>
                    <a:gd name="T22" fmla="*/ 4 w 241"/>
                    <a:gd name="T23" fmla="*/ 5 h 315"/>
                    <a:gd name="T24" fmla="*/ 2 w 241"/>
                    <a:gd name="T25" fmla="*/ 8 h 315"/>
                    <a:gd name="T26" fmla="*/ 1 w 241"/>
                    <a:gd name="T27" fmla="*/ 11 h 315"/>
                    <a:gd name="T28" fmla="*/ 0 w 241"/>
                    <a:gd name="T29" fmla="*/ 15 h 315"/>
                    <a:gd name="T30" fmla="*/ 0 w 241"/>
                    <a:gd name="T31" fmla="*/ 210 h 315"/>
                    <a:gd name="T32" fmla="*/ 1 w 241"/>
                    <a:gd name="T33" fmla="*/ 215 h 315"/>
                    <a:gd name="T34" fmla="*/ 2 w 241"/>
                    <a:gd name="T35" fmla="*/ 219 h 315"/>
                    <a:gd name="T36" fmla="*/ 5 w 241"/>
                    <a:gd name="T37" fmla="*/ 222 h 315"/>
                    <a:gd name="T38" fmla="*/ 10 w 241"/>
                    <a:gd name="T39" fmla="*/ 224 h 315"/>
                    <a:gd name="T40" fmla="*/ 220 w 241"/>
                    <a:gd name="T41" fmla="*/ 314 h 315"/>
                    <a:gd name="T42" fmla="*/ 223 w 241"/>
                    <a:gd name="T43" fmla="*/ 315 h 315"/>
                    <a:gd name="T44" fmla="*/ 226 w 241"/>
                    <a:gd name="T45" fmla="*/ 315 h 315"/>
                    <a:gd name="T46" fmla="*/ 230 w 241"/>
                    <a:gd name="T47" fmla="*/ 315 h 315"/>
                    <a:gd name="T48" fmla="*/ 234 w 241"/>
                    <a:gd name="T49" fmla="*/ 313 h 315"/>
                    <a:gd name="T50" fmla="*/ 237 w 241"/>
                    <a:gd name="T51" fmla="*/ 311 h 315"/>
                    <a:gd name="T52" fmla="*/ 239 w 241"/>
                    <a:gd name="T53" fmla="*/ 308 h 315"/>
                    <a:gd name="T54" fmla="*/ 240 w 241"/>
                    <a:gd name="T55" fmla="*/ 305 h 315"/>
                    <a:gd name="T56" fmla="*/ 241 w 241"/>
                    <a:gd name="T57" fmla="*/ 300 h 315"/>
                    <a:gd name="T58" fmla="*/ 241 w 241"/>
                    <a:gd name="T59" fmla="*/ 105 h 315"/>
                    <a:gd name="T60" fmla="*/ 240 w 241"/>
                    <a:gd name="T61" fmla="*/ 101 h 315"/>
                    <a:gd name="T62" fmla="*/ 238 w 241"/>
                    <a:gd name="T63" fmla="*/ 97 h 315"/>
                    <a:gd name="T64" fmla="*/ 236 w 241"/>
                    <a:gd name="T65" fmla="*/ 94 h 315"/>
                    <a:gd name="T66" fmla="*/ 231 w 241"/>
                    <a:gd name="T67" fmla="*/ 92 h 315"/>
                    <a:gd name="T68" fmla="*/ 231 w 241"/>
                    <a:gd name="T69" fmla="*/ 9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15">
                      <a:moveTo>
                        <a:pt x="211" y="278"/>
                      </a:moveTo>
                      <a:lnTo>
                        <a:pt x="30" y="201"/>
                      </a:lnTo>
                      <a:lnTo>
                        <a:pt x="30" y="38"/>
                      </a:lnTo>
                      <a:lnTo>
                        <a:pt x="211" y="115"/>
                      </a:lnTo>
                      <a:lnTo>
                        <a:pt x="211" y="278"/>
                      </a:lnTo>
                      <a:close/>
                      <a:moveTo>
                        <a:pt x="231" y="92"/>
                      </a:moveTo>
                      <a:lnTo>
                        <a:pt x="21" y="2"/>
                      </a:lnTo>
                      <a:lnTo>
                        <a:pt x="17" y="0"/>
                      </a:lnTo>
                      <a:lnTo>
                        <a:pt x="14" y="0"/>
                      </a:lnTo>
                      <a:lnTo>
                        <a:pt x="11" y="0"/>
                      </a:lnTo>
                      <a:lnTo>
                        <a:pt x="6" y="3"/>
                      </a:lnTo>
                      <a:lnTo>
                        <a:pt x="4" y="5"/>
                      </a:lnTo>
                      <a:lnTo>
                        <a:pt x="2" y="8"/>
                      </a:lnTo>
                      <a:lnTo>
                        <a:pt x="1" y="11"/>
                      </a:lnTo>
                      <a:lnTo>
                        <a:pt x="0" y="15"/>
                      </a:lnTo>
                      <a:lnTo>
                        <a:pt x="0" y="210"/>
                      </a:lnTo>
                      <a:lnTo>
                        <a:pt x="1" y="215"/>
                      </a:lnTo>
                      <a:lnTo>
                        <a:pt x="2" y="219"/>
                      </a:lnTo>
                      <a:lnTo>
                        <a:pt x="5" y="222"/>
                      </a:lnTo>
                      <a:lnTo>
                        <a:pt x="10" y="224"/>
                      </a:lnTo>
                      <a:lnTo>
                        <a:pt x="220" y="314"/>
                      </a:lnTo>
                      <a:lnTo>
                        <a:pt x="223" y="315"/>
                      </a:lnTo>
                      <a:lnTo>
                        <a:pt x="226" y="315"/>
                      </a:lnTo>
                      <a:lnTo>
                        <a:pt x="230" y="315"/>
                      </a:lnTo>
                      <a:lnTo>
                        <a:pt x="234" y="313"/>
                      </a:lnTo>
                      <a:lnTo>
                        <a:pt x="237" y="311"/>
                      </a:lnTo>
                      <a:lnTo>
                        <a:pt x="239" y="308"/>
                      </a:lnTo>
                      <a:lnTo>
                        <a:pt x="240" y="305"/>
                      </a:lnTo>
                      <a:lnTo>
                        <a:pt x="241" y="300"/>
                      </a:lnTo>
                      <a:lnTo>
                        <a:pt x="241" y="105"/>
                      </a:lnTo>
                      <a:lnTo>
                        <a:pt x="240" y="101"/>
                      </a:lnTo>
                      <a:lnTo>
                        <a:pt x="238" y="97"/>
                      </a:lnTo>
                      <a:lnTo>
                        <a:pt x="236" y="94"/>
                      </a:lnTo>
                      <a:lnTo>
                        <a:pt x="231" y="92"/>
                      </a:lnTo>
                      <a:lnTo>
                        <a:pt x="231"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76" name="Group 75"/>
              <p:cNvGrpSpPr/>
              <p:nvPr/>
            </p:nvGrpSpPr>
            <p:grpSpPr>
              <a:xfrm>
                <a:off x="7073" y="5737"/>
                <a:ext cx="345" cy="453"/>
                <a:chOff x="6445250" y="2498725"/>
                <a:chExt cx="219075" cy="287338"/>
              </a:xfrm>
              <a:solidFill>
                <a:schemeClr val="tx1">
                  <a:lumMod val="75000"/>
                  <a:lumOff val="25000"/>
                </a:schemeClr>
              </a:solidFill>
            </p:grpSpPr>
            <p:sp>
              <p:nvSpPr>
                <p:cNvPr id="77" name="Freeform 227"/>
                <p:cNvSpPr>
                  <a:spLocks noEditPoints="1"/>
                </p:cNvSpPr>
                <p:nvPr/>
              </p:nvSpPr>
              <p:spPr bwMode="auto">
                <a:xfrm>
                  <a:off x="6445250" y="2498725"/>
                  <a:ext cx="219075" cy="287338"/>
                </a:xfrm>
                <a:custGeom>
                  <a:avLst/>
                  <a:gdLst>
                    <a:gd name="T0" fmla="*/ 104 w 692"/>
                    <a:gd name="T1" fmla="*/ 868 h 902"/>
                    <a:gd name="T2" fmla="*/ 69 w 692"/>
                    <a:gd name="T3" fmla="*/ 849 h 902"/>
                    <a:gd name="T4" fmla="*/ 43 w 692"/>
                    <a:gd name="T5" fmla="*/ 818 h 902"/>
                    <a:gd name="T6" fmla="*/ 31 w 692"/>
                    <a:gd name="T7" fmla="*/ 778 h 902"/>
                    <a:gd name="T8" fmla="*/ 35 w 692"/>
                    <a:gd name="T9" fmla="*/ 736 h 902"/>
                    <a:gd name="T10" fmla="*/ 55 w 692"/>
                    <a:gd name="T11" fmla="*/ 700 h 902"/>
                    <a:gd name="T12" fmla="*/ 86 w 692"/>
                    <a:gd name="T13" fmla="*/ 674 h 902"/>
                    <a:gd name="T14" fmla="*/ 124 w 692"/>
                    <a:gd name="T15" fmla="*/ 662 h 902"/>
                    <a:gd name="T16" fmla="*/ 167 w 692"/>
                    <a:gd name="T17" fmla="*/ 667 h 902"/>
                    <a:gd name="T18" fmla="*/ 202 w 692"/>
                    <a:gd name="T19" fmla="*/ 686 h 902"/>
                    <a:gd name="T20" fmla="*/ 228 w 692"/>
                    <a:gd name="T21" fmla="*/ 717 h 902"/>
                    <a:gd name="T22" fmla="*/ 240 w 692"/>
                    <a:gd name="T23" fmla="*/ 757 h 902"/>
                    <a:gd name="T24" fmla="*/ 236 w 692"/>
                    <a:gd name="T25" fmla="*/ 798 h 902"/>
                    <a:gd name="T26" fmla="*/ 216 w 692"/>
                    <a:gd name="T27" fmla="*/ 834 h 902"/>
                    <a:gd name="T28" fmla="*/ 185 w 692"/>
                    <a:gd name="T29" fmla="*/ 859 h 902"/>
                    <a:gd name="T30" fmla="*/ 146 w 692"/>
                    <a:gd name="T31" fmla="*/ 872 h 902"/>
                    <a:gd name="T32" fmla="*/ 511 w 692"/>
                    <a:gd name="T33" fmla="*/ 361 h 902"/>
                    <a:gd name="T34" fmla="*/ 271 w 692"/>
                    <a:gd name="T35" fmla="*/ 722 h 902"/>
                    <a:gd name="T36" fmla="*/ 632 w 692"/>
                    <a:gd name="T37" fmla="*/ 722 h 902"/>
                    <a:gd name="T38" fmla="*/ 622 w 692"/>
                    <a:gd name="T39" fmla="*/ 813 h 902"/>
                    <a:gd name="T40" fmla="*/ 266 w 692"/>
                    <a:gd name="T41" fmla="*/ 802 h 902"/>
                    <a:gd name="T42" fmla="*/ 270 w 692"/>
                    <a:gd name="T43" fmla="*/ 760 h 902"/>
                    <a:gd name="T44" fmla="*/ 652 w 692"/>
                    <a:gd name="T45" fmla="*/ 751 h 902"/>
                    <a:gd name="T46" fmla="*/ 660 w 692"/>
                    <a:gd name="T47" fmla="*/ 743 h 902"/>
                    <a:gd name="T48" fmla="*/ 661 w 692"/>
                    <a:gd name="T49" fmla="*/ 373 h 902"/>
                    <a:gd name="T50" fmla="*/ 655 w 692"/>
                    <a:gd name="T51" fmla="*/ 364 h 902"/>
                    <a:gd name="T52" fmla="*/ 541 w 692"/>
                    <a:gd name="T53" fmla="*/ 361 h 902"/>
                    <a:gd name="T54" fmla="*/ 539 w 692"/>
                    <a:gd name="T55" fmla="*/ 158 h 902"/>
                    <a:gd name="T56" fmla="*/ 529 w 692"/>
                    <a:gd name="T57" fmla="*/ 151 h 902"/>
                    <a:gd name="T58" fmla="*/ 250 w 692"/>
                    <a:gd name="T59" fmla="*/ 151 h 902"/>
                    <a:gd name="T60" fmla="*/ 242 w 692"/>
                    <a:gd name="T61" fmla="*/ 160 h 902"/>
                    <a:gd name="T62" fmla="*/ 241 w 692"/>
                    <a:gd name="T63" fmla="*/ 683 h 902"/>
                    <a:gd name="T64" fmla="*/ 213 w 692"/>
                    <a:gd name="T65" fmla="*/ 657 h 902"/>
                    <a:gd name="T66" fmla="*/ 180 w 692"/>
                    <a:gd name="T67" fmla="*/ 640 h 902"/>
                    <a:gd name="T68" fmla="*/ 178 w 692"/>
                    <a:gd name="T69" fmla="*/ 7 h 902"/>
                    <a:gd name="T70" fmla="*/ 168 w 692"/>
                    <a:gd name="T71" fmla="*/ 0 h 902"/>
                    <a:gd name="T72" fmla="*/ 70 w 692"/>
                    <a:gd name="T73" fmla="*/ 1 h 902"/>
                    <a:gd name="T74" fmla="*/ 61 w 692"/>
                    <a:gd name="T75" fmla="*/ 10 h 902"/>
                    <a:gd name="T76" fmla="*/ 61 w 692"/>
                    <a:gd name="T77" fmla="*/ 22 h 902"/>
                    <a:gd name="T78" fmla="*/ 70 w 692"/>
                    <a:gd name="T79" fmla="*/ 29 h 902"/>
                    <a:gd name="T80" fmla="*/ 150 w 692"/>
                    <a:gd name="T81" fmla="*/ 632 h 902"/>
                    <a:gd name="T82" fmla="*/ 108 w 692"/>
                    <a:gd name="T83" fmla="*/ 635 h 902"/>
                    <a:gd name="T84" fmla="*/ 60 w 692"/>
                    <a:gd name="T85" fmla="*/ 655 h 902"/>
                    <a:gd name="T86" fmla="*/ 24 w 692"/>
                    <a:gd name="T87" fmla="*/ 691 h 902"/>
                    <a:gd name="T88" fmla="*/ 3 w 692"/>
                    <a:gd name="T89" fmla="*/ 740 h 902"/>
                    <a:gd name="T90" fmla="*/ 3 w 692"/>
                    <a:gd name="T91" fmla="*/ 794 h 902"/>
                    <a:gd name="T92" fmla="*/ 24 w 692"/>
                    <a:gd name="T93" fmla="*/ 842 h 902"/>
                    <a:gd name="T94" fmla="*/ 60 w 692"/>
                    <a:gd name="T95" fmla="*/ 880 h 902"/>
                    <a:gd name="T96" fmla="*/ 108 w 692"/>
                    <a:gd name="T97" fmla="*/ 900 h 902"/>
                    <a:gd name="T98" fmla="*/ 152 w 692"/>
                    <a:gd name="T99" fmla="*/ 901 h 902"/>
                    <a:gd name="T100" fmla="*/ 200 w 692"/>
                    <a:gd name="T101" fmla="*/ 886 h 902"/>
                    <a:gd name="T102" fmla="*/ 247 w 692"/>
                    <a:gd name="T103" fmla="*/ 842 h 902"/>
                    <a:gd name="T104" fmla="*/ 671 w 692"/>
                    <a:gd name="T105" fmla="*/ 901 h 902"/>
                    <a:gd name="T106" fmla="*/ 682 w 692"/>
                    <a:gd name="T107" fmla="*/ 901 h 902"/>
                    <a:gd name="T108" fmla="*/ 691 w 692"/>
                    <a:gd name="T109" fmla="*/ 893 h 902"/>
                    <a:gd name="T110" fmla="*/ 691 w 692"/>
                    <a:gd name="T111" fmla="*/ 88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2" h="902">
                      <a:moveTo>
                        <a:pt x="135" y="872"/>
                      </a:moveTo>
                      <a:lnTo>
                        <a:pt x="124" y="872"/>
                      </a:lnTo>
                      <a:lnTo>
                        <a:pt x="115" y="870"/>
                      </a:lnTo>
                      <a:lnTo>
                        <a:pt x="104" y="868"/>
                      </a:lnTo>
                      <a:lnTo>
                        <a:pt x="94" y="864"/>
                      </a:lnTo>
                      <a:lnTo>
                        <a:pt x="86" y="859"/>
                      </a:lnTo>
                      <a:lnTo>
                        <a:pt x="76" y="854"/>
                      </a:lnTo>
                      <a:lnTo>
                        <a:pt x="69" y="849"/>
                      </a:lnTo>
                      <a:lnTo>
                        <a:pt x="61" y="841"/>
                      </a:lnTo>
                      <a:lnTo>
                        <a:pt x="55" y="834"/>
                      </a:lnTo>
                      <a:lnTo>
                        <a:pt x="48" y="826"/>
                      </a:lnTo>
                      <a:lnTo>
                        <a:pt x="43" y="818"/>
                      </a:lnTo>
                      <a:lnTo>
                        <a:pt x="39" y="808"/>
                      </a:lnTo>
                      <a:lnTo>
                        <a:pt x="35" y="798"/>
                      </a:lnTo>
                      <a:lnTo>
                        <a:pt x="32" y="789"/>
                      </a:lnTo>
                      <a:lnTo>
                        <a:pt x="31" y="778"/>
                      </a:lnTo>
                      <a:lnTo>
                        <a:pt x="30" y="767"/>
                      </a:lnTo>
                      <a:lnTo>
                        <a:pt x="31" y="757"/>
                      </a:lnTo>
                      <a:lnTo>
                        <a:pt x="32" y="746"/>
                      </a:lnTo>
                      <a:lnTo>
                        <a:pt x="35" y="736"/>
                      </a:lnTo>
                      <a:lnTo>
                        <a:pt x="39" y="727"/>
                      </a:lnTo>
                      <a:lnTo>
                        <a:pt x="43" y="717"/>
                      </a:lnTo>
                      <a:lnTo>
                        <a:pt x="48" y="708"/>
                      </a:lnTo>
                      <a:lnTo>
                        <a:pt x="55" y="700"/>
                      </a:lnTo>
                      <a:lnTo>
                        <a:pt x="61" y="692"/>
                      </a:lnTo>
                      <a:lnTo>
                        <a:pt x="69" y="686"/>
                      </a:lnTo>
                      <a:lnTo>
                        <a:pt x="76" y="680"/>
                      </a:lnTo>
                      <a:lnTo>
                        <a:pt x="86" y="674"/>
                      </a:lnTo>
                      <a:lnTo>
                        <a:pt x="94" y="670"/>
                      </a:lnTo>
                      <a:lnTo>
                        <a:pt x="104" y="667"/>
                      </a:lnTo>
                      <a:lnTo>
                        <a:pt x="115" y="665"/>
                      </a:lnTo>
                      <a:lnTo>
                        <a:pt x="124" y="662"/>
                      </a:lnTo>
                      <a:lnTo>
                        <a:pt x="135" y="662"/>
                      </a:lnTo>
                      <a:lnTo>
                        <a:pt x="146" y="662"/>
                      </a:lnTo>
                      <a:lnTo>
                        <a:pt x="156" y="665"/>
                      </a:lnTo>
                      <a:lnTo>
                        <a:pt x="167" y="667"/>
                      </a:lnTo>
                      <a:lnTo>
                        <a:pt x="177" y="670"/>
                      </a:lnTo>
                      <a:lnTo>
                        <a:pt x="185" y="674"/>
                      </a:lnTo>
                      <a:lnTo>
                        <a:pt x="194" y="680"/>
                      </a:lnTo>
                      <a:lnTo>
                        <a:pt x="202" y="686"/>
                      </a:lnTo>
                      <a:lnTo>
                        <a:pt x="210" y="692"/>
                      </a:lnTo>
                      <a:lnTo>
                        <a:pt x="216" y="700"/>
                      </a:lnTo>
                      <a:lnTo>
                        <a:pt x="223" y="708"/>
                      </a:lnTo>
                      <a:lnTo>
                        <a:pt x="228" y="717"/>
                      </a:lnTo>
                      <a:lnTo>
                        <a:pt x="232" y="727"/>
                      </a:lnTo>
                      <a:lnTo>
                        <a:pt x="236" y="736"/>
                      </a:lnTo>
                      <a:lnTo>
                        <a:pt x="239" y="746"/>
                      </a:lnTo>
                      <a:lnTo>
                        <a:pt x="240" y="757"/>
                      </a:lnTo>
                      <a:lnTo>
                        <a:pt x="241" y="767"/>
                      </a:lnTo>
                      <a:lnTo>
                        <a:pt x="240" y="778"/>
                      </a:lnTo>
                      <a:lnTo>
                        <a:pt x="239" y="789"/>
                      </a:lnTo>
                      <a:lnTo>
                        <a:pt x="236" y="798"/>
                      </a:lnTo>
                      <a:lnTo>
                        <a:pt x="232" y="808"/>
                      </a:lnTo>
                      <a:lnTo>
                        <a:pt x="228" y="818"/>
                      </a:lnTo>
                      <a:lnTo>
                        <a:pt x="223" y="826"/>
                      </a:lnTo>
                      <a:lnTo>
                        <a:pt x="216" y="834"/>
                      </a:lnTo>
                      <a:lnTo>
                        <a:pt x="210" y="841"/>
                      </a:lnTo>
                      <a:lnTo>
                        <a:pt x="202" y="849"/>
                      </a:lnTo>
                      <a:lnTo>
                        <a:pt x="194" y="854"/>
                      </a:lnTo>
                      <a:lnTo>
                        <a:pt x="185" y="859"/>
                      </a:lnTo>
                      <a:lnTo>
                        <a:pt x="177" y="864"/>
                      </a:lnTo>
                      <a:lnTo>
                        <a:pt x="167" y="868"/>
                      </a:lnTo>
                      <a:lnTo>
                        <a:pt x="156" y="870"/>
                      </a:lnTo>
                      <a:lnTo>
                        <a:pt x="146" y="872"/>
                      </a:lnTo>
                      <a:lnTo>
                        <a:pt x="135" y="872"/>
                      </a:lnTo>
                      <a:close/>
                      <a:moveTo>
                        <a:pt x="271" y="180"/>
                      </a:moveTo>
                      <a:lnTo>
                        <a:pt x="511" y="180"/>
                      </a:lnTo>
                      <a:lnTo>
                        <a:pt x="511" y="361"/>
                      </a:lnTo>
                      <a:lnTo>
                        <a:pt x="271" y="361"/>
                      </a:lnTo>
                      <a:lnTo>
                        <a:pt x="271" y="180"/>
                      </a:lnTo>
                      <a:close/>
                      <a:moveTo>
                        <a:pt x="632" y="722"/>
                      </a:moveTo>
                      <a:lnTo>
                        <a:pt x="271" y="722"/>
                      </a:lnTo>
                      <a:lnTo>
                        <a:pt x="271" y="391"/>
                      </a:lnTo>
                      <a:lnTo>
                        <a:pt x="526" y="391"/>
                      </a:lnTo>
                      <a:lnTo>
                        <a:pt x="632" y="391"/>
                      </a:lnTo>
                      <a:lnTo>
                        <a:pt x="632" y="722"/>
                      </a:lnTo>
                      <a:close/>
                      <a:moveTo>
                        <a:pt x="688" y="877"/>
                      </a:moveTo>
                      <a:lnTo>
                        <a:pt x="627" y="817"/>
                      </a:lnTo>
                      <a:lnTo>
                        <a:pt x="625" y="814"/>
                      </a:lnTo>
                      <a:lnTo>
                        <a:pt x="622" y="813"/>
                      </a:lnTo>
                      <a:lnTo>
                        <a:pt x="619" y="812"/>
                      </a:lnTo>
                      <a:lnTo>
                        <a:pt x="616" y="812"/>
                      </a:lnTo>
                      <a:lnTo>
                        <a:pt x="262" y="812"/>
                      </a:lnTo>
                      <a:lnTo>
                        <a:pt x="266" y="802"/>
                      </a:lnTo>
                      <a:lnTo>
                        <a:pt x="269" y="790"/>
                      </a:lnTo>
                      <a:lnTo>
                        <a:pt x="270" y="779"/>
                      </a:lnTo>
                      <a:lnTo>
                        <a:pt x="271" y="767"/>
                      </a:lnTo>
                      <a:lnTo>
                        <a:pt x="270" y="760"/>
                      </a:lnTo>
                      <a:lnTo>
                        <a:pt x="270" y="752"/>
                      </a:lnTo>
                      <a:lnTo>
                        <a:pt x="647" y="752"/>
                      </a:lnTo>
                      <a:lnTo>
                        <a:pt x="649" y="752"/>
                      </a:lnTo>
                      <a:lnTo>
                        <a:pt x="652" y="751"/>
                      </a:lnTo>
                      <a:lnTo>
                        <a:pt x="655" y="749"/>
                      </a:lnTo>
                      <a:lnTo>
                        <a:pt x="657" y="748"/>
                      </a:lnTo>
                      <a:lnTo>
                        <a:pt x="659" y="746"/>
                      </a:lnTo>
                      <a:lnTo>
                        <a:pt x="660" y="743"/>
                      </a:lnTo>
                      <a:lnTo>
                        <a:pt x="661" y="741"/>
                      </a:lnTo>
                      <a:lnTo>
                        <a:pt x="662" y="737"/>
                      </a:lnTo>
                      <a:lnTo>
                        <a:pt x="662" y="376"/>
                      </a:lnTo>
                      <a:lnTo>
                        <a:pt x="661" y="373"/>
                      </a:lnTo>
                      <a:lnTo>
                        <a:pt x="660" y="370"/>
                      </a:lnTo>
                      <a:lnTo>
                        <a:pt x="659" y="368"/>
                      </a:lnTo>
                      <a:lnTo>
                        <a:pt x="657" y="366"/>
                      </a:lnTo>
                      <a:lnTo>
                        <a:pt x="655" y="364"/>
                      </a:lnTo>
                      <a:lnTo>
                        <a:pt x="652" y="362"/>
                      </a:lnTo>
                      <a:lnTo>
                        <a:pt x="649" y="361"/>
                      </a:lnTo>
                      <a:lnTo>
                        <a:pt x="647" y="361"/>
                      </a:lnTo>
                      <a:lnTo>
                        <a:pt x="541" y="361"/>
                      </a:lnTo>
                      <a:lnTo>
                        <a:pt x="541" y="165"/>
                      </a:lnTo>
                      <a:lnTo>
                        <a:pt x="541" y="163"/>
                      </a:lnTo>
                      <a:lnTo>
                        <a:pt x="540" y="160"/>
                      </a:lnTo>
                      <a:lnTo>
                        <a:pt x="539" y="158"/>
                      </a:lnTo>
                      <a:lnTo>
                        <a:pt x="537" y="155"/>
                      </a:lnTo>
                      <a:lnTo>
                        <a:pt x="535" y="154"/>
                      </a:lnTo>
                      <a:lnTo>
                        <a:pt x="532" y="152"/>
                      </a:lnTo>
                      <a:lnTo>
                        <a:pt x="529" y="151"/>
                      </a:lnTo>
                      <a:lnTo>
                        <a:pt x="526" y="150"/>
                      </a:lnTo>
                      <a:lnTo>
                        <a:pt x="256" y="150"/>
                      </a:lnTo>
                      <a:lnTo>
                        <a:pt x="253" y="151"/>
                      </a:lnTo>
                      <a:lnTo>
                        <a:pt x="250" y="151"/>
                      </a:lnTo>
                      <a:lnTo>
                        <a:pt x="247" y="154"/>
                      </a:lnTo>
                      <a:lnTo>
                        <a:pt x="245" y="155"/>
                      </a:lnTo>
                      <a:lnTo>
                        <a:pt x="243" y="158"/>
                      </a:lnTo>
                      <a:lnTo>
                        <a:pt x="242" y="160"/>
                      </a:lnTo>
                      <a:lnTo>
                        <a:pt x="241" y="163"/>
                      </a:lnTo>
                      <a:lnTo>
                        <a:pt x="241" y="165"/>
                      </a:lnTo>
                      <a:lnTo>
                        <a:pt x="241" y="376"/>
                      </a:lnTo>
                      <a:lnTo>
                        <a:pt x="241" y="683"/>
                      </a:lnTo>
                      <a:lnTo>
                        <a:pt x="235" y="675"/>
                      </a:lnTo>
                      <a:lnTo>
                        <a:pt x="228" y="669"/>
                      </a:lnTo>
                      <a:lnTo>
                        <a:pt x="221" y="662"/>
                      </a:lnTo>
                      <a:lnTo>
                        <a:pt x="213" y="657"/>
                      </a:lnTo>
                      <a:lnTo>
                        <a:pt x="206" y="652"/>
                      </a:lnTo>
                      <a:lnTo>
                        <a:pt x="198" y="647"/>
                      </a:lnTo>
                      <a:lnTo>
                        <a:pt x="190" y="643"/>
                      </a:lnTo>
                      <a:lnTo>
                        <a:pt x="180" y="640"/>
                      </a:lnTo>
                      <a:lnTo>
                        <a:pt x="180" y="15"/>
                      </a:lnTo>
                      <a:lnTo>
                        <a:pt x="180" y="12"/>
                      </a:lnTo>
                      <a:lnTo>
                        <a:pt x="179" y="10"/>
                      </a:lnTo>
                      <a:lnTo>
                        <a:pt x="178" y="7"/>
                      </a:lnTo>
                      <a:lnTo>
                        <a:pt x="176" y="5"/>
                      </a:lnTo>
                      <a:lnTo>
                        <a:pt x="174" y="3"/>
                      </a:lnTo>
                      <a:lnTo>
                        <a:pt x="171" y="1"/>
                      </a:lnTo>
                      <a:lnTo>
                        <a:pt x="168" y="0"/>
                      </a:lnTo>
                      <a:lnTo>
                        <a:pt x="165" y="0"/>
                      </a:lnTo>
                      <a:lnTo>
                        <a:pt x="75" y="0"/>
                      </a:lnTo>
                      <a:lnTo>
                        <a:pt x="72" y="0"/>
                      </a:lnTo>
                      <a:lnTo>
                        <a:pt x="70" y="1"/>
                      </a:lnTo>
                      <a:lnTo>
                        <a:pt x="66" y="3"/>
                      </a:lnTo>
                      <a:lnTo>
                        <a:pt x="64" y="5"/>
                      </a:lnTo>
                      <a:lnTo>
                        <a:pt x="63" y="7"/>
                      </a:lnTo>
                      <a:lnTo>
                        <a:pt x="61" y="10"/>
                      </a:lnTo>
                      <a:lnTo>
                        <a:pt x="60" y="12"/>
                      </a:lnTo>
                      <a:lnTo>
                        <a:pt x="60" y="15"/>
                      </a:lnTo>
                      <a:lnTo>
                        <a:pt x="60" y="19"/>
                      </a:lnTo>
                      <a:lnTo>
                        <a:pt x="61" y="22"/>
                      </a:lnTo>
                      <a:lnTo>
                        <a:pt x="63" y="24"/>
                      </a:lnTo>
                      <a:lnTo>
                        <a:pt x="64" y="26"/>
                      </a:lnTo>
                      <a:lnTo>
                        <a:pt x="66" y="28"/>
                      </a:lnTo>
                      <a:lnTo>
                        <a:pt x="70" y="29"/>
                      </a:lnTo>
                      <a:lnTo>
                        <a:pt x="72" y="30"/>
                      </a:lnTo>
                      <a:lnTo>
                        <a:pt x="75" y="30"/>
                      </a:lnTo>
                      <a:lnTo>
                        <a:pt x="150" y="30"/>
                      </a:lnTo>
                      <a:lnTo>
                        <a:pt x="150" y="632"/>
                      </a:lnTo>
                      <a:lnTo>
                        <a:pt x="142" y="632"/>
                      </a:lnTo>
                      <a:lnTo>
                        <a:pt x="135" y="632"/>
                      </a:lnTo>
                      <a:lnTo>
                        <a:pt x="121" y="632"/>
                      </a:lnTo>
                      <a:lnTo>
                        <a:pt x="108" y="635"/>
                      </a:lnTo>
                      <a:lnTo>
                        <a:pt x="95" y="638"/>
                      </a:lnTo>
                      <a:lnTo>
                        <a:pt x="82" y="642"/>
                      </a:lnTo>
                      <a:lnTo>
                        <a:pt x="71" y="648"/>
                      </a:lnTo>
                      <a:lnTo>
                        <a:pt x="60" y="655"/>
                      </a:lnTo>
                      <a:lnTo>
                        <a:pt x="49" y="662"/>
                      </a:lnTo>
                      <a:lnTo>
                        <a:pt x="40" y="672"/>
                      </a:lnTo>
                      <a:lnTo>
                        <a:pt x="31" y="682"/>
                      </a:lnTo>
                      <a:lnTo>
                        <a:pt x="24" y="691"/>
                      </a:lnTo>
                      <a:lnTo>
                        <a:pt x="16" y="703"/>
                      </a:lnTo>
                      <a:lnTo>
                        <a:pt x="11" y="715"/>
                      </a:lnTo>
                      <a:lnTo>
                        <a:pt x="6" y="727"/>
                      </a:lnTo>
                      <a:lnTo>
                        <a:pt x="3" y="740"/>
                      </a:lnTo>
                      <a:lnTo>
                        <a:pt x="1" y="753"/>
                      </a:lnTo>
                      <a:lnTo>
                        <a:pt x="0" y="767"/>
                      </a:lnTo>
                      <a:lnTo>
                        <a:pt x="1" y="781"/>
                      </a:lnTo>
                      <a:lnTo>
                        <a:pt x="3" y="794"/>
                      </a:lnTo>
                      <a:lnTo>
                        <a:pt x="6" y="807"/>
                      </a:lnTo>
                      <a:lnTo>
                        <a:pt x="11" y="820"/>
                      </a:lnTo>
                      <a:lnTo>
                        <a:pt x="16" y="832"/>
                      </a:lnTo>
                      <a:lnTo>
                        <a:pt x="24" y="842"/>
                      </a:lnTo>
                      <a:lnTo>
                        <a:pt x="31" y="853"/>
                      </a:lnTo>
                      <a:lnTo>
                        <a:pt x="40" y="863"/>
                      </a:lnTo>
                      <a:lnTo>
                        <a:pt x="49" y="871"/>
                      </a:lnTo>
                      <a:lnTo>
                        <a:pt x="60" y="880"/>
                      </a:lnTo>
                      <a:lnTo>
                        <a:pt x="71" y="886"/>
                      </a:lnTo>
                      <a:lnTo>
                        <a:pt x="82" y="892"/>
                      </a:lnTo>
                      <a:lnTo>
                        <a:pt x="95" y="896"/>
                      </a:lnTo>
                      <a:lnTo>
                        <a:pt x="108" y="900"/>
                      </a:lnTo>
                      <a:lnTo>
                        <a:pt x="121" y="902"/>
                      </a:lnTo>
                      <a:lnTo>
                        <a:pt x="135" y="902"/>
                      </a:lnTo>
                      <a:lnTo>
                        <a:pt x="144" y="902"/>
                      </a:lnTo>
                      <a:lnTo>
                        <a:pt x="152" y="901"/>
                      </a:lnTo>
                      <a:lnTo>
                        <a:pt x="161" y="900"/>
                      </a:lnTo>
                      <a:lnTo>
                        <a:pt x="169" y="898"/>
                      </a:lnTo>
                      <a:lnTo>
                        <a:pt x="185" y="893"/>
                      </a:lnTo>
                      <a:lnTo>
                        <a:pt x="200" y="886"/>
                      </a:lnTo>
                      <a:lnTo>
                        <a:pt x="214" y="878"/>
                      </a:lnTo>
                      <a:lnTo>
                        <a:pt x="226" y="867"/>
                      </a:lnTo>
                      <a:lnTo>
                        <a:pt x="238" y="855"/>
                      </a:lnTo>
                      <a:lnTo>
                        <a:pt x="247" y="842"/>
                      </a:lnTo>
                      <a:lnTo>
                        <a:pt x="611" y="842"/>
                      </a:lnTo>
                      <a:lnTo>
                        <a:pt x="666" y="898"/>
                      </a:lnTo>
                      <a:lnTo>
                        <a:pt x="668" y="900"/>
                      </a:lnTo>
                      <a:lnTo>
                        <a:pt x="671" y="901"/>
                      </a:lnTo>
                      <a:lnTo>
                        <a:pt x="674" y="902"/>
                      </a:lnTo>
                      <a:lnTo>
                        <a:pt x="677" y="902"/>
                      </a:lnTo>
                      <a:lnTo>
                        <a:pt x="679" y="902"/>
                      </a:lnTo>
                      <a:lnTo>
                        <a:pt x="682" y="901"/>
                      </a:lnTo>
                      <a:lnTo>
                        <a:pt x="685" y="900"/>
                      </a:lnTo>
                      <a:lnTo>
                        <a:pt x="688" y="898"/>
                      </a:lnTo>
                      <a:lnTo>
                        <a:pt x="689" y="896"/>
                      </a:lnTo>
                      <a:lnTo>
                        <a:pt x="691" y="893"/>
                      </a:lnTo>
                      <a:lnTo>
                        <a:pt x="691" y="891"/>
                      </a:lnTo>
                      <a:lnTo>
                        <a:pt x="692" y="887"/>
                      </a:lnTo>
                      <a:lnTo>
                        <a:pt x="691" y="884"/>
                      </a:lnTo>
                      <a:lnTo>
                        <a:pt x="691" y="882"/>
                      </a:lnTo>
                      <a:lnTo>
                        <a:pt x="689" y="879"/>
                      </a:lnTo>
                      <a:lnTo>
                        <a:pt x="688" y="877"/>
                      </a:lnTo>
                      <a:lnTo>
                        <a:pt x="688" y="8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8" name="Freeform 228"/>
                <p:cNvSpPr/>
                <p:nvPr/>
              </p:nvSpPr>
              <p:spPr bwMode="auto">
                <a:xfrm>
                  <a:off x="6592888" y="2709863"/>
                  <a:ext cx="42863" cy="9525"/>
                </a:xfrm>
                <a:custGeom>
                  <a:avLst/>
                  <a:gdLst>
                    <a:gd name="T0" fmla="*/ 0 w 135"/>
                    <a:gd name="T1" fmla="*/ 15 h 30"/>
                    <a:gd name="T2" fmla="*/ 0 w 135"/>
                    <a:gd name="T3" fmla="*/ 18 h 30"/>
                    <a:gd name="T4" fmla="*/ 1 w 135"/>
                    <a:gd name="T5" fmla="*/ 21 h 30"/>
                    <a:gd name="T6" fmla="*/ 3 w 135"/>
                    <a:gd name="T7" fmla="*/ 23 h 30"/>
                    <a:gd name="T8" fmla="*/ 4 w 135"/>
                    <a:gd name="T9" fmla="*/ 26 h 30"/>
                    <a:gd name="T10" fmla="*/ 6 w 135"/>
                    <a:gd name="T11" fmla="*/ 27 h 30"/>
                    <a:gd name="T12" fmla="*/ 10 w 135"/>
                    <a:gd name="T13" fmla="*/ 29 h 30"/>
                    <a:gd name="T14" fmla="*/ 12 w 135"/>
                    <a:gd name="T15" fmla="*/ 29 h 30"/>
                    <a:gd name="T16" fmla="*/ 15 w 135"/>
                    <a:gd name="T17" fmla="*/ 30 h 30"/>
                    <a:gd name="T18" fmla="*/ 120 w 135"/>
                    <a:gd name="T19" fmla="*/ 30 h 30"/>
                    <a:gd name="T20" fmla="*/ 123 w 135"/>
                    <a:gd name="T21" fmla="*/ 29 h 30"/>
                    <a:gd name="T22" fmla="*/ 126 w 135"/>
                    <a:gd name="T23" fmla="*/ 28 h 30"/>
                    <a:gd name="T24" fmla="*/ 129 w 135"/>
                    <a:gd name="T25" fmla="*/ 27 h 30"/>
                    <a:gd name="T26" fmla="*/ 131 w 135"/>
                    <a:gd name="T27" fmla="*/ 26 h 30"/>
                    <a:gd name="T28" fmla="*/ 133 w 135"/>
                    <a:gd name="T29" fmla="*/ 23 h 30"/>
                    <a:gd name="T30" fmla="*/ 134 w 135"/>
                    <a:gd name="T31" fmla="*/ 21 h 30"/>
                    <a:gd name="T32" fmla="*/ 135 w 135"/>
                    <a:gd name="T33" fmla="*/ 18 h 30"/>
                    <a:gd name="T34" fmla="*/ 135 w 135"/>
                    <a:gd name="T35" fmla="*/ 15 h 30"/>
                    <a:gd name="T36" fmla="*/ 135 w 135"/>
                    <a:gd name="T37" fmla="*/ 12 h 30"/>
                    <a:gd name="T38" fmla="*/ 134 w 135"/>
                    <a:gd name="T39" fmla="*/ 9 h 30"/>
                    <a:gd name="T40" fmla="*/ 133 w 135"/>
                    <a:gd name="T41" fmla="*/ 7 h 30"/>
                    <a:gd name="T42" fmla="*/ 131 w 135"/>
                    <a:gd name="T43" fmla="*/ 5 h 30"/>
                    <a:gd name="T44" fmla="*/ 129 w 135"/>
                    <a:gd name="T45" fmla="*/ 3 h 30"/>
                    <a:gd name="T46" fmla="*/ 126 w 135"/>
                    <a:gd name="T47" fmla="*/ 1 h 30"/>
                    <a:gd name="T48" fmla="*/ 123 w 135"/>
                    <a:gd name="T49" fmla="*/ 0 h 30"/>
                    <a:gd name="T50" fmla="*/ 120 w 135"/>
                    <a:gd name="T51" fmla="*/ 0 h 30"/>
                    <a:gd name="T52" fmla="*/ 15 w 135"/>
                    <a:gd name="T53" fmla="*/ 0 h 30"/>
                    <a:gd name="T54" fmla="*/ 12 w 135"/>
                    <a:gd name="T55" fmla="*/ 0 h 30"/>
                    <a:gd name="T56" fmla="*/ 10 w 135"/>
                    <a:gd name="T57" fmla="*/ 1 h 30"/>
                    <a:gd name="T58" fmla="*/ 6 w 135"/>
                    <a:gd name="T59" fmla="*/ 3 h 30"/>
                    <a:gd name="T60" fmla="*/ 4 w 135"/>
                    <a:gd name="T61" fmla="*/ 5 h 30"/>
                    <a:gd name="T62" fmla="*/ 3 w 135"/>
                    <a:gd name="T63" fmla="*/ 7 h 30"/>
                    <a:gd name="T64" fmla="*/ 1 w 135"/>
                    <a:gd name="T65" fmla="*/ 9 h 30"/>
                    <a:gd name="T66" fmla="*/ 0 w 135"/>
                    <a:gd name="T67" fmla="*/ 12 h 30"/>
                    <a:gd name="T68" fmla="*/ 0 w 135"/>
                    <a:gd name="T69" fmla="*/ 15 h 30"/>
                    <a:gd name="T70" fmla="*/ 0 w 135"/>
                    <a:gd name="T71"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30">
                      <a:moveTo>
                        <a:pt x="0" y="15"/>
                      </a:moveTo>
                      <a:lnTo>
                        <a:pt x="0" y="18"/>
                      </a:lnTo>
                      <a:lnTo>
                        <a:pt x="1" y="21"/>
                      </a:lnTo>
                      <a:lnTo>
                        <a:pt x="3" y="23"/>
                      </a:lnTo>
                      <a:lnTo>
                        <a:pt x="4" y="26"/>
                      </a:lnTo>
                      <a:lnTo>
                        <a:pt x="6" y="27"/>
                      </a:lnTo>
                      <a:lnTo>
                        <a:pt x="10" y="29"/>
                      </a:lnTo>
                      <a:lnTo>
                        <a:pt x="12" y="29"/>
                      </a:lnTo>
                      <a:lnTo>
                        <a:pt x="15" y="30"/>
                      </a:lnTo>
                      <a:lnTo>
                        <a:pt x="120" y="30"/>
                      </a:lnTo>
                      <a:lnTo>
                        <a:pt x="123" y="29"/>
                      </a:lnTo>
                      <a:lnTo>
                        <a:pt x="126" y="28"/>
                      </a:lnTo>
                      <a:lnTo>
                        <a:pt x="129" y="27"/>
                      </a:lnTo>
                      <a:lnTo>
                        <a:pt x="131" y="26"/>
                      </a:lnTo>
                      <a:lnTo>
                        <a:pt x="133" y="23"/>
                      </a:lnTo>
                      <a:lnTo>
                        <a:pt x="134" y="21"/>
                      </a:lnTo>
                      <a:lnTo>
                        <a:pt x="135" y="18"/>
                      </a:lnTo>
                      <a:lnTo>
                        <a:pt x="135" y="15"/>
                      </a:lnTo>
                      <a:lnTo>
                        <a:pt x="135" y="12"/>
                      </a:lnTo>
                      <a:lnTo>
                        <a:pt x="134" y="9"/>
                      </a:lnTo>
                      <a:lnTo>
                        <a:pt x="133" y="7"/>
                      </a:lnTo>
                      <a:lnTo>
                        <a:pt x="131" y="5"/>
                      </a:lnTo>
                      <a:lnTo>
                        <a:pt x="129" y="3"/>
                      </a:lnTo>
                      <a:lnTo>
                        <a:pt x="126" y="1"/>
                      </a:lnTo>
                      <a:lnTo>
                        <a:pt x="123" y="0"/>
                      </a:lnTo>
                      <a:lnTo>
                        <a:pt x="120" y="0"/>
                      </a:lnTo>
                      <a:lnTo>
                        <a:pt x="15" y="0"/>
                      </a:lnTo>
                      <a:lnTo>
                        <a:pt x="12" y="0"/>
                      </a:lnTo>
                      <a:lnTo>
                        <a:pt x="10" y="1"/>
                      </a:lnTo>
                      <a:lnTo>
                        <a:pt x="6" y="3"/>
                      </a:lnTo>
                      <a:lnTo>
                        <a:pt x="4" y="5"/>
                      </a:lnTo>
                      <a:lnTo>
                        <a:pt x="3" y="7"/>
                      </a:lnTo>
                      <a:lnTo>
                        <a:pt x="1" y="9"/>
                      </a:lnTo>
                      <a:lnTo>
                        <a:pt x="0"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9" name="Freeform 229"/>
                <p:cNvSpPr/>
                <p:nvPr/>
              </p:nvSpPr>
              <p:spPr bwMode="auto">
                <a:xfrm>
                  <a:off x="6540500" y="2593975"/>
                  <a:ext cx="28575" cy="9525"/>
                </a:xfrm>
                <a:custGeom>
                  <a:avLst/>
                  <a:gdLst>
                    <a:gd name="T0" fmla="*/ 75 w 90"/>
                    <a:gd name="T1" fmla="*/ 0 h 30"/>
                    <a:gd name="T2" fmla="*/ 15 w 90"/>
                    <a:gd name="T3" fmla="*/ 0 h 30"/>
                    <a:gd name="T4" fmla="*/ 12 w 90"/>
                    <a:gd name="T5" fmla="*/ 0 h 30"/>
                    <a:gd name="T6" fmla="*/ 9 w 90"/>
                    <a:gd name="T7" fmla="*/ 1 h 30"/>
                    <a:gd name="T8" fmla="*/ 6 w 90"/>
                    <a:gd name="T9" fmla="*/ 3 h 30"/>
                    <a:gd name="T10" fmla="*/ 4 w 90"/>
                    <a:gd name="T11" fmla="*/ 5 h 30"/>
                    <a:gd name="T12" fmla="*/ 2 w 90"/>
                    <a:gd name="T13" fmla="*/ 7 h 30"/>
                    <a:gd name="T14" fmla="*/ 1 w 90"/>
                    <a:gd name="T15" fmla="*/ 9 h 30"/>
                    <a:gd name="T16" fmla="*/ 0 w 90"/>
                    <a:gd name="T17" fmla="*/ 12 h 30"/>
                    <a:gd name="T18" fmla="*/ 0 w 90"/>
                    <a:gd name="T19" fmla="*/ 15 h 30"/>
                    <a:gd name="T20" fmla="*/ 0 w 90"/>
                    <a:gd name="T21" fmla="*/ 19 h 30"/>
                    <a:gd name="T22" fmla="*/ 1 w 90"/>
                    <a:gd name="T23" fmla="*/ 21 h 30"/>
                    <a:gd name="T24" fmla="*/ 2 w 90"/>
                    <a:gd name="T25" fmla="*/ 24 h 30"/>
                    <a:gd name="T26" fmla="*/ 4 w 90"/>
                    <a:gd name="T27" fmla="*/ 26 h 30"/>
                    <a:gd name="T28" fmla="*/ 6 w 90"/>
                    <a:gd name="T29" fmla="*/ 27 h 30"/>
                    <a:gd name="T30" fmla="*/ 9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4 w 90"/>
                    <a:gd name="T43" fmla="*/ 27 h 30"/>
                    <a:gd name="T44" fmla="*/ 86 w 90"/>
                    <a:gd name="T45" fmla="*/ 26 h 30"/>
                    <a:gd name="T46" fmla="*/ 88 w 90"/>
                    <a:gd name="T47" fmla="*/ 24 h 30"/>
                    <a:gd name="T48" fmla="*/ 89 w 90"/>
                    <a:gd name="T49" fmla="*/ 21 h 30"/>
                    <a:gd name="T50" fmla="*/ 90 w 90"/>
                    <a:gd name="T51" fmla="*/ 19 h 30"/>
                    <a:gd name="T52" fmla="*/ 90 w 90"/>
                    <a:gd name="T53" fmla="*/ 15 h 30"/>
                    <a:gd name="T54" fmla="*/ 90 w 90"/>
                    <a:gd name="T55" fmla="*/ 12 h 30"/>
                    <a:gd name="T56" fmla="*/ 89 w 90"/>
                    <a:gd name="T57" fmla="*/ 9 h 30"/>
                    <a:gd name="T58" fmla="*/ 88 w 90"/>
                    <a:gd name="T59" fmla="*/ 7 h 30"/>
                    <a:gd name="T60" fmla="*/ 86 w 90"/>
                    <a:gd name="T61" fmla="*/ 5 h 30"/>
                    <a:gd name="T62" fmla="*/ 84 w 90"/>
                    <a:gd name="T63" fmla="*/ 3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9" y="1"/>
                      </a:lnTo>
                      <a:lnTo>
                        <a:pt x="6" y="3"/>
                      </a:lnTo>
                      <a:lnTo>
                        <a:pt x="4" y="5"/>
                      </a:lnTo>
                      <a:lnTo>
                        <a:pt x="2" y="7"/>
                      </a:lnTo>
                      <a:lnTo>
                        <a:pt x="1" y="9"/>
                      </a:lnTo>
                      <a:lnTo>
                        <a:pt x="0" y="12"/>
                      </a:lnTo>
                      <a:lnTo>
                        <a:pt x="0" y="15"/>
                      </a:lnTo>
                      <a:lnTo>
                        <a:pt x="0" y="19"/>
                      </a:lnTo>
                      <a:lnTo>
                        <a:pt x="1" y="21"/>
                      </a:lnTo>
                      <a:lnTo>
                        <a:pt x="2" y="24"/>
                      </a:lnTo>
                      <a:lnTo>
                        <a:pt x="4" y="26"/>
                      </a:lnTo>
                      <a:lnTo>
                        <a:pt x="6" y="27"/>
                      </a:lnTo>
                      <a:lnTo>
                        <a:pt x="9" y="29"/>
                      </a:lnTo>
                      <a:lnTo>
                        <a:pt x="12" y="30"/>
                      </a:lnTo>
                      <a:lnTo>
                        <a:pt x="15" y="30"/>
                      </a:lnTo>
                      <a:lnTo>
                        <a:pt x="75" y="30"/>
                      </a:lnTo>
                      <a:lnTo>
                        <a:pt x="78" y="30"/>
                      </a:lnTo>
                      <a:lnTo>
                        <a:pt x="80" y="29"/>
                      </a:lnTo>
                      <a:lnTo>
                        <a:pt x="84" y="27"/>
                      </a:lnTo>
                      <a:lnTo>
                        <a:pt x="86" y="26"/>
                      </a:lnTo>
                      <a:lnTo>
                        <a:pt x="88" y="24"/>
                      </a:lnTo>
                      <a:lnTo>
                        <a:pt x="89" y="21"/>
                      </a:lnTo>
                      <a:lnTo>
                        <a:pt x="90" y="19"/>
                      </a:lnTo>
                      <a:lnTo>
                        <a:pt x="90" y="15"/>
                      </a:lnTo>
                      <a:lnTo>
                        <a:pt x="90" y="12"/>
                      </a:lnTo>
                      <a:lnTo>
                        <a:pt x="89" y="9"/>
                      </a:lnTo>
                      <a:lnTo>
                        <a:pt x="88" y="7"/>
                      </a:lnTo>
                      <a:lnTo>
                        <a:pt x="86" y="5"/>
                      </a:lnTo>
                      <a:lnTo>
                        <a:pt x="84" y="3"/>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5" name="Freeform 21"/>
              <p:cNvSpPr>
                <a:spLocks noEditPoints="1"/>
              </p:cNvSpPr>
              <p:nvPr/>
            </p:nvSpPr>
            <p:spPr bwMode="auto">
              <a:xfrm>
                <a:off x="9420" y="4303"/>
                <a:ext cx="360" cy="440"/>
              </a:xfrm>
              <a:custGeom>
                <a:avLst/>
                <a:gdLst>
                  <a:gd name="T0" fmla="*/ 42 w 491"/>
                  <a:gd name="T1" fmla="*/ 290 h 596"/>
                  <a:gd name="T2" fmla="*/ 22 w 491"/>
                  <a:gd name="T3" fmla="*/ 319 h 596"/>
                  <a:gd name="T4" fmla="*/ 29 w 491"/>
                  <a:gd name="T5" fmla="*/ 353 h 596"/>
                  <a:gd name="T6" fmla="*/ 463 w 491"/>
                  <a:gd name="T7" fmla="*/ 353 h 596"/>
                  <a:gd name="T8" fmla="*/ 470 w 491"/>
                  <a:gd name="T9" fmla="*/ 319 h 596"/>
                  <a:gd name="T10" fmla="*/ 450 w 491"/>
                  <a:gd name="T11" fmla="*/ 290 h 596"/>
                  <a:gd name="T12" fmla="*/ 415 w 491"/>
                  <a:gd name="T13" fmla="*/ 282 h 596"/>
                  <a:gd name="T14" fmla="*/ 322 w 491"/>
                  <a:gd name="T15" fmla="*/ 364 h 596"/>
                  <a:gd name="T16" fmla="*/ 311 w 491"/>
                  <a:gd name="T17" fmla="*/ 366 h 596"/>
                  <a:gd name="T18" fmla="*/ 305 w 491"/>
                  <a:gd name="T19" fmla="*/ 358 h 596"/>
                  <a:gd name="T20" fmla="*/ 303 w 491"/>
                  <a:gd name="T21" fmla="*/ 62 h 596"/>
                  <a:gd name="T22" fmla="*/ 292 w 491"/>
                  <a:gd name="T23" fmla="*/ 41 h 596"/>
                  <a:gd name="T24" fmla="*/ 274 w 491"/>
                  <a:gd name="T25" fmla="*/ 27 h 596"/>
                  <a:gd name="T26" fmla="*/ 252 w 491"/>
                  <a:gd name="T27" fmla="*/ 20 h 596"/>
                  <a:gd name="T28" fmla="*/ 228 w 491"/>
                  <a:gd name="T29" fmla="*/ 23 h 596"/>
                  <a:gd name="T30" fmla="*/ 208 w 491"/>
                  <a:gd name="T31" fmla="*/ 34 h 596"/>
                  <a:gd name="T32" fmla="*/ 194 w 491"/>
                  <a:gd name="T33" fmla="*/ 51 h 596"/>
                  <a:gd name="T34" fmla="*/ 186 w 491"/>
                  <a:gd name="T35" fmla="*/ 74 h 596"/>
                  <a:gd name="T36" fmla="*/ 184 w 491"/>
                  <a:gd name="T37" fmla="*/ 363 h 596"/>
                  <a:gd name="T38" fmla="*/ 174 w 491"/>
                  <a:gd name="T39" fmla="*/ 367 h 596"/>
                  <a:gd name="T40" fmla="*/ 92 w 491"/>
                  <a:gd name="T41" fmla="*/ 290 h 596"/>
                  <a:gd name="T42" fmla="*/ 246 w 491"/>
                  <a:gd name="T43" fmla="*/ 596 h 596"/>
                  <a:gd name="T44" fmla="*/ 16 w 491"/>
                  <a:gd name="T45" fmla="*/ 369 h 596"/>
                  <a:gd name="T46" fmla="*/ 4 w 491"/>
                  <a:gd name="T47" fmla="*/ 347 h 596"/>
                  <a:gd name="T48" fmla="*/ 2 w 491"/>
                  <a:gd name="T49" fmla="*/ 321 h 596"/>
                  <a:gd name="T50" fmla="*/ 8 w 491"/>
                  <a:gd name="T51" fmla="*/ 297 h 596"/>
                  <a:gd name="T52" fmla="*/ 25 w 491"/>
                  <a:gd name="T53" fmla="*/ 277 h 596"/>
                  <a:gd name="T54" fmla="*/ 48 w 491"/>
                  <a:gd name="T55" fmla="*/ 265 h 596"/>
                  <a:gd name="T56" fmla="*/ 74 w 491"/>
                  <a:gd name="T57" fmla="*/ 261 h 596"/>
                  <a:gd name="T58" fmla="*/ 98 w 491"/>
                  <a:gd name="T59" fmla="*/ 269 h 596"/>
                  <a:gd name="T60" fmla="*/ 167 w 491"/>
                  <a:gd name="T61" fmla="*/ 334 h 596"/>
                  <a:gd name="T62" fmla="*/ 170 w 491"/>
                  <a:gd name="T63" fmla="*/ 56 h 596"/>
                  <a:gd name="T64" fmla="*/ 184 w 491"/>
                  <a:gd name="T65" fmla="*/ 29 h 596"/>
                  <a:gd name="T66" fmla="*/ 208 w 491"/>
                  <a:gd name="T67" fmla="*/ 10 h 596"/>
                  <a:gd name="T68" fmla="*/ 238 w 491"/>
                  <a:gd name="T69" fmla="*/ 0 h 596"/>
                  <a:gd name="T70" fmla="*/ 269 w 491"/>
                  <a:gd name="T71" fmla="*/ 3 h 596"/>
                  <a:gd name="T72" fmla="*/ 296 w 491"/>
                  <a:gd name="T73" fmla="*/ 18 h 596"/>
                  <a:gd name="T74" fmla="*/ 316 w 491"/>
                  <a:gd name="T75" fmla="*/ 41 h 596"/>
                  <a:gd name="T76" fmla="*/ 324 w 491"/>
                  <a:gd name="T77" fmla="*/ 71 h 596"/>
                  <a:gd name="T78" fmla="*/ 383 w 491"/>
                  <a:gd name="T79" fmla="*/ 277 h 596"/>
                  <a:gd name="T80" fmla="*/ 405 w 491"/>
                  <a:gd name="T81" fmla="*/ 265 h 596"/>
                  <a:gd name="T82" fmla="*/ 431 w 491"/>
                  <a:gd name="T83" fmla="*/ 261 h 596"/>
                  <a:gd name="T84" fmla="*/ 455 w 491"/>
                  <a:gd name="T85" fmla="*/ 269 h 596"/>
                  <a:gd name="T86" fmla="*/ 476 w 491"/>
                  <a:gd name="T87" fmla="*/ 286 h 596"/>
                  <a:gd name="T88" fmla="*/ 488 w 491"/>
                  <a:gd name="T89" fmla="*/ 309 h 596"/>
                  <a:gd name="T90" fmla="*/ 491 w 491"/>
                  <a:gd name="T91" fmla="*/ 334 h 596"/>
                  <a:gd name="T92" fmla="*/ 483 w 491"/>
                  <a:gd name="T93" fmla="*/ 359 h 596"/>
                  <a:gd name="T94" fmla="*/ 253 w 491"/>
                  <a:gd name="T95" fmla="*/ 59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1" h="596">
                    <a:moveTo>
                      <a:pt x="67" y="281"/>
                    </a:moveTo>
                    <a:lnTo>
                      <a:pt x="58" y="282"/>
                    </a:lnTo>
                    <a:lnTo>
                      <a:pt x="49" y="285"/>
                    </a:lnTo>
                    <a:lnTo>
                      <a:pt x="42" y="290"/>
                    </a:lnTo>
                    <a:lnTo>
                      <a:pt x="34" y="295"/>
                    </a:lnTo>
                    <a:lnTo>
                      <a:pt x="29" y="303"/>
                    </a:lnTo>
                    <a:lnTo>
                      <a:pt x="24" y="310"/>
                    </a:lnTo>
                    <a:lnTo>
                      <a:pt x="22" y="319"/>
                    </a:lnTo>
                    <a:lnTo>
                      <a:pt x="21" y="327"/>
                    </a:lnTo>
                    <a:lnTo>
                      <a:pt x="22" y="336"/>
                    </a:lnTo>
                    <a:lnTo>
                      <a:pt x="24" y="345"/>
                    </a:lnTo>
                    <a:lnTo>
                      <a:pt x="29" y="353"/>
                    </a:lnTo>
                    <a:lnTo>
                      <a:pt x="34" y="361"/>
                    </a:lnTo>
                    <a:lnTo>
                      <a:pt x="246" y="571"/>
                    </a:lnTo>
                    <a:lnTo>
                      <a:pt x="457" y="361"/>
                    </a:lnTo>
                    <a:lnTo>
                      <a:pt x="463" y="353"/>
                    </a:lnTo>
                    <a:lnTo>
                      <a:pt x="467" y="345"/>
                    </a:lnTo>
                    <a:lnTo>
                      <a:pt x="470" y="336"/>
                    </a:lnTo>
                    <a:lnTo>
                      <a:pt x="470" y="327"/>
                    </a:lnTo>
                    <a:lnTo>
                      <a:pt x="470" y="319"/>
                    </a:lnTo>
                    <a:lnTo>
                      <a:pt x="467" y="310"/>
                    </a:lnTo>
                    <a:lnTo>
                      <a:pt x="463" y="303"/>
                    </a:lnTo>
                    <a:lnTo>
                      <a:pt x="457" y="295"/>
                    </a:lnTo>
                    <a:lnTo>
                      <a:pt x="450" y="290"/>
                    </a:lnTo>
                    <a:lnTo>
                      <a:pt x="442" y="285"/>
                    </a:lnTo>
                    <a:lnTo>
                      <a:pt x="434" y="282"/>
                    </a:lnTo>
                    <a:lnTo>
                      <a:pt x="425" y="281"/>
                    </a:lnTo>
                    <a:lnTo>
                      <a:pt x="415" y="282"/>
                    </a:lnTo>
                    <a:lnTo>
                      <a:pt x="407" y="285"/>
                    </a:lnTo>
                    <a:lnTo>
                      <a:pt x="399" y="290"/>
                    </a:lnTo>
                    <a:lnTo>
                      <a:pt x="391" y="295"/>
                    </a:lnTo>
                    <a:lnTo>
                      <a:pt x="322" y="364"/>
                    </a:lnTo>
                    <a:lnTo>
                      <a:pt x="320" y="366"/>
                    </a:lnTo>
                    <a:lnTo>
                      <a:pt x="317" y="367"/>
                    </a:lnTo>
                    <a:lnTo>
                      <a:pt x="315" y="367"/>
                    </a:lnTo>
                    <a:lnTo>
                      <a:pt x="311" y="366"/>
                    </a:lnTo>
                    <a:lnTo>
                      <a:pt x="309" y="365"/>
                    </a:lnTo>
                    <a:lnTo>
                      <a:pt x="307" y="363"/>
                    </a:lnTo>
                    <a:lnTo>
                      <a:pt x="306" y="361"/>
                    </a:lnTo>
                    <a:lnTo>
                      <a:pt x="305" y="358"/>
                    </a:lnTo>
                    <a:lnTo>
                      <a:pt x="305" y="79"/>
                    </a:lnTo>
                    <a:lnTo>
                      <a:pt x="305" y="74"/>
                    </a:lnTo>
                    <a:lnTo>
                      <a:pt x="304" y="67"/>
                    </a:lnTo>
                    <a:lnTo>
                      <a:pt x="303" y="62"/>
                    </a:lnTo>
                    <a:lnTo>
                      <a:pt x="301" y="56"/>
                    </a:lnTo>
                    <a:lnTo>
                      <a:pt x="299" y="51"/>
                    </a:lnTo>
                    <a:lnTo>
                      <a:pt x="295" y="47"/>
                    </a:lnTo>
                    <a:lnTo>
                      <a:pt x="292" y="41"/>
                    </a:lnTo>
                    <a:lnTo>
                      <a:pt x="288" y="37"/>
                    </a:lnTo>
                    <a:lnTo>
                      <a:pt x="283" y="34"/>
                    </a:lnTo>
                    <a:lnTo>
                      <a:pt x="279" y="30"/>
                    </a:lnTo>
                    <a:lnTo>
                      <a:pt x="274" y="27"/>
                    </a:lnTo>
                    <a:lnTo>
                      <a:pt x="269" y="25"/>
                    </a:lnTo>
                    <a:lnTo>
                      <a:pt x="264" y="23"/>
                    </a:lnTo>
                    <a:lnTo>
                      <a:pt x="257" y="21"/>
                    </a:lnTo>
                    <a:lnTo>
                      <a:pt x="252" y="20"/>
                    </a:lnTo>
                    <a:lnTo>
                      <a:pt x="246" y="20"/>
                    </a:lnTo>
                    <a:lnTo>
                      <a:pt x="240" y="20"/>
                    </a:lnTo>
                    <a:lnTo>
                      <a:pt x="234" y="21"/>
                    </a:lnTo>
                    <a:lnTo>
                      <a:pt x="228" y="23"/>
                    </a:lnTo>
                    <a:lnTo>
                      <a:pt x="223" y="25"/>
                    </a:lnTo>
                    <a:lnTo>
                      <a:pt x="218" y="27"/>
                    </a:lnTo>
                    <a:lnTo>
                      <a:pt x="212" y="30"/>
                    </a:lnTo>
                    <a:lnTo>
                      <a:pt x="208" y="34"/>
                    </a:lnTo>
                    <a:lnTo>
                      <a:pt x="203" y="37"/>
                    </a:lnTo>
                    <a:lnTo>
                      <a:pt x="200" y="41"/>
                    </a:lnTo>
                    <a:lnTo>
                      <a:pt x="196" y="47"/>
                    </a:lnTo>
                    <a:lnTo>
                      <a:pt x="194" y="51"/>
                    </a:lnTo>
                    <a:lnTo>
                      <a:pt x="191" y="56"/>
                    </a:lnTo>
                    <a:lnTo>
                      <a:pt x="188" y="62"/>
                    </a:lnTo>
                    <a:lnTo>
                      <a:pt x="187" y="67"/>
                    </a:lnTo>
                    <a:lnTo>
                      <a:pt x="186" y="74"/>
                    </a:lnTo>
                    <a:lnTo>
                      <a:pt x="186" y="79"/>
                    </a:lnTo>
                    <a:lnTo>
                      <a:pt x="186" y="358"/>
                    </a:lnTo>
                    <a:lnTo>
                      <a:pt x="186" y="361"/>
                    </a:lnTo>
                    <a:lnTo>
                      <a:pt x="184" y="363"/>
                    </a:lnTo>
                    <a:lnTo>
                      <a:pt x="183" y="365"/>
                    </a:lnTo>
                    <a:lnTo>
                      <a:pt x="180" y="366"/>
                    </a:lnTo>
                    <a:lnTo>
                      <a:pt x="178" y="367"/>
                    </a:lnTo>
                    <a:lnTo>
                      <a:pt x="174" y="367"/>
                    </a:lnTo>
                    <a:lnTo>
                      <a:pt x="171" y="366"/>
                    </a:lnTo>
                    <a:lnTo>
                      <a:pt x="169" y="364"/>
                    </a:lnTo>
                    <a:lnTo>
                      <a:pt x="100" y="295"/>
                    </a:lnTo>
                    <a:lnTo>
                      <a:pt x="92" y="290"/>
                    </a:lnTo>
                    <a:lnTo>
                      <a:pt x="85" y="285"/>
                    </a:lnTo>
                    <a:lnTo>
                      <a:pt x="76" y="282"/>
                    </a:lnTo>
                    <a:lnTo>
                      <a:pt x="67" y="281"/>
                    </a:lnTo>
                    <a:close/>
                    <a:moveTo>
                      <a:pt x="246" y="596"/>
                    </a:moveTo>
                    <a:lnTo>
                      <a:pt x="242" y="595"/>
                    </a:lnTo>
                    <a:lnTo>
                      <a:pt x="239" y="593"/>
                    </a:lnTo>
                    <a:lnTo>
                      <a:pt x="20" y="375"/>
                    </a:lnTo>
                    <a:lnTo>
                      <a:pt x="16" y="369"/>
                    </a:lnTo>
                    <a:lnTo>
                      <a:pt x="12" y="364"/>
                    </a:lnTo>
                    <a:lnTo>
                      <a:pt x="8" y="359"/>
                    </a:lnTo>
                    <a:lnTo>
                      <a:pt x="6" y="352"/>
                    </a:lnTo>
                    <a:lnTo>
                      <a:pt x="4" y="347"/>
                    </a:lnTo>
                    <a:lnTo>
                      <a:pt x="3" y="340"/>
                    </a:lnTo>
                    <a:lnTo>
                      <a:pt x="2" y="334"/>
                    </a:lnTo>
                    <a:lnTo>
                      <a:pt x="0" y="327"/>
                    </a:lnTo>
                    <a:lnTo>
                      <a:pt x="2" y="321"/>
                    </a:lnTo>
                    <a:lnTo>
                      <a:pt x="3" y="315"/>
                    </a:lnTo>
                    <a:lnTo>
                      <a:pt x="4" y="309"/>
                    </a:lnTo>
                    <a:lnTo>
                      <a:pt x="6" y="303"/>
                    </a:lnTo>
                    <a:lnTo>
                      <a:pt x="8" y="297"/>
                    </a:lnTo>
                    <a:lnTo>
                      <a:pt x="12" y="292"/>
                    </a:lnTo>
                    <a:lnTo>
                      <a:pt x="16" y="286"/>
                    </a:lnTo>
                    <a:lnTo>
                      <a:pt x="20" y="281"/>
                    </a:lnTo>
                    <a:lnTo>
                      <a:pt x="25" y="277"/>
                    </a:lnTo>
                    <a:lnTo>
                      <a:pt x="31" y="272"/>
                    </a:lnTo>
                    <a:lnTo>
                      <a:pt x="36" y="269"/>
                    </a:lnTo>
                    <a:lnTo>
                      <a:pt x="42" y="267"/>
                    </a:lnTo>
                    <a:lnTo>
                      <a:pt x="48" y="265"/>
                    </a:lnTo>
                    <a:lnTo>
                      <a:pt x="54" y="263"/>
                    </a:lnTo>
                    <a:lnTo>
                      <a:pt x="61" y="261"/>
                    </a:lnTo>
                    <a:lnTo>
                      <a:pt x="67" y="261"/>
                    </a:lnTo>
                    <a:lnTo>
                      <a:pt x="74" y="261"/>
                    </a:lnTo>
                    <a:lnTo>
                      <a:pt x="80" y="263"/>
                    </a:lnTo>
                    <a:lnTo>
                      <a:pt x="86" y="265"/>
                    </a:lnTo>
                    <a:lnTo>
                      <a:pt x="92" y="267"/>
                    </a:lnTo>
                    <a:lnTo>
                      <a:pt x="98" y="269"/>
                    </a:lnTo>
                    <a:lnTo>
                      <a:pt x="104" y="272"/>
                    </a:lnTo>
                    <a:lnTo>
                      <a:pt x="108" y="277"/>
                    </a:lnTo>
                    <a:lnTo>
                      <a:pt x="114" y="281"/>
                    </a:lnTo>
                    <a:lnTo>
                      <a:pt x="167" y="334"/>
                    </a:lnTo>
                    <a:lnTo>
                      <a:pt x="167" y="79"/>
                    </a:lnTo>
                    <a:lnTo>
                      <a:pt x="167" y="71"/>
                    </a:lnTo>
                    <a:lnTo>
                      <a:pt x="168" y="64"/>
                    </a:lnTo>
                    <a:lnTo>
                      <a:pt x="170" y="56"/>
                    </a:lnTo>
                    <a:lnTo>
                      <a:pt x="172" y="49"/>
                    </a:lnTo>
                    <a:lnTo>
                      <a:pt x="175" y="41"/>
                    </a:lnTo>
                    <a:lnTo>
                      <a:pt x="180" y="35"/>
                    </a:lnTo>
                    <a:lnTo>
                      <a:pt x="184" y="29"/>
                    </a:lnTo>
                    <a:lnTo>
                      <a:pt x="189" y="23"/>
                    </a:lnTo>
                    <a:lnTo>
                      <a:pt x="195" y="18"/>
                    </a:lnTo>
                    <a:lnTo>
                      <a:pt x="201" y="13"/>
                    </a:lnTo>
                    <a:lnTo>
                      <a:pt x="208" y="10"/>
                    </a:lnTo>
                    <a:lnTo>
                      <a:pt x="215" y="7"/>
                    </a:lnTo>
                    <a:lnTo>
                      <a:pt x="222" y="3"/>
                    </a:lnTo>
                    <a:lnTo>
                      <a:pt x="229" y="1"/>
                    </a:lnTo>
                    <a:lnTo>
                      <a:pt x="238" y="0"/>
                    </a:lnTo>
                    <a:lnTo>
                      <a:pt x="246" y="0"/>
                    </a:lnTo>
                    <a:lnTo>
                      <a:pt x="254" y="0"/>
                    </a:lnTo>
                    <a:lnTo>
                      <a:pt x="262" y="1"/>
                    </a:lnTo>
                    <a:lnTo>
                      <a:pt x="269" y="3"/>
                    </a:lnTo>
                    <a:lnTo>
                      <a:pt x="277" y="7"/>
                    </a:lnTo>
                    <a:lnTo>
                      <a:pt x="283" y="10"/>
                    </a:lnTo>
                    <a:lnTo>
                      <a:pt x="290" y="13"/>
                    </a:lnTo>
                    <a:lnTo>
                      <a:pt x="296" y="18"/>
                    </a:lnTo>
                    <a:lnTo>
                      <a:pt x="302" y="23"/>
                    </a:lnTo>
                    <a:lnTo>
                      <a:pt x="307" y="29"/>
                    </a:lnTo>
                    <a:lnTo>
                      <a:pt x="311" y="35"/>
                    </a:lnTo>
                    <a:lnTo>
                      <a:pt x="316" y="41"/>
                    </a:lnTo>
                    <a:lnTo>
                      <a:pt x="319" y="49"/>
                    </a:lnTo>
                    <a:lnTo>
                      <a:pt x="321" y="56"/>
                    </a:lnTo>
                    <a:lnTo>
                      <a:pt x="323" y="64"/>
                    </a:lnTo>
                    <a:lnTo>
                      <a:pt x="324" y="71"/>
                    </a:lnTo>
                    <a:lnTo>
                      <a:pt x="326" y="79"/>
                    </a:lnTo>
                    <a:lnTo>
                      <a:pt x="326" y="334"/>
                    </a:lnTo>
                    <a:lnTo>
                      <a:pt x="377" y="281"/>
                    </a:lnTo>
                    <a:lnTo>
                      <a:pt x="383" y="277"/>
                    </a:lnTo>
                    <a:lnTo>
                      <a:pt x="388" y="272"/>
                    </a:lnTo>
                    <a:lnTo>
                      <a:pt x="394" y="269"/>
                    </a:lnTo>
                    <a:lnTo>
                      <a:pt x="399" y="267"/>
                    </a:lnTo>
                    <a:lnTo>
                      <a:pt x="405" y="265"/>
                    </a:lnTo>
                    <a:lnTo>
                      <a:pt x="412" y="263"/>
                    </a:lnTo>
                    <a:lnTo>
                      <a:pt x="418" y="261"/>
                    </a:lnTo>
                    <a:lnTo>
                      <a:pt x="425" y="261"/>
                    </a:lnTo>
                    <a:lnTo>
                      <a:pt x="431" y="261"/>
                    </a:lnTo>
                    <a:lnTo>
                      <a:pt x="438" y="263"/>
                    </a:lnTo>
                    <a:lnTo>
                      <a:pt x="443" y="265"/>
                    </a:lnTo>
                    <a:lnTo>
                      <a:pt x="450" y="267"/>
                    </a:lnTo>
                    <a:lnTo>
                      <a:pt x="455" y="269"/>
                    </a:lnTo>
                    <a:lnTo>
                      <a:pt x="462" y="272"/>
                    </a:lnTo>
                    <a:lnTo>
                      <a:pt x="466" y="277"/>
                    </a:lnTo>
                    <a:lnTo>
                      <a:pt x="471" y="281"/>
                    </a:lnTo>
                    <a:lnTo>
                      <a:pt x="476" y="286"/>
                    </a:lnTo>
                    <a:lnTo>
                      <a:pt x="480" y="292"/>
                    </a:lnTo>
                    <a:lnTo>
                      <a:pt x="483" y="297"/>
                    </a:lnTo>
                    <a:lnTo>
                      <a:pt x="485" y="303"/>
                    </a:lnTo>
                    <a:lnTo>
                      <a:pt x="488" y="309"/>
                    </a:lnTo>
                    <a:lnTo>
                      <a:pt x="490" y="315"/>
                    </a:lnTo>
                    <a:lnTo>
                      <a:pt x="491" y="321"/>
                    </a:lnTo>
                    <a:lnTo>
                      <a:pt x="491" y="327"/>
                    </a:lnTo>
                    <a:lnTo>
                      <a:pt x="491" y="334"/>
                    </a:lnTo>
                    <a:lnTo>
                      <a:pt x="490" y="340"/>
                    </a:lnTo>
                    <a:lnTo>
                      <a:pt x="488" y="347"/>
                    </a:lnTo>
                    <a:lnTo>
                      <a:pt x="485" y="352"/>
                    </a:lnTo>
                    <a:lnTo>
                      <a:pt x="483" y="359"/>
                    </a:lnTo>
                    <a:lnTo>
                      <a:pt x="480" y="364"/>
                    </a:lnTo>
                    <a:lnTo>
                      <a:pt x="476" y="369"/>
                    </a:lnTo>
                    <a:lnTo>
                      <a:pt x="471" y="375"/>
                    </a:lnTo>
                    <a:lnTo>
                      <a:pt x="253" y="593"/>
                    </a:lnTo>
                    <a:lnTo>
                      <a:pt x="250" y="595"/>
                    </a:lnTo>
                    <a:lnTo>
                      <a:pt x="246" y="596"/>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en-US"/>
              </a:p>
            </p:txBody>
          </p:sp>
          <p:sp>
            <p:nvSpPr>
              <p:cNvPr id="86" name="Freeform 21"/>
              <p:cNvSpPr>
                <a:spLocks noEditPoints="1"/>
              </p:cNvSpPr>
              <p:nvPr/>
            </p:nvSpPr>
            <p:spPr bwMode="auto">
              <a:xfrm flipH="1" flipV="1">
                <a:off x="9420" y="7183"/>
                <a:ext cx="360" cy="440"/>
              </a:xfrm>
              <a:custGeom>
                <a:avLst/>
                <a:gdLst>
                  <a:gd name="T0" fmla="*/ 42 w 491"/>
                  <a:gd name="T1" fmla="*/ 290 h 596"/>
                  <a:gd name="T2" fmla="*/ 22 w 491"/>
                  <a:gd name="T3" fmla="*/ 319 h 596"/>
                  <a:gd name="T4" fmla="*/ 29 w 491"/>
                  <a:gd name="T5" fmla="*/ 353 h 596"/>
                  <a:gd name="T6" fmla="*/ 463 w 491"/>
                  <a:gd name="T7" fmla="*/ 353 h 596"/>
                  <a:gd name="T8" fmla="*/ 470 w 491"/>
                  <a:gd name="T9" fmla="*/ 319 h 596"/>
                  <a:gd name="T10" fmla="*/ 450 w 491"/>
                  <a:gd name="T11" fmla="*/ 290 h 596"/>
                  <a:gd name="T12" fmla="*/ 415 w 491"/>
                  <a:gd name="T13" fmla="*/ 282 h 596"/>
                  <a:gd name="T14" fmla="*/ 322 w 491"/>
                  <a:gd name="T15" fmla="*/ 364 h 596"/>
                  <a:gd name="T16" fmla="*/ 311 w 491"/>
                  <a:gd name="T17" fmla="*/ 366 h 596"/>
                  <a:gd name="T18" fmla="*/ 305 w 491"/>
                  <a:gd name="T19" fmla="*/ 358 h 596"/>
                  <a:gd name="T20" fmla="*/ 303 w 491"/>
                  <a:gd name="T21" fmla="*/ 62 h 596"/>
                  <a:gd name="T22" fmla="*/ 292 w 491"/>
                  <a:gd name="T23" fmla="*/ 41 h 596"/>
                  <a:gd name="T24" fmla="*/ 274 w 491"/>
                  <a:gd name="T25" fmla="*/ 27 h 596"/>
                  <a:gd name="T26" fmla="*/ 252 w 491"/>
                  <a:gd name="T27" fmla="*/ 20 h 596"/>
                  <a:gd name="T28" fmla="*/ 228 w 491"/>
                  <a:gd name="T29" fmla="*/ 23 h 596"/>
                  <a:gd name="T30" fmla="*/ 208 w 491"/>
                  <a:gd name="T31" fmla="*/ 34 h 596"/>
                  <a:gd name="T32" fmla="*/ 194 w 491"/>
                  <a:gd name="T33" fmla="*/ 51 h 596"/>
                  <a:gd name="T34" fmla="*/ 186 w 491"/>
                  <a:gd name="T35" fmla="*/ 74 h 596"/>
                  <a:gd name="T36" fmla="*/ 184 w 491"/>
                  <a:gd name="T37" fmla="*/ 363 h 596"/>
                  <a:gd name="T38" fmla="*/ 174 w 491"/>
                  <a:gd name="T39" fmla="*/ 367 h 596"/>
                  <a:gd name="T40" fmla="*/ 92 w 491"/>
                  <a:gd name="T41" fmla="*/ 290 h 596"/>
                  <a:gd name="T42" fmla="*/ 246 w 491"/>
                  <a:gd name="T43" fmla="*/ 596 h 596"/>
                  <a:gd name="T44" fmla="*/ 16 w 491"/>
                  <a:gd name="T45" fmla="*/ 369 h 596"/>
                  <a:gd name="T46" fmla="*/ 4 w 491"/>
                  <a:gd name="T47" fmla="*/ 347 h 596"/>
                  <a:gd name="T48" fmla="*/ 2 w 491"/>
                  <a:gd name="T49" fmla="*/ 321 h 596"/>
                  <a:gd name="T50" fmla="*/ 8 w 491"/>
                  <a:gd name="T51" fmla="*/ 297 h 596"/>
                  <a:gd name="T52" fmla="*/ 25 w 491"/>
                  <a:gd name="T53" fmla="*/ 277 h 596"/>
                  <a:gd name="T54" fmla="*/ 48 w 491"/>
                  <a:gd name="T55" fmla="*/ 265 h 596"/>
                  <a:gd name="T56" fmla="*/ 74 w 491"/>
                  <a:gd name="T57" fmla="*/ 261 h 596"/>
                  <a:gd name="T58" fmla="*/ 98 w 491"/>
                  <a:gd name="T59" fmla="*/ 269 h 596"/>
                  <a:gd name="T60" fmla="*/ 167 w 491"/>
                  <a:gd name="T61" fmla="*/ 334 h 596"/>
                  <a:gd name="T62" fmla="*/ 170 w 491"/>
                  <a:gd name="T63" fmla="*/ 56 h 596"/>
                  <a:gd name="T64" fmla="*/ 184 w 491"/>
                  <a:gd name="T65" fmla="*/ 29 h 596"/>
                  <a:gd name="T66" fmla="*/ 208 w 491"/>
                  <a:gd name="T67" fmla="*/ 10 h 596"/>
                  <a:gd name="T68" fmla="*/ 238 w 491"/>
                  <a:gd name="T69" fmla="*/ 0 h 596"/>
                  <a:gd name="T70" fmla="*/ 269 w 491"/>
                  <a:gd name="T71" fmla="*/ 3 h 596"/>
                  <a:gd name="T72" fmla="*/ 296 w 491"/>
                  <a:gd name="T73" fmla="*/ 18 h 596"/>
                  <a:gd name="T74" fmla="*/ 316 w 491"/>
                  <a:gd name="T75" fmla="*/ 41 h 596"/>
                  <a:gd name="T76" fmla="*/ 324 w 491"/>
                  <a:gd name="T77" fmla="*/ 71 h 596"/>
                  <a:gd name="T78" fmla="*/ 383 w 491"/>
                  <a:gd name="T79" fmla="*/ 277 h 596"/>
                  <a:gd name="T80" fmla="*/ 405 w 491"/>
                  <a:gd name="T81" fmla="*/ 265 h 596"/>
                  <a:gd name="T82" fmla="*/ 431 w 491"/>
                  <a:gd name="T83" fmla="*/ 261 h 596"/>
                  <a:gd name="T84" fmla="*/ 455 w 491"/>
                  <a:gd name="T85" fmla="*/ 269 h 596"/>
                  <a:gd name="T86" fmla="*/ 476 w 491"/>
                  <a:gd name="T87" fmla="*/ 286 h 596"/>
                  <a:gd name="T88" fmla="*/ 488 w 491"/>
                  <a:gd name="T89" fmla="*/ 309 h 596"/>
                  <a:gd name="T90" fmla="*/ 491 w 491"/>
                  <a:gd name="T91" fmla="*/ 334 h 596"/>
                  <a:gd name="T92" fmla="*/ 483 w 491"/>
                  <a:gd name="T93" fmla="*/ 359 h 596"/>
                  <a:gd name="T94" fmla="*/ 253 w 491"/>
                  <a:gd name="T95" fmla="*/ 59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1" h="596">
                    <a:moveTo>
                      <a:pt x="67" y="281"/>
                    </a:moveTo>
                    <a:lnTo>
                      <a:pt x="58" y="282"/>
                    </a:lnTo>
                    <a:lnTo>
                      <a:pt x="49" y="285"/>
                    </a:lnTo>
                    <a:lnTo>
                      <a:pt x="42" y="290"/>
                    </a:lnTo>
                    <a:lnTo>
                      <a:pt x="34" y="295"/>
                    </a:lnTo>
                    <a:lnTo>
                      <a:pt x="29" y="303"/>
                    </a:lnTo>
                    <a:lnTo>
                      <a:pt x="24" y="310"/>
                    </a:lnTo>
                    <a:lnTo>
                      <a:pt x="22" y="319"/>
                    </a:lnTo>
                    <a:lnTo>
                      <a:pt x="21" y="327"/>
                    </a:lnTo>
                    <a:lnTo>
                      <a:pt x="22" y="336"/>
                    </a:lnTo>
                    <a:lnTo>
                      <a:pt x="24" y="345"/>
                    </a:lnTo>
                    <a:lnTo>
                      <a:pt x="29" y="353"/>
                    </a:lnTo>
                    <a:lnTo>
                      <a:pt x="34" y="361"/>
                    </a:lnTo>
                    <a:lnTo>
                      <a:pt x="246" y="571"/>
                    </a:lnTo>
                    <a:lnTo>
                      <a:pt x="457" y="361"/>
                    </a:lnTo>
                    <a:lnTo>
                      <a:pt x="463" y="353"/>
                    </a:lnTo>
                    <a:lnTo>
                      <a:pt x="467" y="345"/>
                    </a:lnTo>
                    <a:lnTo>
                      <a:pt x="470" y="336"/>
                    </a:lnTo>
                    <a:lnTo>
                      <a:pt x="470" y="327"/>
                    </a:lnTo>
                    <a:lnTo>
                      <a:pt x="470" y="319"/>
                    </a:lnTo>
                    <a:lnTo>
                      <a:pt x="467" y="310"/>
                    </a:lnTo>
                    <a:lnTo>
                      <a:pt x="463" y="303"/>
                    </a:lnTo>
                    <a:lnTo>
                      <a:pt x="457" y="295"/>
                    </a:lnTo>
                    <a:lnTo>
                      <a:pt x="450" y="290"/>
                    </a:lnTo>
                    <a:lnTo>
                      <a:pt x="442" y="285"/>
                    </a:lnTo>
                    <a:lnTo>
                      <a:pt x="434" y="282"/>
                    </a:lnTo>
                    <a:lnTo>
                      <a:pt x="425" y="281"/>
                    </a:lnTo>
                    <a:lnTo>
                      <a:pt x="415" y="282"/>
                    </a:lnTo>
                    <a:lnTo>
                      <a:pt x="407" y="285"/>
                    </a:lnTo>
                    <a:lnTo>
                      <a:pt x="399" y="290"/>
                    </a:lnTo>
                    <a:lnTo>
                      <a:pt x="391" y="295"/>
                    </a:lnTo>
                    <a:lnTo>
                      <a:pt x="322" y="364"/>
                    </a:lnTo>
                    <a:lnTo>
                      <a:pt x="320" y="366"/>
                    </a:lnTo>
                    <a:lnTo>
                      <a:pt x="317" y="367"/>
                    </a:lnTo>
                    <a:lnTo>
                      <a:pt x="315" y="367"/>
                    </a:lnTo>
                    <a:lnTo>
                      <a:pt x="311" y="366"/>
                    </a:lnTo>
                    <a:lnTo>
                      <a:pt x="309" y="365"/>
                    </a:lnTo>
                    <a:lnTo>
                      <a:pt x="307" y="363"/>
                    </a:lnTo>
                    <a:lnTo>
                      <a:pt x="306" y="361"/>
                    </a:lnTo>
                    <a:lnTo>
                      <a:pt x="305" y="358"/>
                    </a:lnTo>
                    <a:lnTo>
                      <a:pt x="305" y="79"/>
                    </a:lnTo>
                    <a:lnTo>
                      <a:pt x="305" y="74"/>
                    </a:lnTo>
                    <a:lnTo>
                      <a:pt x="304" y="67"/>
                    </a:lnTo>
                    <a:lnTo>
                      <a:pt x="303" y="62"/>
                    </a:lnTo>
                    <a:lnTo>
                      <a:pt x="301" y="56"/>
                    </a:lnTo>
                    <a:lnTo>
                      <a:pt x="299" y="51"/>
                    </a:lnTo>
                    <a:lnTo>
                      <a:pt x="295" y="47"/>
                    </a:lnTo>
                    <a:lnTo>
                      <a:pt x="292" y="41"/>
                    </a:lnTo>
                    <a:lnTo>
                      <a:pt x="288" y="37"/>
                    </a:lnTo>
                    <a:lnTo>
                      <a:pt x="283" y="34"/>
                    </a:lnTo>
                    <a:lnTo>
                      <a:pt x="279" y="30"/>
                    </a:lnTo>
                    <a:lnTo>
                      <a:pt x="274" y="27"/>
                    </a:lnTo>
                    <a:lnTo>
                      <a:pt x="269" y="25"/>
                    </a:lnTo>
                    <a:lnTo>
                      <a:pt x="264" y="23"/>
                    </a:lnTo>
                    <a:lnTo>
                      <a:pt x="257" y="21"/>
                    </a:lnTo>
                    <a:lnTo>
                      <a:pt x="252" y="20"/>
                    </a:lnTo>
                    <a:lnTo>
                      <a:pt x="246" y="20"/>
                    </a:lnTo>
                    <a:lnTo>
                      <a:pt x="240" y="20"/>
                    </a:lnTo>
                    <a:lnTo>
                      <a:pt x="234" y="21"/>
                    </a:lnTo>
                    <a:lnTo>
                      <a:pt x="228" y="23"/>
                    </a:lnTo>
                    <a:lnTo>
                      <a:pt x="223" y="25"/>
                    </a:lnTo>
                    <a:lnTo>
                      <a:pt x="218" y="27"/>
                    </a:lnTo>
                    <a:lnTo>
                      <a:pt x="212" y="30"/>
                    </a:lnTo>
                    <a:lnTo>
                      <a:pt x="208" y="34"/>
                    </a:lnTo>
                    <a:lnTo>
                      <a:pt x="203" y="37"/>
                    </a:lnTo>
                    <a:lnTo>
                      <a:pt x="200" y="41"/>
                    </a:lnTo>
                    <a:lnTo>
                      <a:pt x="196" y="47"/>
                    </a:lnTo>
                    <a:lnTo>
                      <a:pt x="194" y="51"/>
                    </a:lnTo>
                    <a:lnTo>
                      <a:pt x="191" y="56"/>
                    </a:lnTo>
                    <a:lnTo>
                      <a:pt x="188" y="62"/>
                    </a:lnTo>
                    <a:lnTo>
                      <a:pt x="187" y="67"/>
                    </a:lnTo>
                    <a:lnTo>
                      <a:pt x="186" y="74"/>
                    </a:lnTo>
                    <a:lnTo>
                      <a:pt x="186" y="79"/>
                    </a:lnTo>
                    <a:lnTo>
                      <a:pt x="186" y="358"/>
                    </a:lnTo>
                    <a:lnTo>
                      <a:pt x="186" y="361"/>
                    </a:lnTo>
                    <a:lnTo>
                      <a:pt x="184" y="363"/>
                    </a:lnTo>
                    <a:lnTo>
                      <a:pt x="183" y="365"/>
                    </a:lnTo>
                    <a:lnTo>
                      <a:pt x="180" y="366"/>
                    </a:lnTo>
                    <a:lnTo>
                      <a:pt x="178" y="367"/>
                    </a:lnTo>
                    <a:lnTo>
                      <a:pt x="174" y="367"/>
                    </a:lnTo>
                    <a:lnTo>
                      <a:pt x="171" y="366"/>
                    </a:lnTo>
                    <a:lnTo>
                      <a:pt x="169" y="364"/>
                    </a:lnTo>
                    <a:lnTo>
                      <a:pt x="100" y="295"/>
                    </a:lnTo>
                    <a:lnTo>
                      <a:pt x="92" y="290"/>
                    </a:lnTo>
                    <a:lnTo>
                      <a:pt x="85" y="285"/>
                    </a:lnTo>
                    <a:lnTo>
                      <a:pt x="76" y="282"/>
                    </a:lnTo>
                    <a:lnTo>
                      <a:pt x="67" y="281"/>
                    </a:lnTo>
                    <a:close/>
                    <a:moveTo>
                      <a:pt x="246" y="596"/>
                    </a:moveTo>
                    <a:lnTo>
                      <a:pt x="242" y="595"/>
                    </a:lnTo>
                    <a:lnTo>
                      <a:pt x="239" y="593"/>
                    </a:lnTo>
                    <a:lnTo>
                      <a:pt x="20" y="375"/>
                    </a:lnTo>
                    <a:lnTo>
                      <a:pt x="16" y="369"/>
                    </a:lnTo>
                    <a:lnTo>
                      <a:pt x="12" y="364"/>
                    </a:lnTo>
                    <a:lnTo>
                      <a:pt x="8" y="359"/>
                    </a:lnTo>
                    <a:lnTo>
                      <a:pt x="6" y="352"/>
                    </a:lnTo>
                    <a:lnTo>
                      <a:pt x="4" y="347"/>
                    </a:lnTo>
                    <a:lnTo>
                      <a:pt x="3" y="340"/>
                    </a:lnTo>
                    <a:lnTo>
                      <a:pt x="2" y="334"/>
                    </a:lnTo>
                    <a:lnTo>
                      <a:pt x="0" y="327"/>
                    </a:lnTo>
                    <a:lnTo>
                      <a:pt x="2" y="321"/>
                    </a:lnTo>
                    <a:lnTo>
                      <a:pt x="3" y="315"/>
                    </a:lnTo>
                    <a:lnTo>
                      <a:pt x="4" y="309"/>
                    </a:lnTo>
                    <a:lnTo>
                      <a:pt x="6" y="303"/>
                    </a:lnTo>
                    <a:lnTo>
                      <a:pt x="8" y="297"/>
                    </a:lnTo>
                    <a:lnTo>
                      <a:pt x="12" y="292"/>
                    </a:lnTo>
                    <a:lnTo>
                      <a:pt x="16" y="286"/>
                    </a:lnTo>
                    <a:lnTo>
                      <a:pt x="20" y="281"/>
                    </a:lnTo>
                    <a:lnTo>
                      <a:pt x="25" y="277"/>
                    </a:lnTo>
                    <a:lnTo>
                      <a:pt x="31" y="272"/>
                    </a:lnTo>
                    <a:lnTo>
                      <a:pt x="36" y="269"/>
                    </a:lnTo>
                    <a:lnTo>
                      <a:pt x="42" y="267"/>
                    </a:lnTo>
                    <a:lnTo>
                      <a:pt x="48" y="265"/>
                    </a:lnTo>
                    <a:lnTo>
                      <a:pt x="54" y="263"/>
                    </a:lnTo>
                    <a:lnTo>
                      <a:pt x="61" y="261"/>
                    </a:lnTo>
                    <a:lnTo>
                      <a:pt x="67" y="261"/>
                    </a:lnTo>
                    <a:lnTo>
                      <a:pt x="74" y="261"/>
                    </a:lnTo>
                    <a:lnTo>
                      <a:pt x="80" y="263"/>
                    </a:lnTo>
                    <a:lnTo>
                      <a:pt x="86" y="265"/>
                    </a:lnTo>
                    <a:lnTo>
                      <a:pt x="92" y="267"/>
                    </a:lnTo>
                    <a:lnTo>
                      <a:pt x="98" y="269"/>
                    </a:lnTo>
                    <a:lnTo>
                      <a:pt x="104" y="272"/>
                    </a:lnTo>
                    <a:lnTo>
                      <a:pt x="108" y="277"/>
                    </a:lnTo>
                    <a:lnTo>
                      <a:pt x="114" y="281"/>
                    </a:lnTo>
                    <a:lnTo>
                      <a:pt x="167" y="334"/>
                    </a:lnTo>
                    <a:lnTo>
                      <a:pt x="167" y="79"/>
                    </a:lnTo>
                    <a:lnTo>
                      <a:pt x="167" y="71"/>
                    </a:lnTo>
                    <a:lnTo>
                      <a:pt x="168" y="64"/>
                    </a:lnTo>
                    <a:lnTo>
                      <a:pt x="170" y="56"/>
                    </a:lnTo>
                    <a:lnTo>
                      <a:pt x="172" y="49"/>
                    </a:lnTo>
                    <a:lnTo>
                      <a:pt x="175" y="41"/>
                    </a:lnTo>
                    <a:lnTo>
                      <a:pt x="180" y="35"/>
                    </a:lnTo>
                    <a:lnTo>
                      <a:pt x="184" y="29"/>
                    </a:lnTo>
                    <a:lnTo>
                      <a:pt x="189" y="23"/>
                    </a:lnTo>
                    <a:lnTo>
                      <a:pt x="195" y="18"/>
                    </a:lnTo>
                    <a:lnTo>
                      <a:pt x="201" y="13"/>
                    </a:lnTo>
                    <a:lnTo>
                      <a:pt x="208" y="10"/>
                    </a:lnTo>
                    <a:lnTo>
                      <a:pt x="215" y="7"/>
                    </a:lnTo>
                    <a:lnTo>
                      <a:pt x="222" y="3"/>
                    </a:lnTo>
                    <a:lnTo>
                      <a:pt x="229" y="1"/>
                    </a:lnTo>
                    <a:lnTo>
                      <a:pt x="238" y="0"/>
                    </a:lnTo>
                    <a:lnTo>
                      <a:pt x="246" y="0"/>
                    </a:lnTo>
                    <a:lnTo>
                      <a:pt x="254" y="0"/>
                    </a:lnTo>
                    <a:lnTo>
                      <a:pt x="262" y="1"/>
                    </a:lnTo>
                    <a:lnTo>
                      <a:pt x="269" y="3"/>
                    </a:lnTo>
                    <a:lnTo>
                      <a:pt x="277" y="7"/>
                    </a:lnTo>
                    <a:lnTo>
                      <a:pt x="283" y="10"/>
                    </a:lnTo>
                    <a:lnTo>
                      <a:pt x="290" y="13"/>
                    </a:lnTo>
                    <a:lnTo>
                      <a:pt x="296" y="18"/>
                    </a:lnTo>
                    <a:lnTo>
                      <a:pt x="302" y="23"/>
                    </a:lnTo>
                    <a:lnTo>
                      <a:pt x="307" y="29"/>
                    </a:lnTo>
                    <a:lnTo>
                      <a:pt x="311" y="35"/>
                    </a:lnTo>
                    <a:lnTo>
                      <a:pt x="316" y="41"/>
                    </a:lnTo>
                    <a:lnTo>
                      <a:pt x="319" y="49"/>
                    </a:lnTo>
                    <a:lnTo>
                      <a:pt x="321" y="56"/>
                    </a:lnTo>
                    <a:lnTo>
                      <a:pt x="323" y="64"/>
                    </a:lnTo>
                    <a:lnTo>
                      <a:pt x="324" y="71"/>
                    </a:lnTo>
                    <a:lnTo>
                      <a:pt x="326" y="79"/>
                    </a:lnTo>
                    <a:lnTo>
                      <a:pt x="326" y="334"/>
                    </a:lnTo>
                    <a:lnTo>
                      <a:pt x="377" y="281"/>
                    </a:lnTo>
                    <a:lnTo>
                      <a:pt x="383" y="277"/>
                    </a:lnTo>
                    <a:lnTo>
                      <a:pt x="388" y="272"/>
                    </a:lnTo>
                    <a:lnTo>
                      <a:pt x="394" y="269"/>
                    </a:lnTo>
                    <a:lnTo>
                      <a:pt x="399" y="267"/>
                    </a:lnTo>
                    <a:lnTo>
                      <a:pt x="405" y="265"/>
                    </a:lnTo>
                    <a:lnTo>
                      <a:pt x="412" y="263"/>
                    </a:lnTo>
                    <a:lnTo>
                      <a:pt x="418" y="261"/>
                    </a:lnTo>
                    <a:lnTo>
                      <a:pt x="425" y="261"/>
                    </a:lnTo>
                    <a:lnTo>
                      <a:pt x="431" y="261"/>
                    </a:lnTo>
                    <a:lnTo>
                      <a:pt x="438" y="263"/>
                    </a:lnTo>
                    <a:lnTo>
                      <a:pt x="443" y="265"/>
                    </a:lnTo>
                    <a:lnTo>
                      <a:pt x="450" y="267"/>
                    </a:lnTo>
                    <a:lnTo>
                      <a:pt x="455" y="269"/>
                    </a:lnTo>
                    <a:lnTo>
                      <a:pt x="462" y="272"/>
                    </a:lnTo>
                    <a:lnTo>
                      <a:pt x="466" y="277"/>
                    </a:lnTo>
                    <a:lnTo>
                      <a:pt x="471" y="281"/>
                    </a:lnTo>
                    <a:lnTo>
                      <a:pt x="476" y="286"/>
                    </a:lnTo>
                    <a:lnTo>
                      <a:pt x="480" y="292"/>
                    </a:lnTo>
                    <a:lnTo>
                      <a:pt x="483" y="297"/>
                    </a:lnTo>
                    <a:lnTo>
                      <a:pt x="485" y="303"/>
                    </a:lnTo>
                    <a:lnTo>
                      <a:pt x="488" y="309"/>
                    </a:lnTo>
                    <a:lnTo>
                      <a:pt x="490" y="315"/>
                    </a:lnTo>
                    <a:lnTo>
                      <a:pt x="491" y="321"/>
                    </a:lnTo>
                    <a:lnTo>
                      <a:pt x="491" y="327"/>
                    </a:lnTo>
                    <a:lnTo>
                      <a:pt x="491" y="334"/>
                    </a:lnTo>
                    <a:lnTo>
                      <a:pt x="490" y="340"/>
                    </a:lnTo>
                    <a:lnTo>
                      <a:pt x="488" y="347"/>
                    </a:lnTo>
                    <a:lnTo>
                      <a:pt x="485" y="352"/>
                    </a:lnTo>
                    <a:lnTo>
                      <a:pt x="483" y="359"/>
                    </a:lnTo>
                    <a:lnTo>
                      <a:pt x="480" y="364"/>
                    </a:lnTo>
                    <a:lnTo>
                      <a:pt x="476" y="369"/>
                    </a:lnTo>
                    <a:lnTo>
                      <a:pt x="471" y="375"/>
                    </a:lnTo>
                    <a:lnTo>
                      <a:pt x="253" y="593"/>
                    </a:lnTo>
                    <a:lnTo>
                      <a:pt x="250" y="595"/>
                    </a:lnTo>
                    <a:lnTo>
                      <a:pt x="246" y="596"/>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en-US"/>
              </a:p>
            </p:txBody>
          </p:sp>
          <p:sp>
            <p:nvSpPr>
              <p:cNvPr id="88" name="Freeform 21"/>
              <p:cNvSpPr>
                <a:spLocks noEditPoints="1"/>
              </p:cNvSpPr>
              <p:nvPr/>
            </p:nvSpPr>
            <p:spPr bwMode="auto">
              <a:xfrm rot="5400000">
                <a:off x="10860" y="5743"/>
                <a:ext cx="360" cy="440"/>
              </a:xfrm>
              <a:custGeom>
                <a:avLst/>
                <a:gdLst>
                  <a:gd name="T0" fmla="*/ 42 w 491"/>
                  <a:gd name="T1" fmla="*/ 290 h 596"/>
                  <a:gd name="T2" fmla="*/ 22 w 491"/>
                  <a:gd name="T3" fmla="*/ 319 h 596"/>
                  <a:gd name="T4" fmla="*/ 29 w 491"/>
                  <a:gd name="T5" fmla="*/ 353 h 596"/>
                  <a:gd name="T6" fmla="*/ 463 w 491"/>
                  <a:gd name="T7" fmla="*/ 353 h 596"/>
                  <a:gd name="T8" fmla="*/ 470 w 491"/>
                  <a:gd name="T9" fmla="*/ 319 h 596"/>
                  <a:gd name="T10" fmla="*/ 450 w 491"/>
                  <a:gd name="T11" fmla="*/ 290 h 596"/>
                  <a:gd name="T12" fmla="*/ 415 w 491"/>
                  <a:gd name="T13" fmla="*/ 282 h 596"/>
                  <a:gd name="T14" fmla="*/ 322 w 491"/>
                  <a:gd name="T15" fmla="*/ 364 h 596"/>
                  <a:gd name="T16" fmla="*/ 311 w 491"/>
                  <a:gd name="T17" fmla="*/ 366 h 596"/>
                  <a:gd name="T18" fmla="*/ 305 w 491"/>
                  <a:gd name="T19" fmla="*/ 358 h 596"/>
                  <a:gd name="T20" fmla="*/ 303 w 491"/>
                  <a:gd name="T21" fmla="*/ 62 h 596"/>
                  <a:gd name="T22" fmla="*/ 292 w 491"/>
                  <a:gd name="T23" fmla="*/ 41 h 596"/>
                  <a:gd name="T24" fmla="*/ 274 w 491"/>
                  <a:gd name="T25" fmla="*/ 27 h 596"/>
                  <a:gd name="T26" fmla="*/ 252 w 491"/>
                  <a:gd name="T27" fmla="*/ 20 h 596"/>
                  <a:gd name="T28" fmla="*/ 228 w 491"/>
                  <a:gd name="T29" fmla="*/ 23 h 596"/>
                  <a:gd name="T30" fmla="*/ 208 w 491"/>
                  <a:gd name="T31" fmla="*/ 34 h 596"/>
                  <a:gd name="T32" fmla="*/ 194 w 491"/>
                  <a:gd name="T33" fmla="*/ 51 h 596"/>
                  <a:gd name="T34" fmla="*/ 186 w 491"/>
                  <a:gd name="T35" fmla="*/ 74 h 596"/>
                  <a:gd name="T36" fmla="*/ 184 w 491"/>
                  <a:gd name="T37" fmla="*/ 363 h 596"/>
                  <a:gd name="T38" fmla="*/ 174 w 491"/>
                  <a:gd name="T39" fmla="*/ 367 h 596"/>
                  <a:gd name="T40" fmla="*/ 92 w 491"/>
                  <a:gd name="T41" fmla="*/ 290 h 596"/>
                  <a:gd name="T42" fmla="*/ 246 w 491"/>
                  <a:gd name="T43" fmla="*/ 596 h 596"/>
                  <a:gd name="T44" fmla="*/ 16 w 491"/>
                  <a:gd name="T45" fmla="*/ 369 h 596"/>
                  <a:gd name="T46" fmla="*/ 4 w 491"/>
                  <a:gd name="T47" fmla="*/ 347 h 596"/>
                  <a:gd name="T48" fmla="*/ 2 w 491"/>
                  <a:gd name="T49" fmla="*/ 321 h 596"/>
                  <a:gd name="T50" fmla="*/ 8 w 491"/>
                  <a:gd name="T51" fmla="*/ 297 h 596"/>
                  <a:gd name="T52" fmla="*/ 25 w 491"/>
                  <a:gd name="T53" fmla="*/ 277 h 596"/>
                  <a:gd name="T54" fmla="*/ 48 w 491"/>
                  <a:gd name="T55" fmla="*/ 265 h 596"/>
                  <a:gd name="T56" fmla="*/ 74 w 491"/>
                  <a:gd name="T57" fmla="*/ 261 h 596"/>
                  <a:gd name="T58" fmla="*/ 98 w 491"/>
                  <a:gd name="T59" fmla="*/ 269 h 596"/>
                  <a:gd name="T60" fmla="*/ 167 w 491"/>
                  <a:gd name="T61" fmla="*/ 334 h 596"/>
                  <a:gd name="T62" fmla="*/ 170 w 491"/>
                  <a:gd name="T63" fmla="*/ 56 h 596"/>
                  <a:gd name="T64" fmla="*/ 184 w 491"/>
                  <a:gd name="T65" fmla="*/ 29 h 596"/>
                  <a:gd name="T66" fmla="*/ 208 w 491"/>
                  <a:gd name="T67" fmla="*/ 10 h 596"/>
                  <a:gd name="T68" fmla="*/ 238 w 491"/>
                  <a:gd name="T69" fmla="*/ 0 h 596"/>
                  <a:gd name="T70" fmla="*/ 269 w 491"/>
                  <a:gd name="T71" fmla="*/ 3 h 596"/>
                  <a:gd name="T72" fmla="*/ 296 w 491"/>
                  <a:gd name="T73" fmla="*/ 18 h 596"/>
                  <a:gd name="T74" fmla="*/ 316 w 491"/>
                  <a:gd name="T75" fmla="*/ 41 h 596"/>
                  <a:gd name="T76" fmla="*/ 324 w 491"/>
                  <a:gd name="T77" fmla="*/ 71 h 596"/>
                  <a:gd name="T78" fmla="*/ 383 w 491"/>
                  <a:gd name="T79" fmla="*/ 277 h 596"/>
                  <a:gd name="T80" fmla="*/ 405 w 491"/>
                  <a:gd name="T81" fmla="*/ 265 h 596"/>
                  <a:gd name="T82" fmla="*/ 431 w 491"/>
                  <a:gd name="T83" fmla="*/ 261 h 596"/>
                  <a:gd name="T84" fmla="*/ 455 w 491"/>
                  <a:gd name="T85" fmla="*/ 269 h 596"/>
                  <a:gd name="T86" fmla="*/ 476 w 491"/>
                  <a:gd name="T87" fmla="*/ 286 h 596"/>
                  <a:gd name="T88" fmla="*/ 488 w 491"/>
                  <a:gd name="T89" fmla="*/ 309 h 596"/>
                  <a:gd name="T90" fmla="*/ 491 w 491"/>
                  <a:gd name="T91" fmla="*/ 334 h 596"/>
                  <a:gd name="T92" fmla="*/ 483 w 491"/>
                  <a:gd name="T93" fmla="*/ 359 h 596"/>
                  <a:gd name="T94" fmla="*/ 253 w 491"/>
                  <a:gd name="T95" fmla="*/ 59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1" h="596">
                    <a:moveTo>
                      <a:pt x="67" y="281"/>
                    </a:moveTo>
                    <a:lnTo>
                      <a:pt x="58" y="282"/>
                    </a:lnTo>
                    <a:lnTo>
                      <a:pt x="49" y="285"/>
                    </a:lnTo>
                    <a:lnTo>
                      <a:pt x="42" y="290"/>
                    </a:lnTo>
                    <a:lnTo>
                      <a:pt x="34" y="295"/>
                    </a:lnTo>
                    <a:lnTo>
                      <a:pt x="29" y="303"/>
                    </a:lnTo>
                    <a:lnTo>
                      <a:pt x="24" y="310"/>
                    </a:lnTo>
                    <a:lnTo>
                      <a:pt x="22" y="319"/>
                    </a:lnTo>
                    <a:lnTo>
                      <a:pt x="21" y="327"/>
                    </a:lnTo>
                    <a:lnTo>
                      <a:pt x="22" y="336"/>
                    </a:lnTo>
                    <a:lnTo>
                      <a:pt x="24" y="345"/>
                    </a:lnTo>
                    <a:lnTo>
                      <a:pt x="29" y="353"/>
                    </a:lnTo>
                    <a:lnTo>
                      <a:pt x="34" y="361"/>
                    </a:lnTo>
                    <a:lnTo>
                      <a:pt x="246" y="571"/>
                    </a:lnTo>
                    <a:lnTo>
                      <a:pt x="457" y="361"/>
                    </a:lnTo>
                    <a:lnTo>
                      <a:pt x="463" y="353"/>
                    </a:lnTo>
                    <a:lnTo>
                      <a:pt x="467" y="345"/>
                    </a:lnTo>
                    <a:lnTo>
                      <a:pt x="470" y="336"/>
                    </a:lnTo>
                    <a:lnTo>
                      <a:pt x="470" y="327"/>
                    </a:lnTo>
                    <a:lnTo>
                      <a:pt x="470" y="319"/>
                    </a:lnTo>
                    <a:lnTo>
                      <a:pt x="467" y="310"/>
                    </a:lnTo>
                    <a:lnTo>
                      <a:pt x="463" y="303"/>
                    </a:lnTo>
                    <a:lnTo>
                      <a:pt x="457" y="295"/>
                    </a:lnTo>
                    <a:lnTo>
                      <a:pt x="450" y="290"/>
                    </a:lnTo>
                    <a:lnTo>
                      <a:pt x="442" y="285"/>
                    </a:lnTo>
                    <a:lnTo>
                      <a:pt x="434" y="282"/>
                    </a:lnTo>
                    <a:lnTo>
                      <a:pt x="425" y="281"/>
                    </a:lnTo>
                    <a:lnTo>
                      <a:pt x="415" y="282"/>
                    </a:lnTo>
                    <a:lnTo>
                      <a:pt x="407" y="285"/>
                    </a:lnTo>
                    <a:lnTo>
                      <a:pt x="399" y="290"/>
                    </a:lnTo>
                    <a:lnTo>
                      <a:pt x="391" y="295"/>
                    </a:lnTo>
                    <a:lnTo>
                      <a:pt x="322" y="364"/>
                    </a:lnTo>
                    <a:lnTo>
                      <a:pt x="320" y="366"/>
                    </a:lnTo>
                    <a:lnTo>
                      <a:pt x="317" y="367"/>
                    </a:lnTo>
                    <a:lnTo>
                      <a:pt x="315" y="367"/>
                    </a:lnTo>
                    <a:lnTo>
                      <a:pt x="311" y="366"/>
                    </a:lnTo>
                    <a:lnTo>
                      <a:pt x="309" y="365"/>
                    </a:lnTo>
                    <a:lnTo>
                      <a:pt x="307" y="363"/>
                    </a:lnTo>
                    <a:lnTo>
                      <a:pt x="306" y="361"/>
                    </a:lnTo>
                    <a:lnTo>
                      <a:pt x="305" y="358"/>
                    </a:lnTo>
                    <a:lnTo>
                      <a:pt x="305" y="79"/>
                    </a:lnTo>
                    <a:lnTo>
                      <a:pt x="305" y="74"/>
                    </a:lnTo>
                    <a:lnTo>
                      <a:pt x="304" y="67"/>
                    </a:lnTo>
                    <a:lnTo>
                      <a:pt x="303" y="62"/>
                    </a:lnTo>
                    <a:lnTo>
                      <a:pt x="301" y="56"/>
                    </a:lnTo>
                    <a:lnTo>
                      <a:pt x="299" y="51"/>
                    </a:lnTo>
                    <a:lnTo>
                      <a:pt x="295" y="47"/>
                    </a:lnTo>
                    <a:lnTo>
                      <a:pt x="292" y="41"/>
                    </a:lnTo>
                    <a:lnTo>
                      <a:pt x="288" y="37"/>
                    </a:lnTo>
                    <a:lnTo>
                      <a:pt x="283" y="34"/>
                    </a:lnTo>
                    <a:lnTo>
                      <a:pt x="279" y="30"/>
                    </a:lnTo>
                    <a:lnTo>
                      <a:pt x="274" y="27"/>
                    </a:lnTo>
                    <a:lnTo>
                      <a:pt x="269" y="25"/>
                    </a:lnTo>
                    <a:lnTo>
                      <a:pt x="264" y="23"/>
                    </a:lnTo>
                    <a:lnTo>
                      <a:pt x="257" y="21"/>
                    </a:lnTo>
                    <a:lnTo>
                      <a:pt x="252" y="20"/>
                    </a:lnTo>
                    <a:lnTo>
                      <a:pt x="246" y="20"/>
                    </a:lnTo>
                    <a:lnTo>
                      <a:pt x="240" y="20"/>
                    </a:lnTo>
                    <a:lnTo>
                      <a:pt x="234" y="21"/>
                    </a:lnTo>
                    <a:lnTo>
                      <a:pt x="228" y="23"/>
                    </a:lnTo>
                    <a:lnTo>
                      <a:pt x="223" y="25"/>
                    </a:lnTo>
                    <a:lnTo>
                      <a:pt x="218" y="27"/>
                    </a:lnTo>
                    <a:lnTo>
                      <a:pt x="212" y="30"/>
                    </a:lnTo>
                    <a:lnTo>
                      <a:pt x="208" y="34"/>
                    </a:lnTo>
                    <a:lnTo>
                      <a:pt x="203" y="37"/>
                    </a:lnTo>
                    <a:lnTo>
                      <a:pt x="200" y="41"/>
                    </a:lnTo>
                    <a:lnTo>
                      <a:pt x="196" y="47"/>
                    </a:lnTo>
                    <a:lnTo>
                      <a:pt x="194" y="51"/>
                    </a:lnTo>
                    <a:lnTo>
                      <a:pt x="191" y="56"/>
                    </a:lnTo>
                    <a:lnTo>
                      <a:pt x="188" y="62"/>
                    </a:lnTo>
                    <a:lnTo>
                      <a:pt x="187" y="67"/>
                    </a:lnTo>
                    <a:lnTo>
                      <a:pt x="186" y="74"/>
                    </a:lnTo>
                    <a:lnTo>
                      <a:pt x="186" y="79"/>
                    </a:lnTo>
                    <a:lnTo>
                      <a:pt x="186" y="358"/>
                    </a:lnTo>
                    <a:lnTo>
                      <a:pt x="186" y="361"/>
                    </a:lnTo>
                    <a:lnTo>
                      <a:pt x="184" y="363"/>
                    </a:lnTo>
                    <a:lnTo>
                      <a:pt x="183" y="365"/>
                    </a:lnTo>
                    <a:lnTo>
                      <a:pt x="180" y="366"/>
                    </a:lnTo>
                    <a:lnTo>
                      <a:pt x="178" y="367"/>
                    </a:lnTo>
                    <a:lnTo>
                      <a:pt x="174" y="367"/>
                    </a:lnTo>
                    <a:lnTo>
                      <a:pt x="171" y="366"/>
                    </a:lnTo>
                    <a:lnTo>
                      <a:pt x="169" y="364"/>
                    </a:lnTo>
                    <a:lnTo>
                      <a:pt x="100" y="295"/>
                    </a:lnTo>
                    <a:lnTo>
                      <a:pt x="92" y="290"/>
                    </a:lnTo>
                    <a:lnTo>
                      <a:pt x="85" y="285"/>
                    </a:lnTo>
                    <a:lnTo>
                      <a:pt x="76" y="282"/>
                    </a:lnTo>
                    <a:lnTo>
                      <a:pt x="67" y="281"/>
                    </a:lnTo>
                    <a:close/>
                    <a:moveTo>
                      <a:pt x="246" y="596"/>
                    </a:moveTo>
                    <a:lnTo>
                      <a:pt x="242" y="595"/>
                    </a:lnTo>
                    <a:lnTo>
                      <a:pt x="239" y="593"/>
                    </a:lnTo>
                    <a:lnTo>
                      <a:pt x="20" y="375"/>
                    </a:lnTo>
                    <a:lnTo>
                      <a:pt x="16" y="369"/>
                    </a:lnTo>
                    <a:lnTo>
                      <a:pt x="12" y="364"/>
                    </a:lnTo>
                    <a:lnTo>
                      <a:pt x="8" y="359"/>
                    </a:lnTo>
                    <a:lnTo>
                      <a:pt x="6" y="352"/>
                    </a:lnTo>
                    <a:lnTo>
                      <a:pt x="4" y="347"/>
                    </a:lnTo>
                    <a:lnTo>
                      <a:pt x="3" y="340"/>
                    </a:lnTo>
                    <a:lnTo>
                      <a:pt x="2" y="334"/>
                    </a:lnTo>
                    <a:lnTo>
                      <a:pt x="0" y="327"/>
                    </a:lnTo>
                    <a:lnTo>
                      <a:pt x="2" y="321"/>
                    </a:lnTo>
                    <a:lnTo>
                      <a:pt x="3" y="315"/>
                    </a:lnTo>
                    <a:lnTo>
                      <a:pt x="4" y="309"/>
                    </a:lnTo>
                    <a:lnTo>
                      <a:pt x="6" y="303"/>
                    </a:lnTo>
                    <a:lnTo>
                      <a:pt x="8" y="297"/>
                    </a:lnTo>
                    <a:lnTo>
                      <a:pt x="12" y="292"/>
                    </a:lnTo>
                    <a:lnTo>
                      <a:pt x="16" y="286"/>
                    </a:lnTo>
                    <a:lnTo>
                      <a:pt x="20" y="281"/>
                    </a:lnTo>
                    <a:lnTo>
                      <a:pt x="25" y="277"/>
                    </a:lnTo>
                    <a:lnTo>
                      <a:pt x="31" y="272"/>
                    </a:lnTo>
                    <a:lnTo>
                      <a:pt x="36" y="269"/>
                    </a:lnTo>
                    <a:lnTo>
                      <a:pt x="42" y="267"/>
                    </a:lnTo>
                    <a:lnTo>
                      <a:pt x="48" y="265"/>
                    </a:lnTo>
                    <a:lnTo>
                      <a:pt x="54" y="263"/>
                    </a:lnTo>
                    <a:lnTo>
                      <a:pt x="61" y="261"/>
                    </a:lnTo>
                    <a:lnTo>
                      <a:pt x="67" y="261"/>
                    </a:lnTo>
                    <a:lnTo>
                      <a:pt x="74" y="261"/>
                    </a:lnTo>
                    <a:lnTo>
                      <a:pt x="80" y="263"/>
                    </a:lnTo>
                    <a:lnTo>
                      <a:pt x="86" y="265"/>
                    </a:lnTo>
                    <a:lnTo>
                      <a:pt x="92" y="267"/>
                    </a:lnTo>
                    <a:lnTo>
                      <a:pt x="98" y="269"/>
                    </a:lnTo>
                    <a:lnTo>
                      <a:pt x="104" y="272"/>
                    </a:lnTo>
                    <a:lnTo>
                      <a:pt x="108" y="277"/>
                    </a:lnTo>
                    <a:lnTo>
                      <a:pt x="114" y="281"/>
                    </a:lnTo>
                    <a:lnTo>
                      <a:pt x="167" y="334"/>
                    </a:lnTo>
                    <a:lnTo>
                      <a:pt x="167" y="79"/>
                    </a:lnTo>
                    <a:lnTo>
                      <a:pt x="167" y="71"/>
                    </a:lnTo>
                    <a:lnTo>
                      <a:pt x="168" y="64"/>
                    </a:lnTo>
                    <a:lnTo>
                      <a:pt x="170" y="56"/>
                    </a:lnTo>
                    <a:lnTo>
                      <a:pt x="172" y="49"/>
                    </a:lnTo>
                    <a:lnTo>
                      <a:pt x="175" y="41"/>
                    </a:lnTo>
                    <a:lnTo>
                      <a:pt x="180" y="35"/>
                    </a:lnTo>
                    <a:lnTo>
                      <a:pt x="184" y="29"/>
                    </a:lnTo>
                    <a:lnTo>
                      <a:pt x="189" y="23"/>
                    </a:lnTo>
                    <a:lnTo>
                      <a:pt x="195" y="18"/>
                    </a:lnTo>
                    <a:lnTo>
                      <a:pt x="201" y="13"/>
                    </a:lnTo>
                    <a:lnTo>
                      <a:pt x="208" y="10"/>
                    </a:lnTo>
                    <a:lnTo>
                      <a:pt x="215" y="7"/>
                    </a:lnTo>
                    <a:lnTo>
                      <a:pt x="222" y="3"/>
                    </a:lnTo>
                    <a:lnTo>
                      <a:pt x="229" y="1"/>
                    </a:lnTo>
                    <a:lnTo>
                      <a:pt x="238" y="0"/>
                    </a:lnTo>
                    <a:lnTo>
                      <a:pt x="246" y="0"/>
                    </a:lnTo>
                    <a:lnTo>
                      <a:pt x="254" y="0"/>
                    </a:lnTo>
                    <a:lnTo>
                      <a:pt x="262" y="1"/>
                    </a:lnTo>
                    <a:lnTo>
                      <a:pt x="269" y="3"/>
                    </a:lnTo>
                    <a:lnTo>
                      <a:pt x="277" y="7"/>
                    </a:lnTo>
                    <a:lnTo>
                      <a:pt x="283" y="10"/>
                    </a:lnTo>
                    <a:lnTo>
                      <a:pt x="290" y="13"/>
                    </a:lnTo>
                    <a:lnTo>
                      <a:pt x="296" y="18"/>
                    </a:lnTo>
                    <a:lnTo>
                      <a:pt x="302" y="23"/>
                    </a:lnTo>
                    <a:lnTo>
                      <a:pt x="307" y="29"/>
                    </a:lnTo>
                    <a:lnTo>
                      <a:pt x="311" y="35"/>
                    </a:lnTo>
                    <a:lnTo>
                      <a:pt x="316" y="41"/>
                    </a:lnTo>
                    <a:lnTo>
                      <a:pt x="319" y="49"/>
                    </a:lnTo>
                    <a:lnTo>
                      <a:pt x="321" y="56"/>
                    </a:lnTo>
                    <a:lnTo>
                      <a:pt x="323" y="64"/>
                    </a:lnTo>
                    <a:lnTo>
                      <a:pt x="324" y="71"/>
                    </a:lnTo>
                    <a:lnTo>
                      <a:pt x="326" y="79"/>
                    </a:lnTo>
                    <a:lnTo>
                      <a:pt x="326" y="334"/>
                    </a:lnTo>
                    <a:lnTo>
                      <a:pt x="377" y="281"/>
                    </a:lnTo>
                    <a:lnTo>
                      <a:pt x="383" y="277"/>
                    </a:lnTo>
                    <a:lnTo>
                      <a:pt x="388" y="272"/>
                    </a:lnTo>
                    <a:lnTo>
                      <a:pt x="394" y="269"/>
                    </a:lnTo>
                    <a:lnTo>
                      <a:pt x="399" y="267"/>
                    </a:lnTo>
                    <a:lnTo>
                      <a:pt x="405" y="265"/>
                    </a:lnTo>
                    <a:lnTo>
                      <a:pt x="412" y="263"/>
                    </a:lnTo>
                    <a:lnTo>
                      <a:pt x="418" y="261"/>
                    </a:lnTo>
                    <a:lnTo>
                      <a:pt x="425" y="261"/>
                    </a:lnTo>
                    <a:lnTo>
                      <a:pt x="431" y="261"/>
                    </a:lnTo>
                    <a:lnTo>
                      <a:pt x="438" y="263"/>
                    </a:lnTo>
                    <a:lnTo>
                      <a:pt x="443" y="265"/>
                    </a:lnTo>
                    <a:lnTo>
                      <a:pt x="450" y="267"/>
                    </a:lnTo>
                    <a:lnTo>
                      <a:pt x="455" y="269"/>
                    </a:lnTo>
                    <a:lnTo>
                      <a:pt x="462" y="272"/>
                    </a:lnTo>
                    <a:lnTo>
                      <a:pt x="466" y="277"/>
                    </a:lnTo>
                    <a:lnTo>
                      <a:pt x="471" y="281"/>
                    </a:lnTo>
                    <a:lnTo>
                      <a:pt x="476" y="286"/>
                    </a:lnTo>
                    <a:lnTo>
                      <a:pt x="480" y="292"/>
                    </a:lnTo>
                    <a:lnTo>
                      <a:pt x="483" y="297"/>
                    </a:lnTo>
                    <a:lnTo>
                      <a:pt x="485" y="303"/>
                    </a:lnTo>
                    <a:lnTo>
                      <a:pt x="488" y="309"/>
                    </a:lnTo>
                    <a:lnTo>
                      <a:pt x="490" y="315"/>
                    </a:lnTo>
                    <a:lnTo>
                      <a:pt x="491" y="321"/>
                    </a:lnTo>
                    <a:lnTo>
                      <a:pt x="491" y="327"/>
                    </a:lnTo>
                    <a:lnTo>
                      <a:pt x="491" y="334"/>
                    </a:lnTo>
                    <a:lnTo>
                      <a:pt x="490" y="340"/>
                    </a:lnTo>
                    <a:lnTo>
                      <a:pt x="488" y="347"/>
                    </a:lnTo>
                    <a:lnTo>
                      <a:pt x="485" y="352"/>
                    </a:lnTo>
                    <a:lnTo>
                      <a:pt x="483" y="359"/>
                    </a:lnTo>
                    <a:lnTo>
                      <a:pt x="480" y="364"/>
                    </a:lnTo>
                    <a:lnTo>
                      <a:pt x="476" y="369"/>
                    </a:lnTo>
                    <a:lnTo>
                      <a:pt x="471" y="375"/>
                    </a:lnTo>
                    <a:lnTo>
                      <a:pt x="253" y="593"/>
                    </a:lnTo>
                    <a:lnTo>
                      <a:pt x="250" y="595"/>
                    </a:lnTo>
                    <a:lnTo>
                      <a:pt x="246" y="596"/>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en-US"/>
              </a:p>
            </p:txBody>
          </p:sp>
          <p:sp>
            <p:nvSpPr>
              <p:cNvPr id="89" name="Freeform 21"/>
              <p:cNvSpPr>
                <a:spLocks noEditPoints="1"/>
              </p:cNvSpPr>
              <p:nvPr/>
            </p:nvSpPr>
            <p:spPr bwMode="auto">
              <a:xfrm rot="5400000" flipH="1" flipV="1">
                <a:off x="7980" y="5743"/>
                <a:ext cx="360" cy="440"/>
              </a:xfrm>
              <a:custGeom>
                <a:avLst/>
                <a:gdLst>
                  <a:gd name="T0" fmla="*/ 42 w 491"/>
                  <a:gd name="T1" fmla="*/ 290 h 596"/>
                  <a:gd name="T2" fmla="*/ 22 w 491"/>
                  <a:gd name="T3" fmla="*/ 319 h 596"/>
                  <a:gd name="T4" fmla="*/ 29 w 491"/>
                  <a:gd name="T5" fmla="*/ 353 h 596"/>
                  <a:gd name="T6" fmla="*/ 463 w 491"/>
                  <a:gd name="T7" fmla="*/ 353 h 596"/>
                  <a:gd name="T8" fmla="*/ 470 w 491"/>
                  <a:gd name="T9" fmla="*/ 319 h 596"/>
                  <a:gd name="T10" fmla="*/ 450 w 491"/>
                  <a:gd name="T11" fmla="*/ 290 h 596"/>
                  <a:gd name="T12" fmla="*/ 415 w 491"/>
                  <a:gd name="T13" fmla="*/ 282 h 596"/>
                  <a:gd name="T14" fmla="*/ 322 w 491"/>
                  <a:gd name="T15" fmla="*/ 364 h 596"/>
                  <a:gd name="T16" fmla="*/ 311 w 491"/>
                  <a:gd name="T17" fmla="*/ 366 h 596"/>
                  <a:gd name="T18" fmla="*/ 305 w 491"/>
                  <a:gd name="T19" fmla="*/ 358 h 596"/>
                  <a:gd name="T20" fmla="*/ 303 w 491"/>
                  <a:gd name="T21" fmla="*/ 62 h 596"/>
                  <a:gd name="T22" fmla="*/ 292 w 491"/>
                  <a:gd name="T23" fmla="*/ 41 h 596"/>
                  <a:gd name="T24" fmla="*/ 274 w 491"/>
                  <a:gd name="T25" fmla="*/ 27 h 596"/>
                  <a:gd name="T26" fmla="*/ 252 w 491"/>
                  <a:gd name="T27" fmla="*/ 20 h 596"/>
                  <a:gd name="T28" fmla="*/ 228 w 491"/>
                  <a:gd name="T29" fmla="*/ 23 h 596"/>
                  <a:gd name="T30" fmla="*/ 208 w 491"/>
                  <a:gd name="T31" fmla="*/ 34 h 596"/>
                  <a:gd name="T32" fmla="*/ 194 w 491"/>
                  <a:gd name="T33" fmla="*/ 51 h 596"/>
                  <a:gd name="T34" fmla="*/ 186 w 491"/>
                  <a:gd name="T35" fmla="*/ 74 h 596"/>
                  <a:gd name="T36" fmla="*/ 184 w 491"/>
                  <a:gd name="T37" fmla="*/ 363 h 596"/>
                  <a:gd name="T38" fmla="*/ 174 w 491"/>
                  <a:gd name="T39" fmla="*/ 367 h 596"/>
                  <a:gd name="T40" fmla="*/ 92 w 491"/>
                  <a:gd name="T41" fmla="*/ 290 h 596"/>
                  <a:gd name="T42" fmla="*/ 246 w 491"/>
                  <a:gd name="T43" fmla="*/ 596 h 596"/>
                  <a:gd name="T44" fmla="*/ 16 w 491"/>
                  <a:gd name="T45" fmla="*/ 369 h 596"/>
                  <a:gd name="T46" fmla="*/ 4 w 491"/>
                  <a:gd name="T47" fmla="*/ 347 h 596"/>
                  <a:gd name="T48" fmla="*/ 2 w 491"/>
                  <a:gd name="T49" fmla="*/ 321 h 596"/>
                  <a:gd name="T50" fmla="*/ 8 w 491"/>
                  <a:gd name="T51" fmla="*/ 297 h 596"/>
                  <a:gd name="T52" fmla="*/ 25 w 491"/>
                  <a:gd name="T53" fmla="*/ 277 h 596"/>
                  <a:gd name="T54" fmla="*/ 48 w 491"/>
                  <a:gd name="T55" fmla="*/ 265 h 596"/>
                  <a:gd name="T56" fmla="*/ 74 w 491"/>
                  <a:gd name="T57" fmla="*/ 261 h 596"/>
                  <a:gd name="T58" fmla="*/ 98 w 491"/>
                  <a:gd name="T59" fmla="*/ 269 h 596"/>
                  <a:gd name="T60" fmla="*/ 167 w 491"/>
                  <a:gd name="T61" fmla="*/ 334 h 596"/>
                  <a:gd name="T62" fmla="*/ 170 w 491"/>
                  <a:gd name="T63" fmla="*/ 56 h 596"/>
                  <a:gd name="T64" fmla="*/ 184 w 491"/>
                  <a:gd name="T65" fmla="*/ 29 h 596"/>
                  <a:gd name="T66" fmla="*/ 208 w 491"/>
                  <a:gd name="T67" fmla="*/ 10 h 596"/>
                  <a:gd name="T68" fmla="*/ 238 w 491"/>
                  <a:gd name="T69" fmla="*/ 0 h 596"/>
                  <a:gd name="T70" fmla="*/ 269 w 491"/>
                  <a:gd name="T71" fmla="*/ 3 h 596"/>
                  <a:gd name="T72" fmla="*/ 296 w 491"/>
                  <a:gd name="T73" fmla="*/ 18 h 596"/>
                  <a:gd name="T74" fmla="*/ 316 w 491"/>
                  <a:gd name="T75" fmla="*/ 41 h 596"/>
                  <a:gd name="T76" fmla="*/ 324 w 491"/>
                  <a:gd name="T77" fmla="*/ 71 h 596"/>
                  <a:gd name="T78" fmla="*/ 383 w 491"/>
                  <a:gd name="T79" fmla="*/ 277 h 596"/>
                  <a:gd name="T80" fmla="*/ 405 w 491"/>
                  <a:gd name="T81" fmla="*/ 265 h 596"/>
                  <a:gd name="T82" fmla="*/ 431 w 491"/>
                  <a:gd name="T83" fmla="*/ 261 h 596"/>
                  <a:gd name="T84" fmla="*/ 455 w 491"/>
                  <a:gd name="T85" fmla="*/ 269 h 596"/>
                  <a:gd name="T86" fmla="*/ 476 w 491"/>
                  <a:gd name="T87" fmla="*/ 286 h 596"/>
                  <a:gd name="T88" fmla="*/ 488 w 491"/>
                  <a:gd name="T89" fmla="*/ 309 h 596"/>
                  <a:gd name="T90" fmla="*/ 491 w 491"/>
                  <a:gd name="T91" fmla="*/ 334 h 596"/>
                  <a:gd name="T92" fmla="*/ 483 w 491"/>
                  <a:gd name="T93" fmla="*/ 359 h 596"/>
                  <a:gd name="T94" fmla="*/ 253 w 491"/>
                  <a:gd name="T95" fmla="*/ 59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1" h="596">
                    <a:moveTo>
                      <a:pt x="67" y="281"/>
                    </a:moveTo>
                    <a:lnTo>
                      <a:pt x="58" y="282"/>
                    </a:lnTo>
                    <a:lnTo>
                      <a:pt x="49" y="285"/>
                    </a:lnTo>
                    <a:lnTo>
                      <a:pt x="42" y="290"/>
                    </a:lnTo>
                    <a:lnTo>
                      <a:pt x="34" y="295"/>
                    </a:lnTo>
                    <a:lnTo>
                      <a:pt x="29" y="303"/>
                    </a:lnTo>
                    <a:lnTo>
                      <a:pt x="24" y="310"/>
                    </a:lnTo>
                    <a:lnTo>
                      <a:pt x="22" y="319"/>
                    </a:lnTo>
                    <a:lnTo>
                      <a:pt x="21" y="327"/>
                    </a:lnTo>
                    <a:lnTo>
                      <a:pt x="22" y="336"/>
                    </a:lnTo>
                    <a:lnTo>
                      <a:pt x="24" y="345"/>
                    </a:lnTo>
                    <a:lnTo>
                      <a:pt x="29" y="353"/>
                    </a:lnTo>
                    <a:lnTo>
                      <a:pt x="34" y="361"/>
                    </a:lnTo>
                    <a:lnTo>
                      <a:pt x="246" y="571"/>
                    </a:lnTo>
                    <a:lnTo>
                      <a:pt x="457" y="361"/>
                    </a:lnTo>
                    <a:lnTo>
                      <a:pt x="463" y="353"/>
                    </a:lnTo>
                    <a:lnTo>
                      <a:pt x="467" y="345"/>
                    </a:lnTo>
                    <a:lnTo>
                      <a:pt x="470" y="336"/>
                    </a:lnTo>
                    <a:lnTo>
                      <a:pt x="470" y="327"/>
                    </a:lnTo>
                    <a:lnTo>
                      <a:pt x="470" y="319"/>
                    </a:lnTo>
                    <a:lnTo>
                      <a:pt x="467" y="310"/>
                    </a:lnTo>
                    <a:lnTo>
                      <a:pt x="463" y="303"/>
                    </a:lnTo>
                    <a:lnTo>
                      <a:pt x="457" y="295"/>
                    </a:lnTo>
                    <a:lnTo>
                      <a:pt x="450" y="290"/>
                    </a:lnTo>
                    <a:lnTo>
                      <a:pt x="442" y="285"/>
                    </a:lnTo>
                    <a:lnTo>
                      <a:pt x="434" y="282"/>
                    </a:lnTo>
                    <a:lnTo>
                      <a:pt x="425" y="281"/>
                    </a:lnTo>
                    <a:lnTo>
                      <a:pt x="415" y="282"/>
                    </a:lnTo>
                    <a:lnTo>
                      <a:pt x="407" y="285"/>
                    </a:lnTo>
                    <a:lnTo>
                      <a:pt x="399" y="290"/>
                    </a:lnTo>
                    <a:lnTo>
                      <a:pt x="391" y="295"/>
                    </a:lnTo>
                    <a:lnTo>
                      <a:pt x="322" y="364"/>
                    </a:lnTo>
                    <a:lnTo>
                      <a:pt x="320" y="366"/>
                    </a:lnTo>
                    <a:lnTo>
                      <a:pt x="317" y="367"/>
                    </a:lnTo>
                    <a:lnTo>
                      <a:pt x="315" y="367"/>
                    </a:lnTo>
                    <a:lnTo>
                      <a:pt x="311" y="366"/>
                    </a:lnTo>
                    <a:lnTo>
                      <a:pt x="309" y="365"/>
                    </a:lnTo>
                    <a:lnTo>
                      <a:pt x="307" y="363"/>
                    </a:lnTo>
                    <a:lnTo>
                      <a:pt x="306" y="361"/>
                    </a:lnTo>
                    <a:lnTo>
                      <a:pt x="305" y="358"/>
                    </a:lnTo>
                    <a:lnTo>
                      <a:pt x="305" y="79"/>
                    </a:lnTo>
                    <a:lnTo>
                      <a:pt x="305" y="74"/>
                    </a:lnTo>
                    <a:lnTo>
                      <a:pt x="304" y="67"/>
                    </a:lnTo>
                    <a:lnTo>
                      <a:pt x="303" y="62"/>
                    </a:lnTo>
                    <a:lnTo>
                      <a:pt x="301" y="56"/>
                    </a:lnTo>
                    <a:lnTo>
                      <a:pt x="299" y="51"/>
                    </a:lnTo>
                    <a:lnTo>
                      <a:pt x="295" y="47"/>
                    </a:lnTo>
                    <a:lnTo>
                      <a:pt x="292" y="41"/>
                    </a:lnTo>
                    <a:lnTo>
                      <a:pt x="288" y="37"/>
                    </a:lnTo>
                    <a:lnTo>
                      <a:pt x="283" y="34"/>
                    </a:lnTo>
                    <a:lnTo>
                      <a:pt x="279" y="30"/>
                    </a:lnTo>
                    <a:lnTo>
                      <a:pt x="274" y="27"/>
                    </a:lnTo>
                    <a:lnTo>
                      <a:pt x="269" y="25"/>
                    </a:lnTo>
                    <a:lnTo>
                      <a:pt x="264" y="23"/>
                    </a:lnTo>
                    <a:lnTo>
                      <a:pt x="257" y="21"/>
                    </a:lnTo>
                    <a:lnTo>
                      <a:pt x="252" y="20"/>
                    </a:lnTo>
                    <a:lnTo>
                      <a:pt x="246" y="20"/>
                    </a:lnTo>
                    <a:lnTo>
                      <a:pt x="240" y="20"/>
                    </a:lnTo>
                    <a:lnTo>
                      <a:pt x="234" y="21"/>
                    </a:lnTo>
                    <a:lnTo>
                      <a:pt x="228" y="23"/>
                    </a:lnTo>
                    <a:lnTo>
                      <a:pt x="223" y="25"/>
                    </a:lnTo>
                    <a:lnTo>
                      <a:pt x="218" y="27"/>
                    </a:lnTo>
                    <a:lnTo>
                      <a:pt x="212" y="30"/>
                    </a:lnTo>
                    <a:lnTo>
                      <a:pt x="208" y="34"/>
                    </a:lnTo>
                    <a:lnTo>
                      <a:pt x="203" y="37"/>
                    </a:lnTo>
                    <a:lnTo>
                      <a:pt x="200" y="41"/>
                    </a:lnTo>
                    <a:lnTo>
                      <a:pt x="196" y="47"/>
                    </a:lnTo>
                    <a:lnTo>
                      <a:pt x="194" y="51"/>
                    </a:lnTo>
                    <a:lnTo>
                      <a:pt x="191" y="56"/>
                    </a:lnTo>
                    <a:lnTo>
                      <a:pt x="188" y="62"/>
                    </a:lnTo>
                    <a:lnTo>
                      <a:pt x="187" y="67"/>
                    </a:lnTo>
                    <a:lnTo>
                      <a:pt x="186" y="74"/>
                    </a:lnTo>
                    <a:lnTo>
                      <a:pt x="186" y="79"/>
                    </a:lnTo>
                    <a:lnTo>
                      <a:pt x="186" y="358"/>
                    </a:lnTo>
                    <a:lnTo>
                      <a:pt x="186" y="361"/>
                    </a:lnTo>
                    <a:lnTo>
                      <a:pt x="184" y="363"/>
                    </a:lnTo>
                    <a:lnTo>
                      <a:pt x="183" y="365"/>
                    </a:lnTo>
                    <a:lnTo>
                      <a:pt x="180" y="366"/>
                    </a:lnTo>
                    <a:lnTo>
                      <a:pt x="178" y="367"/>
                    </a:lnTo>
                    <a:lnTo>
                      <a:pt x="174" y="367"/>
                    </a:lnTo>
                    <a:lnTo>
                      <a:pt x="171" y="366"/>
                    </a:lnTo>
                    <a:lnTo>
                      <a:pt x="169" y="364"/>
                    </a:lnTo>
                    <a:lnTo>
                      <a:pt x="100" y="295"/>
                    </a:lnTo>
                    <a:lnTo>
                      <a:pt x="92" y="290"/>
                    </a:lnTo>
                    <a:lnTo>
                      <a:pt x="85" y="285"/>
                    </a:lnTo>
                    <a:lnTo>
                      <a:pt x="76" y="282"/>
                    </a:lnTo>
                    <a:lnTo>
                      <a:pt x="67" y="281"/>
                    </a:lnTo>
                    <a:close/>
                    <a:moveTo>
                      <a:pt x="246" y="596"/>
                    </a:moveTo>
                    <a:lnTo>
                      <a:pt x="242" y="595"/>
                    </a:lnTo>
                    <a:lnTo>
                      <a:pt x="239" y="593"/>
                    </a:lnTo>
                    <a:lnTo>
                      <a:pt x="20" y="375"/>
                    </a:lnTo>
                    <a:lnTo>
                      <a:pt x="16" y="369"/>
                    </a:lnTo>
                    <a:lnTo>
                      <a:pt x="12" y="364"/>
                    </a:lnTo>
                    <a:lnTo>
                      <a:pt x="8" y="359"/>
                    </a:lnTo>
                    <a:lnTo>
                      <a:pt x="6" y="352"/>
                    </a:lnTo>
                    <a:lnTo>
                      <a:pt x="4" y="347"/>
                    </a:lnTo>
                    <a:lnTo>
                      <a:pt x="3" y="340"/>
                    </a:lnTo>
                    <a:lnTo>
                      <a:pt x="2" y="334"/>
                    </a:lnTo>
                    <a:lnTo>
                      <a:pt x="0" y="327"/>
                    </a:lnTo>
                    <a:lnTo>
                      <a:pt x="2" y="321"/>
                    </a:lnTo>
                    <a:lnTo>
                      <a:pt x="3" y="315"/>
                    </a:lnTo>
                    <a:lnTo>
                      <a:pt x="4" y="309"/>
                    </a:lnTo>
                    <a:lnTo>
                      <a:pt x="6" y="303"/>
                    </a:lnTo>
                    <a:lnTo>
                      <a:pt x="8" y="297"/>
                    </a:lnTo>
                    <a:lnTo>
                      <a:pt x="12" y="292"/>
                    </a:lnTo>
                    <a:lnTo>
                      <a:pt x="16" y="286"/>
                    </a:lnTo>
                    <a:lnTo>
                      <a:pt x="20" y="281"/>
                    </a:lnTo>
                    <a:lnTo>
                      <a:pt x="25" y="277"/>
                    </a:lnTo>
                    <a:lnTo>
                      <a:pt x="31" y="272"/>
                    </a:lnTo>
                    <a:lnTo>
                      <a:pt x="36" y="269"/>
                    </a:lnTo>
                    <a:lnTo>
                      <a:pt x="42" y="267"/>
                    </a:lnTo>
                    <a:lnTo>
                      <a:pt x="48" y="265"/>
                    </a:lnTo>
                    <a:lnTo>
                      <a:pt x="54" y="263"/>
                    </a:lnTo>
                    <a:lnTo>
                      <a:pt x="61" y="261"/>
                    </a:lnTo>
                    <a:lnTo>
                      <a:pt x="67" y="261"/>
                    </a:lnTo>
                    <a:lnTo>
                      <a:pt x="74" y="261"/>
                    </a:lnTo>
                    <a:lnTo>
                      <a:pt x="80" y="263"/>
                    </a:lnTo>
                    <a:lnTo>
                      <a:pt x="86" y="265"/>
                    </a:lnTo>
                    <a:lnTo>
                      <a:pt x="92" y="267"/>
                    </a:lnTo>
                    <a:lnTo>
                      <a:pt x="98" y="269"/>
                    </a:lnTo>
                    <a:lnTo>
                      <a:pt x="104" y="272"/>
                    </a:lnTo>
                    <a:lnTo>
                      <a:pt x="108" y="277"/>
                    </a:lnTo>
                    <a:lnTo>
                      <a:pt x="114" y="281"/>
                    </a:lnTo>
                    <a:lnTo>
                      <a:pt x="167" y="334"/>
                    </a:lnTo>
                    <a:lnTo>
                      <a:pt x="167" y="79"/>
                    </a:lnTo>
                    <a:lnTo>
                      <a:pt x="167" y="71"/>
                    </a:lnTo>
                    <a:lnTo>
                      <a:pt x="168" y="64"/>
                    </a:lnTo>
                    <a:lnTo>
                      <a:pt x="170" y="56"/>
                    </a:lnTo>
                    <a:lnTo>
                      <a:pt x="172" y="49"/>
                    </a:lnTo>
                    <a:lnTo>
                      <a:pt x="175" y="41"/>
                    </a:lnTo>
                    <a:lnTo>
                      <a:pt x="180" y="35"/>
                    </a:lnTo>
                    <a:lnTo>
                      <a:pt x="184" y="29"/>
                    </a:lnTo>
                    <a:lnTo>
                      <a:pt x="189" y="23"/>
                    </a:lnTo>
                    <a:lnTo>
                      <a:pt x="195" y="18"/>
                    </a:lnTo>
                    <a:lnTo>
                      <a:pt x="201" y="13"/>
                    </a:lnTo>
                    <a:lnTo>
                      <a:pt x="208" y="10"/>
                    </a:lnTo>
                    <a:lnTo>
                      <a:pt x="215" y="7"/>
                    </a:lnTo>
                    <a:lnTo>
                      <a:pt x="222" y="3"/>
                    </a:lnTo>
                    <a:lnTo>
                      <a:pt x="229" y="1"/>
                    </a:lnTo>
                    <a:lnTo>
                      <a:pt x="238" y="0"/>
                    </a:lnTo>
                    <a:lnTo>
                      <a:pt x="246" y="0"/>
                    </a:lnTo>
                    <a:lnTo>
                      <a:pt x="254" y="0"/>
                    </a:lnTo>
                    <a:lnTo>
                      <a:pt x="262" y="1"/>
                    </a:lnTo>
                    <a:lnTo>
                      <a:pt x="269" y="3"/>
                    </a:lnTo>
                    <a:lnTo>
                      <a:pt x="277" y="7"/>
                    </a:lnTo>
                    <a:lnTo>
                      <a:pt x="283" y="10"/>
                    </a:lnTo>
                    <a:lnTo>
                      <a:pt x="290" y="13"/>
                    </a:lnTo>
                    <a:lnTo>
                      <a:pt x="296" y="18"/>
                    </a:lnTo>
                    <a:lnTo>
                      <a:pt x="302" y="23"/>
                    </a:lnTo>
                    <a:lnTo>
                      <a:pt x="307" y="29"/>
                    </a:lnTo>
                    <a:lnTo>
                      <a:pt x="311" y="35"/>
                    </a:lnTo>
                    <a:lnTo>
                      <a:pt x="316" y="41"/>
                    </a:lnTo>
                    <a:lnTo>
                      <a:pt x="319" y="49"/>
                    </a:lnTo>
                    <a:lnTo>
                      <a:pt x="321" y="56"/>
                    </a:lnTo>
                    <a:lnTo>
                      <a:pt x="323" y="64"/>
                    </a:lnTo>
                    <a:lnTo>
                      <a:pt x="324" y="71"/>
                    </a:lnTo>
                    <a:lnTo>
                      <a:pt x="326" y="79"/>
                    </a:lnTo>
                    <a:lnTo>
                      <a:pt x="326" y="334"/>
                    </a:lnTo>
                    <a:lnTo>
                      <a:pt x="377" y="281"/>
                    </a:lnTo>
                    <a:lnTo>
                      <a:pt x="383" y="277"/>
                    </a:lnTo>
                    <a:lnTo>
                      <a:pt x="388" y="272"/>
                    </a:lnTo>
                    <a:lnTo>
                      <a:pt x="394" y="269"/>
                    </a:lnTo>
                    <a:lnTo>
                      <a:pt x="399" y="267"/>
                    </a:lnTo>
                    <a:lnTo>
                      <a:pt x="405" y="265"/>
                    </a:lnTo>
                    <a:lnTo>
                      <a:pt x="412" y="263"/>
                    </a:lnTo>
                    <a:lnTo>
                      <a:pt x="418" y="261"/>
                    </a:lnTo>
                    <a:lnTo>
                      <a:pt x="425" y="261"/>
                    </a:lnTo>
                    <a:lnTo>
                      <a:pt x="431" y="261"/>
                    </a:lnTo>
                    <a:lnTo>
                      <a:pt x="438" y="263"/>
                    </a:lnTo>
                    <a:lnTo>
                      <a:pt x="443" y="265"/>
                    </a:lnTo>
                    <a:lnTo>
                      <a:pt x="450" y="267"/>
                    </a:lnTo>
                    <a:lnTo>
                      <a:pt x="455" y="269"/>
                    </a:lnTo>
                    <a:lnTo>
                      <a:pt x="462" y="272"/>
                    </a:lnTo>
                    <a:lnTo>
                      <a:pt x="466" y="277"/>
                    </a:lnTo>
                    <a:lnTo>
                      <a:pt x="471" y="281"/>
                    </a:lnTo>
                    <a:lnTo>
                      <a:pt x="476" y="286"/>
                    </a:lnTo>
                    <a:lnTo>
                      <a:pt x="480" y="292"/>
                    </a:lnTo>
                    <a:lnTo>
                      <a:pt x="483" y="297"/>
                    </a:lnTo>
                    <a:lnTo>
                      <a:pt x="485" y="303"/>
                    </a:lnTo>
                    <a:lnTo>
                      <a:pt x="488" y="309"/>
                    </a:lnTo>
                    <a:lnTo>
                      <a:pt x="490" y="315"/>
                    </a:lnTo>
                    <a:lnTo>
                      <a:pt x="491" y="321"/>
                    </a:lnTo>
                    <a:lnTo>
                      <a:pt x="491" y="327"/>
                    </a:lnTo>
                    <a:lnTo>
                      <a:pt x="491" y="334"/>
                    </a:lnTo>
                    <a:lnTo>
                      <a:pt x="490" y="340"/>
                    </a:lnTo>
                    <a:lnTo>
                      <a:pt x="488" y="347"/>
                    </a:lnTo>
                    <a:lnTo>
                      <a:pt x="485" y="352"/>
                    </a:lnTo>
                    <a:lnTo>
                      <a:pt x="483" y="359"/>
                    </a:lnTo>
                    <a:lnTo>
                      <a:pt x="480" y="364"/>
                    </a:lnTo>
                    <a:lnTo>
                      <a:pt x="476" y="369"/>
                    </a:lnTo>
                    <a:lnTo>
                      <a:pt x="471" y="375"/>
                    </a:lnTo>
                    <a:lnTo>
                      <a:pt x="253" y="593"/>
                    </a:lnTo>
                    <a:lnTo>
                      <a:pt x="250" y="595"/>
                    </a:lnTo>
                    <a:lnTo>
                      <a:pt x="246" y="596"/>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en-US"/>
              </a:p>
            </p:txBody>
          </p:sp>
          <p:sp>
            <p:nvSpPr>
              <p:cNvPr id="6" name="Content Placeholder 2"/>
              <p:cNvSpPr txBox="1"/>
              <p:nvPr/>
            </p:nvSpPr>
            <p:spPr>
              <a:xfrm>
                <a:off x="3588" y="3552"/>
                <a:ext cx="3484" cy="6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400" dirty="0">
                    <a:solidFill>
                      <a:srgbClr val="021D30"/>
                    </a:solidFill>
                    <a:latin typeface="方正粗黑宋简体" panose="02000000000000000000" charset="-122"/>
                    <a:ea typeface="方正粗黑宋简体" panose="02000000000000000000" charset="-122"/>
                    <a:cs typeface="方正韵动中黑简体" panose="02000000000000000000" charset="-122"/>
                    <a:sym typeface="+mn-ea"/>
                  </a:rPr>
                  <a:t>模具设计团队</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sp>
            <p:nvSpPr>
              <p:cNvPr id="12" name="Content Placeholder 2"/>
              <p:cNvSpPr txBox="1"/>
              <p:nvPr/>
            </p:nvSpPr>
            <p:spPr>
              <a:xfrm>
                <a:off x="3965" y="7153"/>
                <a:ext cx="2802" cy="5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400" dirty="0">
                    <a:solidFill>
                      <a:srgbClr val="021D30"/>
                    </a:solidFill>
                    <a:latin typeface="方正粗黑宋简体" panose="02000000000000000000" charset="-122"/>
                    <a:ea typeface="方正粗黑宋简体" panose="02000000000000000000" charset="-122"/>
                    <a:cs typeface="方正韵动中黑简体" panose="02000000000000000000" charset="-122"/>
                    <a:sym typeface="+mn-ea"/>
                  </a:rPr>
                  <a:t>实验室</a:t>
                </a:r>
                <a:r>
                  <a:rPr lang="en-US" altLang="zh-CN" sz="2400" dirty="0">
                    <a:solidFill>
                      <a:srgbClr val="021D30"/>
                    </a:solidFill>
                    <a:latin typeface="方正粗黑宋简体" panose="02000000000000000000" charset="-122"/>
                    <a:ea typeface="方正粗黑宋简体" panose="02000000000000000000" charset="-122"/>
                    <a:cs typeface="方正韵动中黑简体" panose="02000000000000000000" charset="-122"/>
                    <a:sym typeface="+mn-ea"/>
                  </a:rPr>
                  <a:t>团队</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sp>
            <p:nvSpPr>
              <p:cNvPr id="16" name="Content Placeholder 2"/>
              <p:cNvSpPr txBox="1"/>
              <p:nvPr/>
            </p:nvSpPr>
            <p:spPr>
              <a:xfrm>
                <a:off x="12210" y="3590"/>
                <a:ext cx="3484" cy="5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400" dirty="0">
                    <a:solidFill>
                      <a:srgbClr val="021D30"/>
                    </a:solidFill>
                    <a:latin typeface="方正粗黑宋简体" panose="02000000000000000000" charset="-122"/>
                    <a:ea typeface="方正粗黑宋简体" panose="02000000000000000000" charset="-122"/>
                    <a:cs typeface="方正韵动中黑简体" panose="02000000000000000000" charset="-122"/>
                    <a:sym typeface="+mn-ea"/>
                  </a:rPr>
                  <a:t>项目管理团队</a:t>
                </a: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sp>
            <p:nvSpPr>
              <p:cNvPr id="18" name="Content Placeholder 2"/>
              <p:cNvSpPr txBox="1"/>
              <p:nvPr/>
            </p:nvSpPr>
            <p:spPr>
              <a:xfrm>
                <a:off x="12209" y="7029"/>
                <a:ext cx="3484" cy="5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400" dirty="0">
                    <a:solidFill>
                      <a:srgbClr val="021D30"/>
                    </a:solidFill>
                    <a:latin typeface="方正粗黑宋简体" panose="02000000000000000000" charset="-122"/>
                    <a:ea typeface="方正粗黑宋简体" panose="02000000000000000000" charset="-122"/>
                    <a:cs typeface="方正韵动中黑简体" panose="02000000000000000000" charset="-122"/>
                    <a:sym typeface="+mn-ea"/>
                  </a:rPr>
                  <a:t>过程开发团队</a:t>
                </a: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05625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先进设备展示</a:t>
            </a:r>
            <a:endPar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3342968" y="521122"/>
            <a:ext cx="8843952" cy="100543"/>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C:\Users\Administrator\Desktop\图片2\图片6.png图片6"/>
          <p:cNvPicPr>
            <a:picLocks noChangeAspect="1"/>
          </p:cNvPicPr>
          <p:nvPr>
            <p:custDataLst>
              <p:tags r:id="rId1"/>
            </p:custDataLst>
          </p:nvPr>
        </p:nvPicPr>
        <p:blipFill rotWithShape="1">
          <a:blip r:embed="rId2" cstate="print"/>
          <a:srcRect/>
          <a:stretch>
            <a:fillRect/>
          </a:stretch>
        </p:blipFill>
        <p:spPr>
          <a:xfrm>
            <a:off x="8022797" y="4094525"/>
            <a:ext cx="2143125" cy="1659890"/>
          </a:xfrm>
          <a:custGeom>
            <a:avLst/>
            <a:gdLst>
              <a:gd name="connsiteX0" fmla="*/ 0 w 2330027"/>
              <a:gd name="connsiteY0" fmla="*/ 0 h 1747520"/>
              <a:gd name="connsiteX1" fmla="*/ 2330027 w 2330027"/>
              <a:gd name="connsiteY1" fmla="*/ 0 h 1747520"/>
              <a:gd name="connsiteX2" fmla="*/ 2330027 w 2330027"/>
              <a:gd name="connsiteY2" fmla="*/ 1747520 h 1747520"/>
              <a:gd name="connsiteX3" fmla="*/ 0 w 2330027"/>
              <a:gd name="connsiteY3" fmla="*/ 1747520 h 1747520"/>
            </a:gdLst>
            <a:ahLst/>
            <a:cxnLst>
              <a:cxn ang="0">
                <a:pos x="connsiteX0" y="connsiteY0"/>
              </a:cxn>
              <a:cxn ang="0">
                <a:pos x="connsiteX1" y="connsiteY1"/>
              </a:cxn>
              <a:cxn ang="0">
                <a:pos x="connsiteX2" y="connsiteY2"/>
              </a:cxn>
              <a:cxn ang="0">
                <a:pos x="connsiteX3" y="connsiteY3"/>
              </a:cxn>
            </a:cxnLst>
            <a:rect l="l" t="t" r="r" b="b"/>
            <a:pathLst>
              <a:path w="2330027" h="1747520">
                <a:moveTo>
                  <a:pt x="0" y="0"/>
                </a:moveTo>
                <a:lnTo>
                  <a:pt x="2330027" y="0"/>
                </a:lnTo>
                <a:lnTo>
                  <a:pt x="2330027" y="1747520"/>
                </a:lnTo>
                <a:lnTo>
                  <a:pt x="0" y="1747520"/>
                </a:lnTo>
                <a:close/>
              </a:path>
            </a:pathLst>
          </a:custGeom>
        </p:spPr>
      </p:pic>
      <p:sp>
        <p:nvSpPr>
          <p:cNvPr id="12" name="Content Placeholder 2"/>
          <p:cNvSpPr txBox="1"/>
          <p:nvPr/>
        </p:nvSpPr>
        <p:spPr>
          <a:xfrm>
            <a:off x="4344516" y="6074772"/>
            <a:ext cx="2935049" cy="312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激光焊接机</a:t>
            </a:r>
            <a:r>
              <a:rPr lang="en-US" altLang="zh-CN"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:90</a:t>
            </a: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endParaRPr>
          </a:p>
          <a:p>
            <a:pPr marL="0" indent="0" algn="ctr">
              <a:buFont typeface="Arial" panose="020B0604020202020204" pitchFamily="34" charset="0"/>
              <a:buNone/>
            </a:pP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sp>
        <p:nvSpPr>
          <p:cNvPr id="18" name="Content Placeholder 2"/>
          <p:cNvSpPr txBox="1"/>
          <p:nvPr/>
        </p:nvSpPr>
        <p:spPr>
          <a:xfrm>
            <a:off x="7406069" y="5993029"/>
            <a:ext cx="3791585" cy="673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氦检质谱仪</a:t>
            </a:r>
            <a:r>
              <a:rPr lang="en-US" altLang="zh-CN"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:56</a:t>
            </a: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r>
              <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rPr>
              <a:t> </a:t>
            </a: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pic>
        <p:nvPicPr>
          <p:cNvPr id="4" name="图片 3"/>
          <p:cNvPicPr>
            <a:picLocks noChangeAspect="1"/>
          </p:cNvPicPr>
          <p:nvPr/>
        </p:nvPicPr>
        <p:blipFill>
          <a:blip r:embed="rId3" cstate="screen"/>
          <a:stretch>
            <a:fillRect/>
          </a:stretch>
        </p:blipFill>
        <p:spPr>
          <a:xfrm rot="5400000">
            <a:off x="4751627" y="3845481"/>
            <a:ext cx="1914199" cy="2412289"/>
          </a:xfrm>
          <a:prstGeom prst="rect">
            <a:avLst/>
          </a:prstGeom>
        </p:spPr>
      </p:pic>
      <p:pic>
        <p:nvPicPr>
          <p:cNvPr id="5" name="图片 4"/>
          <p:cNvPicPr>
            <a:picLocks noChangeAspect="1"/>
          </p:cNvPicPr>
          <p:nvPr/>
        </p:nvPicPr>
        <p:blipFill>
          <a:blip r:embed="rId4" cstate="screen"/>
          <a:stretch>
            <a:fillRect/>
          </a:stretch>
        </p:blipFill>
        <p:spPr>
          <a:xfrm>
            <a:off x="1171983" y="4094525"/>
            <a:ext cx="2541791" cy="1906343"/>
          </a:xfrm>
          <a:prstGeom prst="rect">
            <a:avLst/>
          </a:prstGeom>
        </p:spPr>
      </p:pic>
      <p:sp>
        <p:nvSpPr>
          <p:cNvPr id="20" name="Content Placeholder 2"/>
          <p:cNvSpPr txBox="1"/>
          <p:nvPr/>
        </p:nvSpPr>
        <p:spPr>
          <a:xfrm>
            <a:off x="783228" y="6089867"/>
            <a:ext cx="3233420" cy="479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自动装配线</a:t>
            </a:r>
            <a:r>
              <a:rPr lang="en-US" altLang="zh-CN"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:23</a:t>
            </a: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条</a:t>
            </a: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sp>
        <p:nvSpPr>
          <p:cNvPr id="23" name="Content Placeholder 2"/>
          <p:cNvSpPr txBox="1"/>
          <p:nvPr/>
        </p:nvSpPr>
        <p:spPr>
          <a:xfrm>
            <a:off x="771552" y="3249888"/>
            <a:ext cx="3233420" cy="479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高速冲床</a:t>
            </a:r>
            <a:r>
              <a:rPr lang="en-US" altLang="zh-CN"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:20</a:t>
            </a: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pic>
        <p:nvPicPr>
          <p:cNvPr id="24" name="Picture 2"/>
          <p:cNvPicPr>
            <a:picLocks noChangeAspect="1" noChangeArrowheads="1"/>
          </p:cNvPicPr>
          <p:nvPr/>
        </p:nvPicPr>
        <p:blipFill>
          <a:blip r:embed="rId5" cstate="print"/>
          <a:srcRect/>
          <a:stretch>
            <a:fillRect/>
          </a:stretch>
        </p:blipFill>
        <p:spPr bwMode="auto">
          <a:xfrm>
            <a:off x="4247911" y="1085637"/>
            <a:ext cx="3563193" cy="191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Content Placeholder 2"/>
          <p:cNvSpPr txBox="1"/>
          <p:nvPr/>
        </p:nvSpPr>
        <p:spPr>
          <a:xfrm>
            <a:off x="4046145" y="3268659"/>
            <a:ext cx="3233420" cy="479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清洗设备</a:t>
            </a:r>
            <a:r>
              <a:rPr lang="en-US" altLang="zh-CN"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:4</a:t>
            </a: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pic>
        <p:nvPicPr>
          <p:cNvPr id="19" name="图片 18"/>
          <p:cNvPicPr>
            <a:picLocks noChangeAspect="1"/>
          </p:cNvPicPr>
          <p:nvPr/>
        </p:nvPicPr>
        <p:blipFill>
          <a:blip r:embed="rId6" cstate="screen"/>
          <a:stretch>
            <a:fillRect/>
          </a:stretch>
        </p:blipFill>
        <p:spPr>
          <a:xfrm>
            <a:off x="8022797" y="1085636"/>
            <a:ext cx="3060269" cy="1913915"/>
          </a:xfrm>
          <a:prstGeom prst="rect">
            <a:avLst/>
          </a:prstGeom>
        </p:spPr>
      </p:pic>
      <p:sp>
        <p:nvSpPr>
          <p:cNvPr id="29" name="Content Placeholder 2"/>
          <p:cNvSpPr txBox="1"/>
          <p:nvPr/>
        </p:nvSpPr>
        <p:spPr>
          <a:xfrm>
            <a:off x="7685152" y="3136659"/>
            <a:ext cx="3233420" cy="479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摩擦焊设备</a:t>
            </a:r>
            <a:r>
              <a:rPr lang="en-US" altLang="zh-CN"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:36</a:t>
            </a:r>
            <a:r>
              <a:rPr lang="zh-CN" altLang="en-US" sz="2400" dirty="0">
                <a:solidFill>
                  <a:srgbClr val="021D30"/>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r>
              <a:rPr lang="zh-CN" altLang="en-US"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pic>
        <p:nvPicPr>
          <p:cNvPr id="22" name="图片 21"/>
          <p:cNvPicPr>
            <a:picLocks noChangeAspect="1"/>
          </p:cNvPicPr>
          <p:nvPr/>
        </p:nvPicPr>
        <p:blipFill>
          <a:blip r:embed="rId7" cstate="screen"/>
          <a:stretch>
            <a:fillRect/>
          </a:stretch>
        </p:blipFill>
        <p:spPr>
          <a:xfrm>
            <a:off x="1074509" y="1085635"/>
            <a:ext cx="2920079" cy="194671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linds(horizontal)">
                                      <p:cBhvr>
                                        <p:cTn id="22" dur="500"/>
                                        <p:tgtEl>
                                          <p:spTgt spid="2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0" grpId="0"/>
      <p:bldP spid="23"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253238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产能</a:t>
            </a:r>
            <a:r>
              <a:rPr lang="en-US" altLang="zh-CN"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&amp;</a:t>
            </a: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规划</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3682365" y="513715"/>
            <a:ext cx="8509635" cy="10795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697466" y="1958882"/>
            <a:ext cx="5503174" cy="2940235"/>
          </a:xfrm>
          <a:prstGeom prst="rect">
            <a:avLst/>
          </a:prstGeom>
          <a:solidFill>
            <a:srgbClr val="0B8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Content Placeholder 2"/>
          <p:cNvSpPr txBox="1"/>
          <p:nvPr/>
        </p:nvSpPr>
        <p:spPr>
          <a:xfrm>
            <a:off x="4697466" y="2659980"/>
            <a:ext cx="5503174" cy="18272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24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2020</a:t>
            </a:r>
            <a:r>
              <a:rPr lang="zh-CN" altLang="en-US" sz="24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年日产能规划</a:t>
            </a:r>
            <a:endParaRPr lang="zh-CN" altLang="en-US" sz="24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宁波崔家基地：                    </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17</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万支顶盖</a:t>
            </a:r>
            <a:endPar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宁波香山基地（新）：          </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35</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万支顶盖</a:t>
            </a:r>
            <a:endPar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宁德铝壳基地：                    </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23</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万支铝壳</a:t>
            </a:r>
            <a:endPar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00000"/>
              </a:lnSpc>
              <a:spcBef>
                <a:spcPct val="0"/>
              </a:spcBef>
              <a:buFont typeface="Wingdings" panose="05000000000000000000" pitchFamily="2" charset="2"/>
              <a:buChar char="l"/>
            </a:pP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溧阳铝壳基地：                    </a:t>
            </a:r>
            <a:r>
              <a:rPr lang="en-US" altLang="zh-CN"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40</a:t>
            </a:r>
            <a:r>
              <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万支铝壳</a:t>
            </a:r>
            <a:endParaRPr lang="zh-CN" altLang="en-US" sz="18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13" name="图片 12"/>
          <p:cNvPicPr>
            <a:picLocks noChangeAspect="1"/>
          </p:cNvPicPr>
          <p:nvPr/>
        </p:nvPicPr>
        <p:blipFill>
          <a:blip r:embed="rId1" cstate="screen"/>
          <a:stretch>
            <a:fillRect/>
          </a:stretch>
        </p:blipFill>
        <p:spPr>
          <a:xfrm>
            <a:off x="558109" y="848440"/>
            <a:ext cx="3669761" cy="2490641"/>
          </a:xfrm>
          <a:prstGeom prst="rect">
            <a:avLst/>
          </a:prstGeom>
        </p:spPr>
      </p:pic>
      <p:pic>
        <p:nvPicPr>
          <p:cNvPr id="8" name="图片 7"/>
          <p:cNvPicPr>
            <a:picLocks noChangeAspect="1"/>
          </p:cNvPicPr>
          <p:nvPr/>
        </p:nvPicPr>
        <p:blipFill>
          <a:blip r:embed="rId2" cstate="screen"/>
          <a:stretch>
            <a:fillRect/>
          </a:stretch>
        </p:blipFill>
        <p:spPr>
          <a:xfrm>
            <a:off x="558109" y="3784313"/>
            <a:ext cx="3606210" cy="2704658"/>
          </a:xfrm>
          <a:prstGeom prst="rect">
            <a:avLst/>
          </a:prstGeom>
        </p:spPr>
      </p:pic>
      <p:sp>
        <p:nvSpPr>
          <p:cNvPr id="10" name="文本框 9"/>
          <p:cNvSpPr txBox="1"/>
          <p:nvPr/>
        </p:nvSpPr>
        <p:spPr>
          <a:xfrm>
            <a:off x="1239815" y="3388915"/>
            <a:ext cx="1338828" cy="369332"/>
          </a:xfrm>
          <a:prstGeom prst="rect">
            <a:avLst/>
          </a:prstGeom>
          <a:noFill/>
        </p:spPr>
        <p:txBody>
          <a:bodyPr wrap="none" rtlCol="0">
            <a:spAutoFit/>
          </a:bodyPr>
          <a:lstStyle/>
          <a:p>
            <a:r>
              <a:rPr kumimoji="1" lang="zh-CN" altLang="en-US" dirty="0"/>
              <a:t>铝壳生产线</a:t>
            </a:r>
            <a:endParaRPr kumimoji="1" lang="zh-CN" altLang="en-US" dirty="0"/>
          </a:p>
        </p:txBody>
      </p:sp>
      <p:sp>
        <p:nvSpPr>
          <p:cNvPr id="17" name="文本框 16"/>
          <p:cNvSpPr txBox="1"/>
          <p:nvPr/>
        </p:nvSpPr>
        <p:spPr>
          <a:xfrm>
            <a:off x="1241287" y="6515037"/>
            <a:ext cx="1338828" cy="369332"/>
          </a:xfrm>
          <a:prstGeom prst="rect">
            <a:avLst/>
          </a:prstGeom>
          <a:noFill/>
        </p:spPr>
        <p:txBody>
          <a:bodyPr wrap="none" rtlCol="0">
            <a:spAutoFit/>
          </a:bodyPr>
          <a:lstStyle/>
          <a:p>
            <a:r>
              <a:rPr kumimoji="1" lang="zh-CN" altLang="en-US" dirty="0"/>
              <a:t>顶盖生产线</a:t>
            </a:r>
            <a:endParaRPr kumimoji="1" lang="zh-CN" alt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linds(horizontal)">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61" y="0"/>
            <a:ext cx="6944988" cy="6103173"/>
          </a:xfrm>
          <a:custGeom>
            <a:avLst/>
            <a:gdLst>
              <a:gd name="connsiteX0" fmla="*/ 0 w 7328263"/>
              <a:gd name="connsiteY0" fmla="*/ 0 h 6217920"/>
              <a:gd name="connsiteX1" fmla="*/ 7328263 w 7328263"/>
              <a:gd name="connsiteY1" fmla="*/ 0 h 6217920"/>
              <a:gd name="connsiteX2" fmla="*/ 7328263 w 7328263"/>
              <a:gd name="connsiteY2" fmla="*/ 6217920 h 6217920"/>
              <a:gd name="connsiteX3" fmla="*/ 0 w 7328263"/>
              <a:gd name="connsiteY3" fmla="*/ 6217920 h 6217920"/>
              <a:gd name="connsiteX4" fmla="*/ 0 w 7328263"/>
              <a:gd name="connsiteY4" fmla="*/ 0 h 6217920"/>
              <a:gd name="connsiteX0-1" fmla="*/ 13063 w 7341326"/>
              <a:gd name="connsiteY0-2" fmla="*/ 0 h 6217920"/>
              <a:gd name="connsiteX1-3" fmla="*/ 7341326 w 7341326"/>
              <a:gd name="connsiteY1-4" fmla="*/ 0 h 6217920"/>
              <a:gd name="connsiteX2-5" fmla="*/ 7341326 w 7341326"/>
              <a:gd name="connsiteY2-6" fmla="*/ 6217920 h 6217920"/>
              <a:gd name="connsiteX3-7" fmla="*/ 13063 w 7341326"/>
              <a:gd name="connsiteY3-8" fmla="*/ 6217920 h 6217920"/>
              <a:gd name="connsiteX4-9" fmla="*/ 0 w 7341326"/>
              <a:gd name="connsiteY4-10" fmla="*/ 4976949 h 6217920"/>
              <a:gd name="connsiteX5" fmla="*/ 13063 w 7341326"/>
              <a:gd name="connsiteY5" fmla="*/ 0 h 6217920"/>
              <a:gd name="connsiteX0-11" fmla="*/ 13063 w 7341326"/>
              <a:gd name="connsiteY0-12" fmla="*/ 0 h 6348548"/>
              <a:gd name="connsiteX1-13" fmla="*/ 7341326 w 7341326"/>
              <a:gd name="connsiteY1-14" fmla="*/ 0 h 6348548"/>
              <a:gd name="connsiteX2-15" fmla="*/ 7341326 w 7341326"/>
              <a:gd name="connsiteY2-16" fmla="*/ 6217920 h 6348548"/>
              <a:gd name="connsiteX3-17" fmla="*/ 1972492 w 7341326"/>
              <a:gd name="connsiteY3-18" fmla="*/ 6348548 h 6348548"/>
              <a:gd name="connsiteX4-19" fmla="*/ 0 w 7341326"/>
              <a:gd name="connsiteY4-20" fmla="*/ 4976949 h 6348548"/>
              <a:gd name="connsiteX5-21" fmla="*/ 13063 w 7341326"/>
              <a:gd name="connsiteY5-22" fmla="*/ 0 h 6348548"/>
              <a:gd name="connsiteX0-23" fmla="*/ 13063 w 7341326"/>
              <a:gd name="connsiteY0-24" fmla="*/ 0 h 6348548"/>
              <a:gd name="connsiteX1-25" fmla="*/ 7341326 w 7341326"/>
              <a:gd name="connsiteY1-26" fmla="*/ 0 h 6348548"/>
              <a:gd name="connsiteX2-27" fmla="*/ 7341326 w 7341326"/>
              <a:gd name="connsiteY2-28" fmla="*/ 6217920 h 6348548"/>
              <a:gd name="connsiteX3-29" fmla="*/ 1972492 w 7341326"/>
              <a:gd name="connsiteY3-30" fmla="*/ 6348548 h 6348548"/>
              <a:gd name="connsiteX4-31" fmla="*/ 0 w 7341326"/>
              <a:gd name="connsiteY4-32" fmla="*/ 4976949 h 6348548"/>
              <a:gd name="connsiteX5-33" fmla="*/ 13063 w 7341326"/>
              <a:gd name="connsiteY5-34" fmla="*/ 0 h 6348548"/>
              <a:gd name="connsiteX0-35" fmla="*/ 13063 w 7341326"/>
              <a:gd name="connsiteY0-36" fmla="*/ 0 h 6780566"/>
              <a:gd name="connsiteX1-37" fmla="*/ 7341326 w 7341326"/>
              <a:gd name="connsiteY1-38" fmla="*/ 0 h 6780566"/>
              <a:gd name="connsiteX2-39" fmla="*/ 7341326 w 7341326"/>
              <a:gd name="connsiteY2-40" fmla="*/ 6217920 h 6780566"/>
              <a:gd name="connsiteX3-41" fmla="*/ 1972492 w 7341326"/>
              <a:gd name="connsiteY3-42" fmla="*/ 6348548 h 6780566"/>
              <a:gd name="connsiteX4-43" fmla="*/ 0 w 7341326"/>
              <a:gd name="connsiteY4-44" fmla="*/ 4976949 h 6780566"/>
              <a:gd name="connsiteX5-45" fmla="*/ 13063 w 7341326"/>
              <a:gd name="connsiteY5-46" fmla="*/ 0 h 6780566"/>
              <a:gd name="connsiteX0-47" fmla="*/ 13063 w 7341326"/>
              <a:gd name="connsiteY0-48" fmla="*/ 0 h 6762067"/>
              <a:gd name="connsiteX1-49" fmla="*/ 7341326 w 7341326"/>
              <a:gd name="connsiteY1-50" fmla="*/ 0 h 6762067"/>
              <a:gd name="connsiteX2-51" fmla="*/ 7341326 w 7341326"/>
              <a:gd name="connsiteY2-52" fmla="*/ 6217920 h 6762067"/>
              <a:gd name="connsiteX3-53" fmla="*/ 1972492 w 7341326"/>
              <a:gd name="connsiteY3-54" fmla="*/ 6348548 h 6762067"/>
              <a:gd name="connsiteX4-55" fmla="*/ 0 w 7341326"/>
              <a:gd name="connsiteY4-56" fmla="*/ 4976949 h 6762067"/>
              <a:gd name="connsiteX5-57" fmla="*/ 13063 w 7341326"/>
              <a:gd name="connsiteY5-58" fmla="*/ 0 h 6762067"/>
              <a:gd name="connsiteX0-59" fmla="*/ 13063 w 7341326"/>
              <a:gd name="connsiteY0-60" fmla="*/ 0 h 6762067"/>
              <a:gd name="connsiteX1-61" fmla="*/ 7341326 w 7341326"/>
              <a:gd name="connsiteY1-62" fmla="*/ 0 h 6762067"/>
              <a:gd name="connsiteX2-63" fmla="*/ 7341326 w 7341326"/>
              <a:gd name="connsiteY2-64" fmla="*/ 6217920 h 6762067"/>
              <a:gd name="connsiteX3-65" fmla="*/ 1972492 w 7341326"/>
              <a:gd name="connsiteY3-66" fmla="*/ 6348548 h 6762067"/>
              <a:gd name="connsiteX4-67" fmla="*/ 0 w 7341326"/>
              <a:gd name="connsiteY4-68" fmla="*/ 4976949 h 6762067"/>
              <a:gd name="connsiteX5-69" fmla="*/ 13063 w 7341326"/>
              <a:gd name="connsiteY5-70" fmla="*/ 0 h 6762067"/>
              <a:gd name="connsiteX0-71" fmla="*/ 13063 w 7341326"/>
              <a:gd name="connsiteY0-72" fmla="*/ 0 h 6730700"/>
              <a:gd name="connsiteX1-73" fmla="*/ 7341326 w 7341326"/>
              <a:gd name="connsiteY1-74" fmla="*/ 0 h 6730700"/>
              <a:gd name="connsiteX2-75" fmla="*/ 7341326 w 7341326"/>
              <a:gd name="connsiteY2-76" fmla="*/ 6217920 h 6730700"/>
              <a:gd name="connsiteX3-77" fmla="*/ 1972492 w 7341326"/>
              <a:gd name="connsiteY3-78" fmla="*/ 6348548 h 6730700"/>
              <a:gd name="connsiteX4-79" fmla="*/ 0 w 7341326"/>
              <a:gd name="connsiteY4-80" fmla="*/ 4976949 h 6730700"/>
              <a:gd name="connsiteX5-81" fmla="*/ 13063 w 7341326"/>
              <a:gd name="connsiteY5-82" fmla="*/ 0 h 6730700"/>
              <a:gd name="connsiteX0-83" fmla="*/ 13063 w 7341326"/>
              <a:gd name="connsiteY0-84" fmla="*/ 0 h 6349673"/>
              <a:gd name="connsiteX1-85" fmla="*/ 7341326 w 7341326"/>
              <a:gd name="connsiteY1-86" fmla="*/ 0 h 6349673"/>
              <a:gd name="connsiteX2-87" fmla="*/ 4349932 w 7341326"/>
              <a:gd name="connsiteY2-88" fmla="*/ 4794069 h 6349673"/>
              <a:gd name="connsiteX3-89" fmla="*/ 1972492 w 7341326"/>
              <a:gd name="connsiteY3-90" fmla="*/ 6348548 h 6349673"/>
              <a:gd name="connsiteX4-91" fmla="*/ 0 w 7341326"/>
              <a:gd name="connsiteY4-92" fmla="*/ 4976949 h 6349673"/>
              <a:gd name="connsiteX5-93" fmla="*/ 13063 w 7341326"/>
              <a:gd name="connsiteY5-94" fmla="*/ 0 h 6349673"/>
              <a:gd name="connsiteX0-95" fmla="*/ 13063 w 7341326"/>
              <a:gd name="connsiteY0-96" fmla="*/ 0 h 6349673"/>
              <a:gd name="connsiteX1-97" fmla="*/ 7341326 w 7341326"/>
              <a:gd name="connsiteY1-98" fmla="*/ 0 h 6349673"/>
              <a:gd name="connsiteX2-99" fmla="*/ 4349932 w 7341326"/>
              <a:gd name="connsiteY2-100" fmla="*/ 4794069 h 6349673"/>
              <a:gd name="connsiteX3-101" fmla="*/ 1972492 w 7341326"/>
              <a:gd name="connsiteY3-102" fmla="*/ 6348548 h 6349673"/>
              <a:gd name="connsiteX4-103" fmla="*/ 0 w 7341326"/>
              <a:gd name="connsiteY4-104" fmla="*/ 4976949 h 6349673"/>
              <a:gd name="connsiteX5-105" fmla="*/ 13063 w 7341326"/>
              <a:gd name="connsiteY5-106" fmla="*/ 0 h 6349673"/>
              <a:gd name="connsiteX0-107" fmla="*/ 13063 w 7341326"/>
              <a:gd name="connsiteY0-108" fmla="*/ 0 h 6348930"/>
              <a:gd name="connsiteX1-109" fmla="*/ 7341326 w 7341326"/>
              <a:gd name="connsiteY1-110" fmla="*/ 0 h 6348930"/>
              <a:gd name="connsiteX2-111" fmla="*/ 4349932 w 7341326"/>
              <a:gd name="connsiteY2-112" fmla="*/ 4794069 h 6348930"/>
              <a:gd name="connsiteX3-113" fmla="*/ 1972492 w 7341326"/>
              <a:gd name="connsiteY3-114" fmla="*/ 6348548 h 6348930"/>
              <a:gd name="connsiteX4-115" fmla="*/ 0 w 7341326"/>
              <a:gd name="connsiteY4-116" fmla="*/ 4976949 h 6348930"/>
              <a:gd name="connsiteX5-117" fmla="*/ 13063 w 7341326"/>
              <a:gd name="connsiteY5-118" fmla="*/ 0 h 6348930"/>
              <a:gd name="connsiteX0-119" fmla="*/ 13063 w 7341326"/>
              <a:gd name="connsiteY0-120" fmla="*/ 0 h 6375040"/>
              <a:gd name="connsiteX1-121" fmla="*/ 7341326 w 7341326"/>
              <a:gd name="connsiteY1-122" fmla="*/ 0 h 6375040"/>
              <a:gd name="connsiteX2-123" fmla="*/ 4349932 w 7341326"/>
              <a:gd name="connsiteY2-124" fmla="*/ 4794069 h 6375040"/>
              <a:gd name="connsiteX3-125" fmla="*/ 2612572 w 7341326"/>
              <a:gd name="connsiteY3-126" fmla="*/ 6374674 h 6375040"/>
              <a:gd name="connsiteX4-127" fmla="*/ 0 w 7341326"/>
              <a:gd name="connsiteY4-128" fmla="*/ 4976949 h 6375040"/>
              <a:gd name="connsiteX5-129" fmla="*/ 13063 w 7341326"/>
              <a:gd name="connsiteY5-130" fmla="*/ 0 h 6375040"/>
              <a:gd name="connsiteX0-131" fmla="*/ 13063 w 7341326"/>
              <a:gd name="connsiteY0-132" fmla="*/ 0 h 6845145"/>
              <a:gd name="connsiteX1-133" fmla="*/ 7341326 w 7341326"/>
              <a:gd name="connsiteY1-134" fmla="*/ 0 h 6845145"/>
              <a:gd name="connsiteX2-135" fmla="*/ 4349932 w 7341326"/>
              <a:gd name="connsiteY2-136" fmla="*/ 4794069 h 6845145"/>
              <a:gd name="connsiteX3-137" fmla="*/ 2207623 w 7341326"/>
              <a:gd name="connsiteY3-138" fmla="*/ 6844937 h 6845145"/>
              <a:gd name="connsiteX4-139" fmla="*/ 0 w 7341326"/>
              <a:gd name="connsiteY4-140" fmla="*/ 4976949 h 6845145"/>
              <a:gd name="connsiteX5-141" fmla="*/ 13063 w 7341326"/>
              <a:gd name="connsiteY5-142" fmla="*/ 0 h 6845145"/>
              <a:gd name="connsiteX0-143" fmla="*/ 13063 w 7341326"/>
              <a:gd name="connsiteY0-144" fmla="*/ 0 h 6414207"/>
              <a:gd name="connsiteX1-145" fmla="*/ 7341326 w 7341326"/>
              <a:gd name="connsiteY1-146" fmla="*/ 0 h 6414207"/>
              <a:gd name="connsiteX2-147" fmla="*/ 4349932 w 7341326"/>
              <a:gd name="connsiteY2-148" fmla="*/ 4794069 h 6414207"/>
              <a:gd name="connsiteX3-149" fmla="*/ 2651760 w 7341326"/>
              <a:gd name="connsiteY3-150" fmla="*/ 6413863 h 6414207"/>
              <a:gd name="connsiteX4-151" fmla="*/ 0 w 7341326"/>
              <a:gd name="connsiteY4-152" fmla="*/ 4976949 h 6414207"/>
              <a:gd name="connsiteX5-153" fmla="*/ 13063 w 7341326"/>
              <a:gd name="connsiteY5-154" fmla="*/ 0 h 6414207"/>
              <a:gd name="connsiteX0-155" fmla="*/ 13063 w 7341326"/>
              <a:gd name="connsiteY0-156" fmla="*/ 0 h 6417144"/>
              <a:gd name="connsiteX1-157" fmla="*/ 7341326 w 7341326"/>
              <a:gd name="connsiteY1-158" fmla="*/ 0 h 6417144"/>
              <a:gd name="connsiteX2-159" fmla="*/ 4349932 w 7341326"/>
              <a:gd name="connsiteY2-160" fmla="*/ 4794069 h 6417144"/>
              <a:gd name="connsiteX3-161" fmla="*/ 2651760 w 7341326"/>
              <a:gd name="connsiteY3-162" fmla="*/ 6413863 h 6417144"/>
              <a:gd name="connsiteX4-163" fmla="*/ 0 w 7341326"/>
              <a:gd name="connsiteY4-164" fmla="*/ 4976949 h 6417144"/>
              <a:gd name="connsiteX5-165" fmla="*/ 13063 w 7341326"/>
              <a:gd name="connsiteY5-166" fmla="*/ 0 h 6417144"/>
              <a:gd name="connsiteX0-167" fmla="*/ 13063 w 7341326"/>
              <a:gd name="connsiteY0-168" fmla="*/ 0 h 6422423"/>
              <a:gd name="connsiteX1-169" fmla="*/ 7341326 w 7341326"/>
              <a:gd name="connsiteY1-170" fmla="*/ 0 h 6422423"/>
              <a:gd name="connsiteX2-171" fmla="*/ 4349932 w 7341326"/>
              <a:gd name="connsiteY2-172" fmla="*/ 4794069 h 6422423"/>
              <a:gd name="connsiteX3-173" fmla="*/ 2651760 w 7341326"/>
              <a:gd name="connsiteY3-174" fmla="*/ 6413863 h 6422423"/>
              <a:gd name="connsiteX4-175" fmla="*/ 0 w 7341326"/>
              <a:gd name="connsiteY4-176" fmla="*/ 4976949 h 6422423"/>
              <a:gd name="connsiteX5-177" fmla="*/ 13063 w 7341326"/>
              <a:gd name="connsiteY5-178" fmla="*/ 0 h 6422423"/>
              <a:gd name="connsiteX0-179" fmla="*/ 13063 w 7341326"/>
              <a:gd name="connsiteY0-180" fmla="*/ 0 h 6422423"/>
              <a:gd name="connsiteX1-181" fmla="*/ 7341326 w 7341326"/>
              <a:gd name="connsiteY1-182" fmla="*/ 0 h 6422423"/>
              <a:gd name="connsiteX2-183" fmla="*/ 4349932 w 7341326"/>
              <a:gd name="connsiteY2-184" fmla="*/ 4794069 h 6422423"/>
              <a:gd name="connsiteX3-185" fmla="*/ 2651760 w 7341326"/>
              <a:gd name="connsiteY3-186" fmla="*/ 6413863 h 6422423"/>
              <a:gd name="connsiteX4-187" fmla="*/ 0 w 7341326"/>
              <a:gd name="connsiteY4-188" fmla="*/ 4976949 h 6422423"/>
              <a:gd name="connsiteX5-189" fmla="*/ 13063 w 7341326"/>
              <a:gd name="connsiteY5-190" fmla="*/ 0 h 6422423"/>
              <a:gd name="connsiteX0-191" fmla="*/ 13063 w 7341326"/>
              <a:gd name="connsiteY0-192" fmla="*/ 0 h 6422423"/>
              <a:gd name="connsiteX1-193" fmla="*/ 7341326 w 7341326"/>
              <a:gd name="connsiteY1-194" fmla="*/ 0 h 6422423"/>
              <a:gd name="connsiteX2-195" fmla="*/ 4349932 w 7341326"/>
              <a:gd name="connsiteY2-196" fmla="*/ 4794069 h 6422423"/>
              <a:gd name="connsiteX3-197" fmla="*/ 2651760 w 7341326"/>
              <a:gd name="connsiteY3-198" fmla="*/ 6413863 h 6422423"/>
              <a:gd name="connsiteX4-199" fmla="*/ 0 w 7341326"/>
              <a:gd name="connsiteY4-200" fmla="*/ 4976949 h 6422423"/>
              <a:gd name="connsiteX5-201" fmla="*/ 13063 w 7341326"/>
              <a:gd name="connsiteY5-202" fmla="*/ 0 h 6422423"/>
              <a:gd name="connsiteX0-203" fmla="*/ 13063 w 7341326"/>
              <a:gd name="connsiteY0-204" fmla="*/ 0 h 6422423"/>
              <a:gd name="connsiteX1-205" fmla="*/ 7341326 w 7341326"/>
              <a:gd name="connsiteY1-206" fmla="*/ 0 h 6422423"/>
              <a:gd name="connsiteX2-207" fmla="*/ 4349932 w 7341326"/>
              <a:gd name="connsiteY2-208" fmla="*/ 4794069 h 6422423"/>
              <a:gd name="connsiteX3-209" fmla="*/ 2651760 w 7341326"/>
              <a:gd name="connsiteY3-210" fmla="*/ 6413863 h 6422423"/>
              <a:gd name="connsiteX4-211" fmla="*/ 0 w 7341326"/>
              <a:gd name="connsiteY4-212" fmla="*/ 4976949 h 6422423"/>
              <a:gd name="connsiteX5-213" fmla="*/ 13063 w 7341326"/>
              <a:gd name="connsiteY5-214" fmla="*/ 0 h 6422423"/>
              <a:gd name="connsiteX0-215" fmla="*/ 13063 w 7593919"/>
              <a:gd name="connsiteY0-216" fmla="*/ 0 h 6422423"/>
              <a:gd name="connsiteX1-217" fmla="*/ 7341326 w 7593919"/>
              <a:gd name="connsiteY1-218" fmla="*/ 0 h 6422423"/>
              <a:gd name="connsiteX2-219" fmla="*/ 5760720 w 7593919"/>
              <a:gd name="connsiteY2-220" fmla="*/ 2364378 h 6422423"/>
              <a:gd name="connsiteX3-221" fmla="*/ 4349932 w 7593919"/>
              <a:gd name="connsiteY3-222" fmla="*/ 4794069 h 6422423"/>
              <a:gd name="connsiteX4-223" fmla="*/ 2651760 w 7593919"/>
              <a:gd name="connsiteY4-224" fmla="*/ 6413863 h 6422423"/>
              <a:gd name="connsiteX5-225" fmla="*/ 0 w 7593919"/>
              <a:gd name="connsiteY5-226" fmla="*/ 4976949 h 6422423"/>
              <a:gd name="connsiteX6" fmla="*/ 13063 w 7593919"/>
              <a:gd name="connsiteY6" fmla="*/ 0 h 6422423"/>
              <a:gd name="connsiteX0-227" fmla="*/ 13063 w 7541097"/>
              <a:gd name="connsiteY0-228" fmla="*/ 0 h 6422423"/>
              <a:gd name="connsiteX1-229" fmla="*/ 7341326 w 7541097"/>
              <a:gd name="connsiteY1-230" fmla="*/ 0 h 6422423"/>
              <a:gd name="connsiteX2-231" fmla="*/ 5029200 w 7541097"/>
              <a:gd name="connsiteY2-232" fmla="*/ 3148149 h 6422423"/>
              <a:gd name="connsiteX3-233" fmla="*/ 4349932 w 7541097"/>
              <a:gd name="connsiteY3-234" fmla="*/ 4794069 h 6422423"/>
              <a:gd name="connsiteX4-235" fmla="*/ 2651760 w 7541097"/>
              <a:gd name="connsiteY4-236" fmla="*/ 6413863 h 6422423"/>
              <a:gd name="connsiteX5-237" fmla="*/ 0 w 7541097"/>
              <a:gd name="connsiteY5-238" fmla="*/ 4976949 h 6422423"/>
              <a:gd name="connsiteX6-239" fmla="*/ 13063 w 7541097"/>
              <a:gd name="connsiteY6-240" fmla="*/ 0 h 6422423"/>
              <a:gd name="connsiteX0-241" fmla="*/ 13063 w 7541097"/>
              <a:gd name="connsiteY0-242" fmla="*/ 0 h 6422423"/>
              <a:gd name="connsiteX1-243" fmla="*/ 7341326 w 7541097"/>
              <a:gd name="connsiteY1-244" fmla="*/ 0 h 6422423"/>
              <a:gd name="connsiteX2-245" fmla="*/ 5029200 w 7541097"/>
              <a:gd name="connsiteY2-246" fmla="*/ 3148149 h 6422423"/>
              <a:gd name="connsiteX3-247" fmla="*/ 4349932 w 7541097"/>
              <a:gd name="connsiteY3-248" fmla="*/ 4794069 h 6422423"/>
              <a:gd name="connsiteX4-249" fmla="*/ 2651760 w 7541097"/>
              <a:gd name="connsiteY4-250" fmla="*/ 6413863 h 6422423"/>
              <a:gd name="connsiteX5-251" fmla="*/ 0 w 7541097"/>
              <a:gd name="connsiteY5-252" fmla="*/ 4976949 h 6422423"/>
              <a:gd name="connsiteX6-253" fmla="*/ 13063 w 7541097"/>
              <a:gd name="connsiteY6-254" fmla="*/ 0 h 6422423"/>
              <a:gd name="connsiteX0-255" fmla="*/ 13063 w 7541097"/>
              <a:gd name="connsiteY0-256" fmla="*/ 0 h 6422423"/>
              <a:gd name="connsiteX1-257" fmla="*/ 7341326 w 7541097"/>
              <a:gd name="connsiteY1-258" fmla="*/ 0 h 6422423"/>
              <a:gd name="connsiteX2-259" fmla="*/ 5029200 w 7541097"/>
              <a:gd name="connsiteY2-260" fmla="*/ 3148149 h 6422423"/>
              <a:gd name="connsiteX3-261" fmla="*/ 4349932 w 7541097"/>
              <a:gd name="connsiteY3-262" fmla="*/ 4794069 h 6422423"/>
              <a:gd name="connsiteX4-263" fmla="*/ 2651760 w 7541097"/>
              <a:gd name="connsiteY4-264" fmla="*/ 6413863 h 6422423"/>
              <a:gd name="connsiteX5-265" fmla="*/ 0 w 7541097"/>
              <a:gd name="connsiteY5-266" fmla="*/ 4976949 h 6422423"/>
              <a:gd name="connsiteX6-267" fmla="*/ 13063 w 7541097"/>
              <a:gd name="connsiteY6-268" fmla="*/ 0 h 6422423"/>
              <a:gd name="connsiteX0-269" fmla="*/ 13063 w 7597530"/>
              <a:gd name="connsiteY0-270" fmla="*/ 0 h 6422423"/>
              <a:gd name="connsiteX1-271" fmla="*/ 7341326 w 7597530"/>
              <a:gd name="connsiteY1-272" fmla="*/ 0 h 6422423"/>
              <a:gd name="connsiteX2-273" fmla="*/ 5799908 w 7597530"/>
              <a:gd name="connsiteY2-274" fmla="*/ 3004457 h 6422423"/>
              <a:gd name="connsiteX3-275" fmla="*/ 4349932 w 7597530"/>
              <a:gd name="connsiteY3-276" fmla="*/ 4794069 h 6422423"/>
              <a:gd name="connsiteX4-277" fmla="*/ 2651760 w 7597530"/>
              <a:gd name="connsiteY4-278" fmla="*/ 6413863 h 6422423"/>
              <a:gd name="connsiteX5-279" fmla="*/ 0 w 7597530"/>
              <a:gd name="connsiteY5-280" fmla="*/ 4976949 h 6422423"/>
              <a:gd name="connsiteX6-281" fmla="*/ 13063 w 7597530"/>
              <a:gd name="connsiteY6-282" fmla="*/ 0 h 6422423"/>
              <a:gd name="connsiteX0-283" fmla="*/ 13063 w 7599965"/>
              <a:gd name="connsiteY0-284" fmla="*/ 0 h 6422423"/>
              <a:gd name="connsiteX1-285" fmla="*/ 7341326 w 7599965"/>
              <a:gd name="connsiteY1-286" fmla="*/ 0 h 6422423"/>
              <a:gd name="connsiteX2-287" fmla="*/ 5799908 w 7599965"/>
              <a:gd name="connsiteY2-288" fmla="*/ 3004457 h 6422423"/>
              <a:gd name="connsiteX3-289" fmla="*/ 4349932 w 7599965"/>
              <a:gd name="connsiteY3-290" fmla="*/ 4794069 h 6422423"/>
              <a:gd name="connsiteX4-291" fmla="*/ 2651760 w 7599965"/>
              <a:gd name="connsiteY4-292" fmla="*/ 6413863 h 6422423"/>
              <a:gd name="connsiteX5-293" fmla="*/ 0 w 7599965"/>
              <a:gd name="connsiteY5-294" fmla="*/ 4976949 h 6422423"/>
              <a:gd name="connsiteX6-295" fmla="*/ 13063 w 7599965"/>
              <a:gd name="connsiteY6-296" fmla="*/ 0 h 6422423"/>
              <a:gd name="connsiteX0-297" fmla="*/ 13063 w 7618328"/>
              <a:gd name="connsiteY0-298" fmla="*/ 0 h 6422423"/>
              <a:gd name="connsiteX1-299" fmla="*/ 7341326 w 7618328"/>
              <a:gd name="connsiteY1-300" fmla="*/ 0 h 6422423"/>
              <a:gd name="connsiteX2-301" fmla="*/ 5982788 w 7618328"/>
              <a:gd name="connsiteY2-302" fmla="*/ 2860766 h 6422423"/>
              <a:gd name="connsiteX3-303" fmla="*/ 4349932 w 7618328"/>
              <a:gd name="connsiteY3-304" fmla="*/ 4794069 h 6422423"/>
              <a:gd name="connsiteX4-305" fmla="*/ 2651760 w 7618328"/>
              <a:gd name="connsiteY4-306" fmla="*/ 6413863 h 6422423"/>
              <a:gd name="connsiteX5-307" fmla="*/ 0 w 7618328"/>
              <a:gd name="connsiteY5-308" fmla="*/ 4976949 h 6422423"/>
              <a:gd name="connsiteX6-309" fmla="*/ 13063 w 7618328"/>
              <a:gd name="connsiteY6-310" fmla="*/ 0 h 6422423"/>
              <a:gd name="connsiteX0-311" fmla="*/ 13063 w 7777702"/>
              <a:gd name="connsiteY0-312" fmla="*/ 0 h 6422423"/>
              <a:gd name="connsiteX1-313" fmla="*/ 7341326 w 7777702"/>
              <a:gd name="connsiteY1-314" fmla="*/ 0 h 6422423"/>
              <a:gd name="connsiteX2-315" fmla="*/ 5982788 w 7777702"/>
              <a:gd name="connsiteY2-316" fmla="*/ 2860766 h 6422423"/>
              <a:gd name="connsiteX3-317" fmla="*/ 4349932 w 7777702"/>
              <a:gd name="connsiteY3-318" fmla="*/ 4794069 h 6422423"/>
              <a:gd name="connsiteX4-319" fmla="*/ 2651760 w 7777702"/>
              <a:gd name="connsiteY4-320" fmla="*/ 6413863 h 6422423"/>
              <a:gd name="connsiteX5-321" fmla="*/ 0 w 7777702"/>
              <a:gd name="connsiteY5-322" fmla="*/ 4976949 h 6422423"/>
              <a:gd name="connsiteX6-323" fmla="*/ 13063 w 7777702"/>
              <a:gd name="connsiteY6-324" fmla="*/ 0 h 6422423"/>
              <a:gd name="connsiteX0-325" fmla="*/ 13063 w 7777702"/>
              <a:gd name="connsiteY0-326" fmla="*/ 0 h 6422423"/>
              <a:gd name="connsiteX1-327" fmla="*/ 7341326 w 7777702"/>
              <a:gd name="connsiteY1-328" fmla="*/ 0 h 6422423"/>
              <a:gd name="connsiteX2-329" fmla="*/ 5982788 w 7777702"/>
              <a:gd name="connsiteY2-330" fmla="*/ 2860766 h 6422423"/>
              <a:gd name="connsiteX3-331" fmla="*/ 4349932 w 7777702"/>
              <a:gd name="connsiteY3-332" fmla="*/ 4794069 h 6422423"/>
              <a:gd name="connsiteX4-333" fmla="*/ 2651760 w 7777702"/>
              <a:gd name="connsiteY4-334" fmla="*/ 6413863 h 6422423"/>
              <a:gd name="connsiteX5-335" fmla="*/ 0 w 7777702"/>
              <a:gd name="connsiteY5-336" fmla="*/ 4976949 h 6422423"/>
              <a:gd name="connsiteX6-337" fmla="*/ 13063 w 7777702"/>
              <a:gd name="connsiteY6-338" fmla="*/ 0 h 6422423"/>
              <a:gd name="connsiteX0-339" fmla="*/ 13063 w 7777702"/>
              <a:gd name="connsiteY0-340" fmla="*/ 0 h 6422423"/>
              <a:gd name="connsiteX1-341" fmla="*/ 7341326 w 7777702"/>
              <a:gd name="connsiteY1-342" fmla="*/ 0 h 6422423"/>
              <a:gd name="connsiteX2-343" fmla="*/ 5982788 w 7777702"/>
              <a:gd name="connsiteY2-344" fmla="*/ 2860766 h 6422423"/>
              <a:gd name="connsiteX3-345" fmla="*/ 4349932 w 7777702"/>
              <a:gd name="connsiteY3-346" fmla="*/ 4794069 h 6422423"/>
              <a:gd name="connsiteX4-347" fmla="*/ 2651760 w 7777702"/>
              <a:gd name="connsiteY4-348" fmla="*/ 6413863 h 6422423"/>
              <a:gd name="connsiteX5-349" fmla="*/ 0 w 7777702"/>
              <a:gd name="connsiteY5-350" fmla="*/ 4976949 h 6422423"/>
              <a:gd name="connsiteX6-351" fmla="*/ 13063 w 7777702"/>
              <a:gd name="connsiteY6-352" fmla="*/ 0 h 6422423"/>
              <a:gd name="connsiteX0-353" fmla="*/ 13063 w 7777702"/>
              <a:gd name="connsiteY0-354" fmla="*/ 0 h 6422423"/>
              <a:gd name="connsiteX1-355" fmla="*/ 7341326 w 7777702"/>
              <a:gd name="connsiteY1-356" fmla="*/ 0 h 6422423"/>
              <a:gd name="connsiteX2-357" fmla="*/ 5982788 w 7777702"/>
              <a:gd name="connsiteY2-358" fmla="*/ 2860766 h 6422423"/>
              <a:gd name="connsiteX3-359" fmla="*/ 4349932 w 7777702"/>
              <a:gd name="connsiteY3-360" fmla="*/ 4794069 h 6422423"/>
              <a:gd name="connsiteX4-361" fmla="*/ 2651760 w 7777702"/>
              <a:gd name="connsiteY4-362" fmla="*/ 6413863 h 6422423"/>
              <a:gd name="connsiteX5-363" fmla="*/ 0 w 7777702"/>
              <a:gd name="connsiteY5-364" fmla="*/ 4976949 h 6422423"/>
              <a:gd name="connsiteX6-365" fmla="*/ 13063 w 7777702"/>
              <a:gd name="connsiteY6-366" fmla="*/ 0 h 6422423"/>
              <a:gd name="connsiteX0-367" fmla="*/ 13063 w 7750337"/>
              <a:gd name="connsiteY0-368" fmla="*/ 0 h 6422423"/>
              <a:gd name="connsiteX1-369" fmla="*/ 7341326 w 7750337"/>
              <a:gd name="connsiteY1-370" fmla="*/ 0 h 6422423"/>
              <a:gd name="connsiteX2-371" fmla="*/ 5982788 w 7750337"/>
              <a:gd name="connsiteY2-372" fmla="*/ 2860766 h 6422423"/>
              <a:gd name="connsiteX3-373" fmla="*/ 4349932 w 7750337"/>
              <a:gd name="connsiteY3-374" fmla="*/ 4794069 h 6422423"/>
              <a:gd name="connsiteX4-375" fmla="*/ 2651760 w 7750337"/>
              <a:gd name="connsiteY4-376" fmla="*/ 6413863 h 6422423"/>
              <a:gd name="connsiteX5-377" fmla="*/ 0 w 7750337"/>
              <a:gd name="connsiteY5-378" fmla="*/ 4976949 h 6422423"/>
              <a:gd name="connsiteX6-379" fmla="*/ 13063 w 7750337"/>
              <a:gd name="connsiteY6-380" fmla="*/ 0 h 6422423"/>
              <a:gd name="connsiteX0-381" fmla="*/ 13063 w 7750337"/>
              <a:gd name="connsiteY0-382" fmla="*/ 0 h 6422423"/>
              <a:gd name="connsiteX1-383" fmla="*/ 7341326 w 7750337"/>
              <a:gd name="connsiteY1-384" fmla="*/ 0 h 6422423"/>
              <a:gd name="connsiteX2-385" fmla="*/ 5982788 w 7750337"/>
              <a:gd name="connsiteY2-386" fmla="*/ 2860766 h 6422423"/>
              <a:gd name="connsiteX3-387" fmla="*/ 4349932 w 7750337"/>
              <a:gd name="connsiteY3-388" fmla="*/ 4794069 h 6422423"/>
              <a:gd name="connsiteX4-389" fmla="*/ 2651760 w 7750337"/>
              <a:gd name="connsiteY4-390" fmla="*/ 6413863 h 6422423"/>
              <a:gd name="connsiteX5-391" fmla="*/ 0 w 7750337"/>
              <a:gd name="connsiteY5-392" fmla="*/ 4976949 h 6422423"/>
              <a:gd name="connsiteX6-393" fmla="*/ 13063 w 7750337"/>
              <a:gd name="connsiteY6-394" fmla="*/ 0 h 6422423"/>
              <a:gd name="connsiteX0-395" fmla="*/ 13063 w 7750337"/>
              <a:gd name="connsiteY0-396" fmla="*/ 0 h 6414207"/>
              <a:gd name="connsiteX1-397" fmla="*/ 7341326 w 7750337"/>
              <a:gd name="connsiteY1-398" fmla="*/ 0 h 6414207"/>
              <a:gd name="connsiteX2-399" fmla="*/ 5982788 w 7750337"/>
              <a:gd name="connsiteY2-400" fmla="*/ 2860766 h 6414207"/>
              <a:gd name="connsiteX3-401" fmla="*/ 4349932 w 7750337"/>
              <a:gd name="connsiteY3-402" fmla="*/ 4794069 h 6414207"/>
              <a:gd name="connsiteX4-403" fmla="*/ 2651760 w 7750337"/>
              <a:gd name="connsiteY4-404" fmla="*/ 6413863 h 6414207"/>
              <a:gd name="connsiteX5-405" fmla="*/ 0 w 7750337"/>
              <a:gd name="connsiteY5-406" fmla="*/ 4976949 h 6414207"/>
              <a:gd name="connsiteX6-407" fmla="*/ 13063 w 7750337"/>
              <a:gd name="connsiteY6-408" fmla="*/ 0 h 64142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39" y="connsiteY6-240"/>
              </a:cxn>
            </a:cxnLst>
            <a:rect l="l" t="t" r="r" b="b"/>
            <a:pathLst>
              <a:path w="7750337" h="6414207">
                <a:moveTo>
                  <a:pt x="13063" y="0"/>
                </a:moveTo>
                <a:lnTo>
                  <a:pt x="7341326" y="0"/>
                </a:lnTo>
                <a:cubicBezTo>
                  <a:pt x="8305800" y="487680"/>
                  <a:pt x="7448005" y="2584269"/>
                  <a:pt x="5982788" y="2860766"/>
                </a:cubicBezTo>
                <a:cubicBezTo>
                  <a:pt x="4517571" y="3137263"/>
                  <a:pt x="4513217" y="3731623"/>
                  <a:pt x="4349932" y="4794069"/>
                </a:cubicBezTo>
                <a:cubicBezTo>
                  <a:pt x="4186647" y="5856515"/>
                  <a:pt x="3376748" y="6396446"/>
                  <a:pt x="2651760" y="6413863"/>
                </a:cubicBezTo>
                <a:cubicBezTo>
                  <a:pt x="1926772" y="6431280"/>
                  <a:pt x="457199" y="5786846"/>
                  <a:pt x="0" y="4976949"/>
                </a:cubicBezTo>
                <a:cubicBezTo>
                  <a:pt x="4354" y="3317966"/>
                  <a:pt x="8709" y="1658983"/>
                  <a:pt x="13063" y="0"/>
                </a:cubicBezTo>
                <a:close/>
              </a:path>
            </a:pathLst>
          </a:custGeom>
          <a:blipFill dpi="0" rotWithShape="1">
            <a:blip r:embed="rId1" cstate="screen"/>
            <a:srcRect/>
            <a:stretch>
              <a:fillRect/>
            </a:stretch>
          </a:blip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TextBox 21"/>
          <p:cNvSpPr txBox="1"/>
          <p:nvPr/>
        </p:nvSpPr>
        <p:spPr>
          <a:xfrm>
            <a:off x="5803900" y="2352675"/>
            <a:ext cx="5927725" cy="815608"/>
          </a:xfrm>
          <a:prstGeom prst="rect">
            <a:avLst/>
          </a:prstGeom>
          <a:noFill/>
        </p:spPr>
        <p:txBody>
          <a:bodyPr wrap="square" lIns="0" tIns="0" rIns="0" bIns="0" rtlCol="0">
            <a:spAutoFit/>
          </a:bodyPr>
          <a:lstStyle/>
          <a:p>
            <a:pPr algn="r">
              <a:lnSpc>
                <a:spcPct val="150000"/>
              </a:lnSpc>
            </a:pPr>
            <a:endParaRPr lang="en-US" altLang="zh-CN" sz="1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Wingdings" panose="05000000000000000000"/>
            </a:endParaRPr>
          </a:p>
          <a:p>
            <a:pPr algn="r">
              <a:lnSpc>
                <a:spcPct val="100000"/>
              </a:lnSpc>
            </a:pPr>
            <a:r>
              <a:rPr lang="zh-CN" altLang="en-US" sz="2200" dirty="0">
                <a:solidFill>
                  <a:srgbClr val="00B050"/>
                </a:solidFill>
                <a:latin typeface="方正粗黑宋简体" panose="02000000000000000000" charset="-122"/>
                <a:ea typeface="方正粗黑宋简体" panose="02000000000000000000" charset="-122"/>
                <a:cs typeface="方正粗黑宋简体" panose="02000000000000000000" charset="-122"/>
                <a:sym typeface="+mn-ea"/>
              </a:rPr>
              <a:t>使命：为人类绿色安全出行保驾护航</a:t>
            </a:r>
            <a:endParaRPr lang="zh-CN" altLang="en-US" sz="2200" dirty="0">
              <a:solidFill>
                <a:srgbClr val="00B050"/>
              </a:solidFill>
              <a:latin typeface="方正粗黑宋简体" panose="02000000000000000000" charset="-122"/>
              <a:ea typeface="方正粗黑宋简体" panose="02000000000000000000" charset="-122"/>
              <a:cs typeface="方正粗黑宋简体" panose="02000000000000000000" charset="-122"/>
            </a:endParaRPr>
          </a:p>
          <a:p>
            <a:pPr algn="r">
              <a:lnSpc>
                <a:spcPct val="100000"/>
              </a:lnSpc>
            </a:pPr>
            <a:r>
              <a:rPr lang="en-GB" altLang="zh-CN" sz="1600" b="1" dirty="0">
                <a:solidFill>
                  <a:srgbClr val="00B050"/>
                </a:solidFill>
                <a:latin typeface="Arial" panose="020B0604020202020204" pitchFamily="34" charset="0"/>
                <a:cs typeface="Arial" panose="020B0604020202020204" pitchFamily="34" charset="0"/>
                <a:sym typeface="+mn-ea"/>
              </a:rPr>
              <a:t>Mission: To protect human green and safe travel</a:t>
            </a:r>
            <a:endParaRPr lang="en-GB" altLang="zh-CN" sz="1600" b="1" dirty="0">
              <a:solidFill>
                <a:srgbClr val="00B050"/>
              </a:solidFill>
              <a:latin typeface="Arial" panose="020B0604020202020204" pitchFamily="34" charset="0"/>
              <a:cs typeface="Arial" panose="020B0604020202020204" pitchFamily="34" charset="0"/>
              <a:sym typeface="+mn-ea"/>
            </a:endParaRPr>
          </a:p>
        </p:txBody>
      </p:sp>
      <p:grpSp>
        <p:nvGrpSpPr>
          <p:cNvPr id="2" name="组合 1"/>
          <p:cNvGrpSpPr/>
          <p:nvPr/>
        </p:nvGrpSpPr>
        <p:grpSpPr>
          <a:xfrm>
            <a:off x="7749540" y="1266825"/>
            <a:ext cx="3982720" cy="1085850"/>
            <a:chOff x="11894" y="6006"/>
            <a:chExt cx="5735" cy="1710"/>
          </a:xfrm>
        </p:grpSpPr>
        <p:grpSp>
          <p:nvGrpSpPr>
            <p:cNvPr id="5" name="组合 4"/>
            <p:cNvGrpSpPr/>
            <p:nvPr/>
          </p:nvGrpSpPr>
          <p:grpSpPr>
            <a:xfrm>
              <a:off x="11894" y="6006"/>
              <a:ext cx="5735" cy="1710"/>
              <a:chOff x="461462" y="2323758"/>
              <a:chExt cx="3641804" cy="1086011"/>
            </a:xfrm>
          </p:grpSpPr>
          <p:sp>
            <p:nvSpPr>
              <p:cNvPr id="6" name="Subtitle 2"/>
              <p:cNvSpPr txBox="1"/>
              <p:nvPr/>
            </p:nvSpPr>
            <p:spPr>
              <a:xfrm>
                <a:off x="1069796" y="2323758"/>
                <a:ext cx="3033470" cy="7479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30000"/>
                  </a:lnSpc>
                  <a:spcBef>
                    <a:spcPts val="0"/>
                  </a:spcBef>
                  <a:defRPr/>
                </a:pPr>
                <a:r>
                  <a:rPr lang="zh-CN" altLang="en-US" sz="3200" spc="300" dirty="0">
                    <a:solidFill>
                      <a:srgbClr val="4F4D5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Lato" panose="020F0502020204030203" pitchFamily="34" charset="0"/>
                    <a:sym typeface="思源黑体 CN Normal" panose="020B0400000000000000" pitchFamily="34" charset="-122"/>
                  </a:rPr>
                  <a:t>公司理念</a:t>
                </a:r>
                <a:endParaRPr lang="zh-CN" altLang="en-US" sz="3200" spc="300" dirty="0">
                  <a:solidFill>
                    <a:srgbClr val="4F4D5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Lato" panose="020F0502020204030203" pitchFamily="34" charset="0"/>
                  <a:sym typeface="思源黑体 CN Normal" panose="020B0400000000000000" pitchFamily="34" charset="-122"/>
                </a:endParaRPr>
              </a:p>
            </p:txBody>
          </p:sp>
          <p:sp>
            <p:nvSpPr>
              <p:cNvPr id="7" name="Subtitle 2"/>
              <p:cNvSpPr txBox="1"/>
              <p:nvPr/>
            </p:nvSpPr>
            <p:spPr>
              <a:xfrm>
                <a:off x="461462" y="2830554"/>
                <a:ext cx="3563426" cy="5792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30000"/>
                  </a:lnSpc>
                  <a:spcBef>
                    <a:spcPts val="0"/>
                  </a:spcBef>
                  <a:defRPr/>
                </a:pPr>
                <a:r>
                  <a:rPr lang="en-US" altLang="zh-CN" sz="1400" b="1" dirty="0">
                    <a:solidFill>
                      <a:srgbClr val="4F4D50"/>
                    </a:solidFill>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rPr>
                  <a:t>COMPANY PROFILE</a:t>
                </a:r>
                <a:endParaRPr lang="en-US" altLang="zh-CN" sz="1400" b="1" dirty="0">
                  <a:solidFill>
                    <a:srgbClr val="4F4D50"/>
                  </a:solidFill>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endParaRPr>
              </a:p>
            </p:txBody>
          </p:sp>
        </p:grpSp>
        <p:cxnSp>
          <p:nvCxnSpPr>
            <p:cNvPr id="8" name="直接连接符 7"/>
            <p:cNvCxnSpPr/>
            <p:nvPr/>
          </p:nvCxnSpPr>
          <p:spPr>
            <a:xfrm flipV="1">
              <a:off x="14696" y="7442"/>
              <a:ext cx="2604" cy="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8619490" y="715649"/>
            <a:ext cx="3023235" cy="537149"/>
            <a:chOff x="12966" y="1028"/>
            <a:chExt cx="4417" cy="845"/>
          </a:xfrm>
        </p:grpSpPr>
        <p:grpSp>
          <p:nvGrpSpPr>
            <p:cNvPr id="9" name="组合 8"/>
            <p:cNvGrpSpPr/>
            <p:nvPr/>
          </p:nvGrpSpPr>
          <p:grpSpPr>
            <a:xfrm>
              <a:off x="12966" y="1028"/>
              <a:ext cx="900" cy="844"/>
              <a:chOff x="1413117" y="4953618"/>
              <a:chExt cx="571463" cy="535435"/>
            </a:xfrm>
          </p:grpSpPr>
          <p:sp>
            <p:nvSpPr>
              <p:cNvPr id="12" name="Freeform 5"/>
              <p:cNvSpPr/>
              <p:nvPr/>
            </p:nvSpPr>
            <p:spPr bwMode="auto">
              <a:xfrm>
                <a:off x="1413117" y="4953618"/>
                <a:ext cx="571463" cy="5152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1988CB"/>
                  </a:gs>
                  <a:gs pos="100000">
                    <a:srgbClr val="165BB6"/>
                  </a:gs>
                </a:gsLst>
                <a:lin ang="5400000" scaled="1"/>
              </a:gra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前言"/>
              <p:cNvSpPr>
                <a:spLocks noChangeArrowheads="1"/>
              </p:cNvSpPr>
              <p:nvPr/>
            </p:nvSpPr>
            <p:spPr bwMode="auto">
              <a:xfrm>
                <a:off x="1437608" y="5167948"/>
                <a:ext cx="521936" cy="32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defTabSz="914400">
                  <a:lnSpc>
                    <a:spcPct val="130000"/>
                  </a:lnSpc>
                  <a:spcBef>
                    <a:spcPct val="0"/>
                  </a:spcBef>
                  <a:buNone/>
                </a:pPr>
                <a:r>
                  <a:rPr lang="zh-CN" altLang="en-US" sz="1100" dirty="0">
                    <a:solidFill>
                      <a:schemeClr val="bg1"/>
                    </a:solidFill>
                    <a:latin typeface="方正粗黑宋简体" panose="02000000000000000000" charset="-122"/>
                    <a:ea typeface="方正粗黑宋简体" panose="02000000000000000000" charset="-122"/>
                    <a:sym typeface="思源黑体 CN Normal" panose="020B0400000000000000" pitchFamily="34" charset="-122"/>
                  </a:rPr>
                  <a:t>坦诚</a:t>
                </a:r>
                <a:endParaRPr lang="zh-CN" altLang="en-US" sz="1100" dirty="0">
                  <a:solidFill>
                    <a:schemeClr val="bg1"/>
                  </a:solidFill>
                  <a:latin typeface="方正粗黑宋简体" panose="02000000000000000000" charset="-122"/>
                  <a:ea typeface="方正粗黑宋简体" panose="02000000000000000000" charset="-122"/>
                  <a:sym typeface="思源黑体 CN Normal" panose="020B0400000000000000" pitchFamily="34" charset="-122"/>
                </a:endParaRPr>
              </a:p>
            </p:txBody>
          </p:sp>
        </p:grpSp>
        <p:grpSp>
          <p:nvGrpSpPr>
            <p:cNvPr id="14" name="组合 13"/>
            <p:cNvGrpSpPr/>
            <p:nvPr/>
          </p:nvGrpSpPr>
          <p:grpSpPr>
            <a:xfrm>
              <a:off x="14139" y="1029"/>
              <a:ext cx="900" cy="844"/>
              <a:chOff x="2157458" y="4953618"/>
              <a:chExt cx="571463" cy="535409"/>
            </a:xfrm>
          </p:grpSpPr>
          <p:grpSp>
            <p:nvGrpSpPr>
              <p:cNvPr id="15" name="组合 14"/>
              <p:cNvGrpSpPr/>
              <p:nvPr/>
            </p:nvGrpSpPr>
            <p:grpSpPr>
              <a:xfrm>
                <a:off x="2157458" y="4953618"/>
                <a:ext cx="571463" cy="515236"/>
                <a:chOff x="5076056" y="2138335"/>
                <a:chExt cx="428348" cy="386204"/>
              </a:xfrm>
            </p:grpSpPr>
            <p:sp>
              <p:nvSpPr>
                <p:cNvPr id="17" name="Freeform 5"/>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1988CB"/>
                    </a:gs>
                    <a:gs pos="100000">
                      <a:srgbClr val="165BB6"/>
                    </a:gs>
                  </a:gsLst>
                  <a:lin ang="5400000" scaled="1"/>
                </a:gra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 name="KSO_Shape"/>
                <p:cNvSpPr/>
                <p:nvPr/>
              </p:nvSpPr>
              <p:spPr bwMode="auto">
                <a:xfrm>
                  <a:off x="5196307" y="2191017"/>
                  <a:ext cx="182071" cy="155062"/>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16" name="前言"/>
              <p:cNvSpPr>
                <a:spLocks noChangeArrowheads="1"/>
              </p:cNvSpPr>
              <p:nvPr/>
            </p:nvSpPr>
            <p:spPr bwMode="auto">
              <a:xfrm>
                <a:off x="2185160" y="5167948"/>
                <a:ext cx="521936" cy="32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defTabSz="914400">
                  <a:lnSpc>
                    <a:spcPct val="130000"/>
                  </a:lnSpc>
                  <a:spcBef>
                    <a:spcPct val="0"/>
                  </a:spcBef>
                  <a:buNone/>
                </a:pPr>
                <a:r>
                  <a:rPr lang="zh-CN" altLang="en-US" sz="1100" dirty="0">
                    <a:solidFill>
                      <a:schemeClr val="bg1"/>
                    </a:solidFill>
                    <a:latin typeface="方正粗黑宋简体" panose="02000000000000000000" charset="-122"/>
                    <a:ea typeface="方正粗黑宋简体" panose="02000000000000000000" charset="-122"/>
                    <a:sym typeface="思源黑体 CN Normal" panose="020B0400000000000000" pitchFamily="34" charset="-122"/>
                  </a:rPr>
                  <a:t>专注</a:t>
                </a:r>
                <a:endParaRPr lang="zh-CN" altLang="en-US" sz="1100" dirty="0">
                  <a:solidFill>
                    <a:schemeClr val="bg1"/>
                  </a:solidFill>
                  <a:latin typeface="方正粗黑宋简体" panose="02000000000000000000" charset="-122"/>
                  <a:ea typeface="方正粗黑宋简体" panose="02000000000000000000" charset="-122"/>
                  <a:sym typeface="思源黑体 CN Normal" panose="020B0400000000000000" pitchFamily="34" charset="-122"/>
                </a:endParaRPr>
              </a:p>
            </p:txBody>
          </p:sp>
        </p:grpSp>
        <p:grpSp>
          <p:nvGrpSpPr>
            <p:cNvPr id="19" name="组合 18"/>
            <p:cNvGrpSpPr/>
            <p:nvPr/>
          </p:nvGrpSpPr>
          <p:grpSpPr>
            <a:xfrm>
              <a:off x="15311" y="1028"/>
              <a:ext cx="900" cy="844"/>
              <a:chOff x="2901799" y="4953618"/>
              <a:chExt cx="571463" cy="535435"/>
            </a:xfrm>
          </p:grpSpPr>
          <p:grpSp>
            <p:nvGrpSpPr>
              <p:cNvPr id="20" name="组合 19"/>
              <p:cNvGrpSpPr/>
              <p:nvPr/>
            </p:nvGrpSpPr>
            <p:grpSpPr>
              <a:xfrm>
                <a:off x="2901799" y="4953618"/>
                <a:ext cx="571463" cy="515236"/>
                <a:chOff x="7842587" y="4494001"/>
                <a:chExt cx="343825" cy="309997"/>
              </a:xfrm>
            </p:grpSpPr>
            <p:sp>
              <p:nvSpPr>
                <p:cNvPr id="22" name="Freeform 5"/>
                <p:cNvSpPr/>
                <p:nvPr/>
              </p:nvSpPr>
              <p:spPr bwMode="auto">
                <a:xfrm>
                  <a:off x="7842587"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1988CB"/>
                    </a:gs>
                    <a:gs pos="100000">
                      <a:srgbClr val="165BB6"/>
                    </a:gs>
                  </a:gsLst>
                  <a:lin ang="5400000" scaled="1"/>
                </a:gra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srgbClr val="1C2D3D"/>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Freeform 12"/>
                <p:cNvSpPr>
                  <a:spLocks noEditPoints="1"/>
                </p:cNvSpPr>
                <p:nvPr/>
              </p:nvSpPr>
              <p:spPr bwMode="auto">
                <a:xfrm>
                  <a:off x="7948751" y="4540920"/>
                  <a:ext cx="126640" cy="126156"/>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30000"/>
                    </a:lnSpc>
                  </a:pPr>
                  <a:endParaRPr lang="zh-CN" altLang="en-US" sz="11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21" name="前言"/>
              <p:cNvSpPr>
                <a:spLocks noChangeArrowheads="1"/>
              </p:cNvSpPr>
              <p:nvPr/>
            </p:nvSpPr>
            <p:spPr bwMode="auto">
              <a:xfrm>
                <a:off x="2932712" y="5167948"/>
                <a:ext cx="521936" cy="32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defTabSz="914400">
                  <a:lnSpc>
                    <a:spcPct val="130000"/>
                  </a:lnSpc>
                  <a:spcBef>
                    <a:spcPct val="0"/>
                  </a:spcBef>
                  <a:buNone/>
                </a:pPr>
                <a:r>
                  <a:rPr lang="zh-CN" altLang="en-US" sz="1100" dirty="0">
                    <a:solidFill>
                      <a:schemeClr val="bg1"/>
                    </a:solidFill>
                    <a:latin typeface="方正粗黑宋简体" panose="02000000000000000000" charset="-122"/>
                    <a:ea typeface="方正粗黑宋简体" panose="02000000000000000000" charset="-122"/>
                    <a:sym typeface="思源黑体 CN Normal" panose="020B0400000000000000" pitchFamily="34" charset="-122"/>
                  </a:rPr>
                  <a:t>创新</a:t>
                </a:r>
                <a:endParaRPr lang="zh-CN" altLang="en-US" sz="1100" dirty="0">
                  <a:solidFill>
                    <a:schemeClr val="bg1"/>
                  </a:solidFill>
                  <a:latin typeface="方正粗黑宋简体" panose="02000000000000000000" charset="-122"/>
                  <a:ea typeface="方正粗黑宋简体" panose="02000000000000000000" charset="-122"/>
                  <a:sym typeface="思源黑体 CN Normal" panose="020B0400000000000000" pitchFamily="34" charset="-122"/>
                </a:endParaRPr>
              </a:p>
            </p:txBody>
          </p:sp>
        </p:grpSp>
        <p:grpSp>
          <p:nvGrpSpPr>
            <p:cNvPr id="24" name="组合 23"/>
            <p:cNvGrpSpPr/>
            <p:nvPr/>
          </p:nvGrpSpPr>
          <p:grpSpPr>
            <a:xfrm>
              <a:off x="16483" y="1028"/>
              <a:ext cx="900" cy="844"/>
              <a:chOff x="3646140" y="4953618"/>
              <a:chExt cx="571463" cy="535436"/>
            </a:xfrm>
          </p:grpSpPr>
          <p:sp>
            <p:nvSpPr>
              <p:cNvPr id="27" name="Freeform 5"/>
              <p:cNvSpPr/>
              <p:nvPr/>
            </p:nvSpPr>
            <p:spPr bwMode="auto">
              <a:xfrm flipV="1">
                <a:off x="3646140" y="4953618"/>
                <a:ext cx="571463" cy="5152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1988CB"/>
                  </a:gs>
                  <a:gs pos="100000">
                    <a:srgbClr val="165BB6"/>
                  </a:gs>
                </a:gsLst>
                <a:lin ang="5400000" scaled="1"/>
              </a:gra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6" name="前言"/>
              <p:cNvSpPr>
                <a:spLocks noChangeArrowheads="1"/>
              </p:cNvSpPr>
              <p:nvPr/>
            </p:nvSpPr>
            <p:spPr bwMode="auto">
              <a:xfrm>
                <a:off x="3680264" y="5167948"/>
                <a:ext cx="521936" cy="32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defTabSz="914400">
                  <a:lnSpc>
                    <a:spcPct val="130000"/>
                  </a:lnSpc>
                  <a:spcBef>
                    <a:spcPct val="0"/>
                  </a:spcBef>
                  <a:buNone/>
                </a:pPr>
                <a:r>
                  <a:rPr lang="zh-CN" altLang="en-US" sz="1100" dirty="0">
                    <a:solidFill>
                      <a:schemeClr val="bg1"/>
                    </a:solidFill>
                    <a:latin typeface="方正粗黑宋简体" panose="02000000000000000000" charset="-122"/>
                    <a:ea typeface="方正粗黑宋简体" panose="02000000000000000000" charset="-122"/>
                    <a:sym typeface="思源黑体 CN Normal" panose="020B0400000000000000" pitchFamily="34" charset="-122"/>
                  </a:rPr>
                  <a:t>共赢</a:t>
                </a:r>
                <a:endParaRPr lang="zh-CN" altLang="en-US" sz="1100" dirty="0">
                  <a:solidFill>
                    <a:schemeClr val="bg1"/>
                  </a:solidFill>
                  <a:latin typeface="方正粗黑宋简体" panose="02000000000000000000" charset="-122"/>
                  <a:ea typeface="方正粗黑宋简体" panose="02000000000000000000" charset="-122"/>
                  <a:sym typeface="思源黑体 CN Normal" panose="020B0400000000000000" pitchFamily="34" charset="-122"/>
                </a:endParaRPr>
              </a:p>
            </p:txBody>
          </p:sp>
        </p:grpSp>
      </p:grpSp>
      <p:sp>
        <p:nvSpPr>
          <p:cNvPr id="29" name="TextBox 21"/>
          <p:cNvSpPr txBox="1"/>
          <p:nvPr/>
        </p:nvSpPr>
        <p:spPr>
          <a:xfrm>
            <a:off x="4213860" y="3411220"/>
            <a:ext cx="7518400" cy="1000125"/>
          </a:xfrm>
          <a:prstGeom prst="rect">
            <a:avLst/>
          </a:prstGeom>
          <a:noFill/>
        </p:spPr>
        <p:txBody>
          <a:bodyPr wrap="square" lIns="0" tIns="0" rIns="0" bIns="0" rtlCol="0">
            <a:spAutoFit/>
          </a:bodyPr>
          <a:lstStyle/>
          <a:p>
            <a:pPr algn="r">
              <a:lnSpc>
                <a:spcPct val="150000"/>
              </a:lnSpc>
            </a:pPr>
            <a:r>
              <a:rPr lang="zh-CN" altLang="en-US" sz="2200" dirty="0">
                <a:solidFill>
                  <a:srgbClr val="00B050"/>
                </a:solidFill>
                <a:latin typeface="方正粗黑宋简体" panose="02000000000000000000" charset="-122"/>
                <a:ea typeface="方正粗黑宋简体" panose="02000000000000000000" charset="-122"/>
                <a:cs typeface="方正粗黑宋简体" panose="02000000000000000000" charset="-122"/>
                <a:sym typeface="+mn-ea"/>
              </a:rPr>
              <a:t>愿景</a:t>
            </a:r>
            <a:r>
              <a:rPr lang="en-US" altLang="zh-CN" sz="2200" dirty="0">
                <a:solidFill>
                  <a:srgbClr val="00B050"/>
                </a:solidFill>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2200" dirty="0">
                <a:solidFill>
                  <a:srgbClr val="00B050"/>
                </a:solidFill>
                <a:latin typeface="方正粗黑宋简体" panose="02000000000000000000" charset="-122"/>
                <a:ea typeface="方正粗黑宋简体" panose="02000000000000000000" charset="-122"/>
                <a:cs typeface="方正粗黑宋简体" panose="02000000000000000000" charset="-122"/>
                <a:sym typeface="+mn-ea"/>
              </a:rPr>
              <a:t>成为全球新能源汽车动力电池结构件的创新者和领导者</a:t>
            </a:r>
            <a:endParaRPr lang="zh-CN" altLang="en-US" sz="2400" dirty="0">
              <a:solidFill>
                <a:srgbClr val="00B050"/>
              </a:solidFill>
              <a:latin typeface="方正韵动中黑简体" panose="02000000000000000000" charset="-122"/>
              <a:ea typeface="方正韵动中黑简体" panose="02000000000000000000" charset="-122"/>
              <a:cs typeface="Times New Roman" panose="02020603050405020304" pitchFamily="18" charset="0"/>
            </a:endParaRPr>
          </a:p>
          <a:p>
            <a:pPr algn="r">
              <a:lnSpc>
                <a:spcPct val="100000"/>
              </a:lnSpc>
            </a:pPr>
            <a:r>
              <a:rPr lang="en-GB" altLang="zh-CN" sz="1600" b="1" dirty="0">
                <a:solidFill>
                  <a:srgbClr val="00B050"/>
                </a:solidFill>
                <a:latin typeface="Arial" panose="020B0604020202020204" pitchFamily="34" charset="0"/>
                <a:cs typeface="Arial" panose="020B0604020202020204" pitchFamily="34" charset="0"/>
                <a:sym typeface="+mn-ea"/>
              </a:rPr>
              <a:t>Vision: Strive to be global innovator and leader of green energy vehicle power battery structural components</a:t>
            </a:r>
            <a:endParaRPr lang="en-GB" altLang="zh-CN" sz="1600" b="1" dirty="0">
              <a:solidFill>
                <a:srgbClr val="00B050"/>
              </a:solidFill>
              <a:latin typeface="Arial" panose="020B0604020202020204" pitchFamily="34" charset="0"/>
              <a:cs typeface="Arial" panose="020B0604020202020204" pitchFamily="34" charset="0"/>
              <a:sym typeface="+mn-ea"/>
            </a:endParaRPr>
          </a:p>
        </p:txBody>
      </p:sp>
      <p:sp>
        <p:nvSpPr>
          <p:cNvPr id="30" name="TextBox 21"/>
          <p:cNvSpPr txBox="1"/>
          <p:nvPr/>
        </p:nvSpPr>
        <p:spPr>
          <a:xfrm>
            <a:off x="6335524" y="4556478"/>
            <a:ext cx="5396012" cy="899795"/>
          </a:xfrm>
          <a:prstGeom prst="rect">
            <a:avLst/>
          </a:prstGeom>
          <a:noFill/>
        </p:spPr>
        <p:txBody>
          <a:bodyPr wrap="square" lIns="0" tIns="0" rIns="0" bIns="0" rtlCol="0">
            <a:spAutoFit/>
          </a:bodyPr>
          <a:lstStyle/>
          <a:p>
            <a:pPr algn="r">
              <a:lnSpc>
                <a:spcPct val="150000"/>
              </a:lnSpc>
            </a:pPr>
            <a:endParaRPr lang="en-GB" altLang="zh-CN" sz="1400" dirty="0">
              <a:solidFill>
                <a:schemeClr val="accent4">
                  <a:lumMod val="75000"/>
                </a:schemeClr>
              </a:solidFill>
              <a:latin typeface="Source Sans Pro Black" panose="020B0803030403020204" charset="0"/>
              <a:cs typeface="Source Sans Pro Black" panose="020B0803030403020204" charset="0"/>
              <a:sym typeface="Wingdings" panose="05000000000000000000"/>
            </a:endParaRPr>
          </a:p>
          <a:p>
            <a:pPr algn="r">
              <a:lnSpc>
                <a:spcPct val="100000"/>
              </a:lnSpc>
            </a:pPr>
            <a:r>
              <a:rPr lang="zh-CN" altLang="en-US" sz="2200" dirty="0">
                <a:solidFill>
                  <a:srgbClr val="00B050"/>
                </a:solidFill>
                <a:latin typeface="方正粗黑宋简体" panose="02000000000000000000" charset="-122"/>
                <a:ea typeface="方正粗黑宋简体" panose="02000000000000000000" charset="-122"/>
                <a:cs typeface="Times New Roman" panose="02020603050405020304" pitchFamily="18" charset="0"/>
                <a:sym typeface="+mn-ea"/>
              </a:rPr>
              <a:t>核心价值观：坦诚，专注，创新，共赢</a:t>
            </a:r>
            <a:endParaRPr lang="zh-CN" altLang="en-US" sz="2400" dirty="0">
              <a:solidFill>
                <a:srgbClr val="00B050"/>
              </a:solidFill>
              <a:latin typeface="方正韵动中黑简体" panose="02000000000000000000" charset="-122"/>
              <a:ea typeface="方正韵动中黑简体" panose="02000000000000000000" charset="-122"/>
              <a:cs typeface="Times New Roman" panose="02020603050405020304" pitchFamily="18" charset="0"/>
            </a:endParaRPr>
          </a:p>
          <a:p>
            <a:pPr algn="r">
              <a:lnSpc>
                <a:spcPct val="100000"/>
              </a:lnSpc>
            </a:pPr>
            <a:r>
              <a:rPr lang="en-GB" altLang="zh-CN" sz="1550" b="1" dirty="0">
                <a:solidFill>
                  <a:srgbClr val="00B050"/>
                </a:solidFill>
                <a:latin typeface="Arial" panose="020B0604020202020204" pitchFamily="34" charset="0"/>
                <a:cs typeface="Arial" panose="020B0604020202020204" pitchFamily="34" charset="0"/>
                <a:sym typeface="+mn-ea"/>
              </a:rPr>
              <a:t>Core values: Sincere, Focus, Innovate, and Win-Win</a:t>
            </a:r>
            <a:endParaRPr lang="en-GB" altLang="zh-CN" sz="1550" b="1" dirty="0">
              <a:solidFill>
                <a:srgbClr val="00B050"/>
              </a:solidFill>
              <a:latin typeface="Arial" panose="020B0604020202020204" pitchFamily="34" charset="0"/>
              <a:cs typeface="Arial" panose="020B0604020202020204" pitchFamily="34" charset="0"/>
              <a:sym typeface="+mn-ea"/>
            </a:endParaRPr>
          </a:p>
        </p:txBody>
      </p:sp>
      <p:sp>
        <p:nvSpPr>
          <p:cNvPr id="34" name="KSO_Shape"/>
          <p:cNvSpPr/>
          <p:nvPr/>
        </p:nvSpPr>
        <p:spPr bwMode="auto">
          <a:xfrm>
            <a:off x="11194683" y="829458"/>
            <a:ext cx="270378" cy="17257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5" name="Freeform 13"/>
          <p:cNvSpPr>
            <a:spLocks noEditPoints="1"/>
          </p:cNvSpPr>
          <p:nvPr/>
        </p:nvSpPr>
        <p:spPr bwMode="auto">
          <a:xfrm>
            <a:off x="8812618" y="746591"/>
            <a:ext cx="227059" cy="227194"/>
          </a:xfrm>
          <a:custGeom>
            <a:avLst/>
            <a:gdLst>
              <a:gd name="T0" fmla="*/ 255 w 847"/>
              <a:gd name="T1" fmla="*/ 138 h 903"/>
              <a:gd name="T2" fmla="*/ 555 w 847"/>
              <a:gd name="T3" fmla="*/ 100 h 903"/>
              <a:gd name="T4" fmla="*/ 448 w 847"/>
              <a:gd name="T5" fmla="*/ 61 h 903"/>
              <a:gd name="T6" fmla="*/ 324 w 847"/>
              <a:gd name="T7" fmla="*/ 61 h 903"/>
              <a:gd name="T8" fmla="*/ 217 w 847"/>
              <a:gd name="T9" fmla="*/ 100 h 903"/>
              <a:gd name="T10" fmla="*/ 697 w 847"/>
              <a:gd name="T11" fmla="*/ 782 h 903"/>
              <a:gd name="T12" fmla="*/ 709 w 847"/>
              <a:gd name="T13" fmla="*/ 755 h 903"/>
              <a:gd name="T14" fmla="*/ 660 w 847"/>
              <a:gd name="T15" fmla="*/ 586 h 903"/>
              <a:gd name="T16" fmla="*/ 629 w 847"/>
              <a:gd name="T17" fmla="*/ 586 h 903"/>
              <a:gd name="T18" fmla="*/ 629 w 847"/>
              <a:gd name="T19" fmla="*/ 716 h 903"/>
              <a:gd name="T20" fmla="*/ 630 w 847"/>
              <a:gd name="T21" fmla="*/ 719 h 903"/>
              <a:gd name="T22" fmla="*/ 631 w 847"/>
              <a:gd name="T23" fmla="*/ 722 h 903"/>
              <a:gd name="T24" fmla="*/ 633 w 847"/>
              <a:gd name="T25" fmla="*/ 724 h 903"/>
              <a:gd name="T26" fmla="*/ 807 w 847"/>
              <a:gd name="T27" fmla="*/ 596 h 903"/>
              <a:gd name="T28" fmla="*/ 644 w 847"/>
              <a:gd name="T29" fmla="*/ 510 h 903"/>
              <a:gd name="T30" fmla="*/ 607 w 847"/>
              <a:gd name="T31" fmla="*/ 899 h 903"/>
              <a:gd name="T32" fmla="*/ 837 w 847"/>
              <a:gd name="T33" fmla="*/ 743 h 903"/>
              <a:gd name="T34" fmla="*/ 808 w 847"/>
              <a:gd name="T35" fmla="*/ 737 h 903"/>
              <a:gd name="T36" fmla="*/ 645 w 847"/>
              <a:gd name="T37" fmla="*/ 872 h 903"/>
              <a:gd name="T38" fmla="*/ 481 w 847"/>
              <a:gd name="T39" fmla="*/ 675 h 903"/>
              <a:gd name="T40" fmla="*/ 676 w 847"/>
              <a:gd name="T41" fmla="*/ 543 h 903"/>
              <a:gd name="T42" fmla="*/ 808 w 847"/>
              <a:gd name="T43" fmla="*/ 737 h 903"/>
              <a:gd name="T44" fmla="*/ 284 w 847"/>
              <a:gd name="T45" fmla="*/ 736 h 903"/>
              <a:gd name="T46" fmla="*/ 485 w 847"/>
              <a:gd name="T47" fmla="*/ 536 h 903"/>
              <a:gd name="T48" fmla="*/ 526 w 847"/>
              <a:gd name="T49" fmla="*/ 505 h 903"/>
              <a:gd name="T50" fmla="*/ 732 w 847"/>
              <a:gd name="T51" fmla="*/ 306 h 903"/>
              <a:gd name="T52" fmla="*/ 740 w 847"/>
              <a:gd name="T53" fmla="*/ 494 h 903"/>
              <a:gd name="T54" fmla="*/ 772 w 847"/>
              <a:gd name="T55" fmla="*/ 505 h 903"/>
              <a:gd name="T56" fmla="*/ 772 w 847"/>
              <a:gd name="T57" fmla="*/ 208 h 903"/>
              <a:gd name="T58" fmla="*/ 40 w 847"/>
              <a:gd name="T59" fmla="*/ 167 h 903"/>
              <a:gd name="T60" fmla="*/ 0 w 847"/>
              <a:gd name="T61" fmla="*/ 314 h 903"/>
              <a:gd name="T62" fmla="*/ 0 w 847"/>
              <a:gd name="T63" fmla="*/ 536 h 903"/>
              <a:gd name="T64" fmla="*/ 0 w 847"/>
              <a:gd name="T65" fmla="*/ 751 h 903"/>
              <a:gd name="T66" fmla="*/ 427 w 847"/>
              <a:gd name="T67" fmla="*/ 791 h 903"/>
              <a:gd name="T68" fmla="*/ 32 w 847"/>
              <a:gd name="T69" fmla="*/ 314 h 903"/>
              <a:gd name="T70" fmla="*/ 40 w 847"/>
              <a:gd name="T71" fmla="*/ 306 h 903"/>
              <a:gd name="T72" fmla="*/ 252 w 847"/>
              <a:gd name="T73" fmla="*/ 505 h 903"/>
              <a:gd name="T74" fmla="*/ 32 w 847"/>
              <a:gd name="T75" fmla="*/ 314 h 903"/>
              <a:gd name="T76" fmla="*/ 252 w 847"/>
              <a:gd name="T77" fmla="*/ 536 h 903"/>
              <a:gd name="T78" fmla="*/ 40 w 847"/>
              <a:gd name="T79" fmla="*/ 736 h 903"/>
              <a:gd name="T80" fmla="*/ 32 w 847"/>
              <a:gd name="T81" fmla="*/ 536 h 903"/>
              <a:gd name="T82" fmla="*/ 284 w 847"/>
              <a:gd name="T83" fmla="*/ 505 h 903"/>
              <a:gd name="T84" fmla="*/ 284 w 847"/>
              <a:gd name="T85" fmla="*/ 306 h 903"/>
              <a:gd name="T86" fmla="*/ 495 w 847"/>
              <a:gd name="T87" fmla="*/ 505 h 903"/>
              <a:gd name="T88" fmla="*/ 511 w 847"/>
              <a:gd name="T89" fmla="*/ 207 h 903"/>
              <a:gd name="T90" fmla="*/ 538 w 847"/>
              <a:gd name="T91" fmla="*/ 235 h 903"/>
              <a:gd name="T92" fmla="*/ 483 w 847"/>
              <a:gd name="T93" fmla="*/ 235 h 903"/>
              <a:gd name="T94" fmla="*/ 268 w 847"/>
              <a:gd name="T95" fmla="*/ 207 h 903"/>
              <a:gd name="T96" fmla="*/ 295 w 847"/>
              <a:gd name="T97" fmla="*/ 235 h 903"/>
              <a:gd name="T98" fmla="*/ 241 w 847"/>
              <a:gd name="T99" fmla="*/ 23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7" h="903">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30000"/>
              </a:lnSpc>
            </a:pPr>
            <a:endParaRPr lang="zh-CN" altLang="en-US" sz="11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14:presetBounceEnd="2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6000">
                                          <p:cBhvr additive="base">
                                            <p:cTn id="7" dur="750" fill="hold"/>
                                            <p:tgtEl>
                                              <p:spTgt spid="3"/>
                                            </p:tgtEl>
                                            <p:attrNameLst>
                                              <p:attrName>ppt_x</p:attrName>
                                            </p:attrNameLst>
                                          </p:cBhvr>
                                          <p:tavLst>
                                            <p:tav tm="0">
                                              <p:val>
                                                <p:strVal val="0-#ppt_w/2"/>
                                              </p:val>
                                            </p:tav>
                                            <p:tav tm="100000">
                                              <p:val>
                                                <p:strVal val="#ppt_x"/>
                                              </p:val>
                                            </p:tav>
                                          </p:tavLst>
                                        </p:anim>
                                        <p:anim calcmode="lin" valueType="num" p14:bounceEnd="26000">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1"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linds(horizontal)">
                                          <p:cBhvr>
                                            <p:cTn id="26" dur="500"/>
                                            <p:tgtEl>
                                              <p:spTgt spid="2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linds(horizontal)">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1"/>
          <p:bldP spid="29" grpId="0"/>
          <p:bldP spid="30"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1"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linds(horizontal)">
                                          <p:cBhvr>
                                            <p:cTn id="26" dur="500"/>
                                            <p:tgtEl>
                                              <p:spTgt spid="2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linds(horizontal)">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1"/>
          <p:bldP spid="29" grpId="0"/>
          <p:bldP spid="30"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screen"/>
          <a:stretch>
            <a:fillRect/>
          </a:stretch>
        </p:blipFill>
        <p:spPr>
          <a:xfrm>
            <a:off x="7536180" y="2080260"/>
            <a:ext cx="4034790" cy="3026410"/>
          </a:xfrm>
          <a:prstGeom prst="rect">
            <a:avLst/>
          </a:prstGeom>
        </p:spPr>
      </p:pic>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05625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主要生产设备</a:t>
            </a:r>
            <a:endParaRPr lang="zh-CN"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3663315" y="514350"/>
            <a:ext cx="8523605" cy="10731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Grupo 16"/>
          <p:cNvGrpSpPr/>
          <p:nvPr/>
        </p:nvGrpSpPr>
        <p:grpSpPr>
          <a:xfrm>
            <a:off x="191770" y="1529398"/>
            <a:ext cx="7534275" cy="4141470"/>
            <a:chOff x="1638771" y="197445"/>
            <a:chExt cx="6208049" cy="1421548"/>
          </a:xfrm>
          <a:solidFill>
            <a:srgbClr val="096BAF"/>
          </a:solidFill>
        </p:grpSpPr>
        <p:sp>
          <p:nvSpPr>
            <p:cNvPr id="21" name="Rectángulo: esquinas superiores redondeadas 20"/>
            <p:cNvSpPr/>
            <p:nvPr/>
          </p:nvSpPr>
          <p:spPr>
            <a:xfrm rot="16200000" flipH="1">
              <a:off x="6939837" y="712010"/>
              <a:ext cx="1421548" cy="392418"/>
            </a:xfrm>
            <a:prstGeom prst="round2SameRect">
              <a:avLst>
                <a:gd name="adj1" fmla="val 0"/>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esquinas superiores redondeadas 21"/>
            <p:cNvSpPr/>
            <p:nvPr/>
          </p:nvSpPr>
          <p:spPr>
            <a:xfrm rot="16200000" flipH="1">
              <a:off x="4179320" y="-2197833"/>
              <a:ext cx="1126427" cy="6207526"/>
            </a:xfrm>
            <a:prstGeom prst="round2SameRect">
              <a:avLst>
                <a:gd name="adj1" fmla="val 50000"/>
                <a:gd name="adj2" fmla="val 0"/>
              </a:avLst>
            </a:prstGeom>
            <a:grp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adroTexto 76"/>
            <p:cNvSpPr txBox="1"/>
            <p:nvPr/>
          </p:nvSpPr>
          <p:spPr>
            <a:xfrm>
              <a:off x="2339891" y="561040"/>
              <a:ext cx="5203983" cy="871559"/>
            </a:xfrm>
            <a:prstGeom prst="rect">
              <a:avLst/>
            </a:prstGeom>
            <a:noFill/>
            <a:extLst>
              <a:ext uri="{909E8E84-426E-40DD-AFC4-6F175D3DCCD1}">
                <a14:hiddenFill xmlns:a14="http://schemas.microsoft.com/office/drawing/2010/main">
                  <a:grpFill/>
                </a14:hiddenFill>
              </a:ext>
            </a:extLst>
          </p:spPr>
          <p:txBody>
            <a:bodyPr wrap="square" lIns="0" tIns="0" rIns="0" bIns="0" rtlCol="0" anchor="ctr">
              <a:spAutoFit/>
            </a:bodyPr>
            <a:lstStyle/>
            <a:p>
              <a:pPr>
                <a:lnSpc>
                  <a:spcPct val="150000"/>
                </a:lnSpc>
              </a:pPr>
              <a:r>
                <a:rPr lang="zh-CN" altLang="en-US" sz="24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铝壳设备介绍</a:t>
              </a:r>
              <a:endPar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l">
                <a:lnSpc>
                  <a:spcPct val="150000"/>
                </a:lnSpc>
                <a:spcBef>
                  <a:spcPct val="0"/>
                </a:spcBef>
                <a:buFont typeface="Wingdings" panose="05000000000000000000" pitchFamily="2" charset="2"/>
                <a:buChar char="l"/>
              </a:pP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现有台湾“金丰牌”拉伸冲床</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15</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台，新增</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台冲床</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5</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月初到位。自动超声波清洗机</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8</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algn="l">
                <a:lnSpc>
                  <a:spcPct val="150000"/>
                </a:lnSpc>
                <a:spcBef>
                  <a:spcPct val="0"/>
                </a:spcBef>
                <a:buFont typeface="Wingdings" panose="05000000000000000000" pitchFamily="2" charset="2"/>
                <a:buChar char="l"/>
              </a:pP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铝壳下料冲床</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5</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nSpc>
                  <a:spcPct val="100000"/>
                </a:lnSpc>
              </a:pPr>
              <a:endParaRPr lang="en-US" altLang="zh-CN" sz="1600" b="1" dirty="0">
                <a:solidFill>
                  <a:schemeClr val="bg1"/>
                </a:solidFill>
                <a:latin typeface="黑体" panose="02010609060101010101" pitchFamily="49" charset="-122"/>
                <a:ea typeface="黑体" panose="02010609060101010101" pitchFamily="49" charset="-122"/>
              </a:endParaRPr>
            </a:p>
            <a:p>
              <a:pPr>
                <a:lnSpc>
                  <a:spcPct val="100000"/>
                </a:lnSpc>
              </a:pPr>
              <a:endParaRPr lang="en-US" altLang="zh-CN" sz="1600" b="1" dirty="0">
                <a:solidFill>
                  <a:schemeClr val="bg1"/>
                </a:solidFill>
                <a:latin typeface="黑体" panose="02010609060101010101" pitchFamily="49" charset="-122"/>
                <a:ea typeface="黑体" panose="02010609060101010101" pitchFamily="49" charset="-122"/>
              </a:endParaRPr>
            </a:p>
            <a:p>
              <a:pPr>
                <a:lnSpc>
                  <a:spcPct val="100000"/>
                </a:lnSpc>
              </a:pPr>
              <a:endParaRPr lang="zh-CN" altLang="en-US" sz="1600" b="1" dirty="0">
                <a:solidFill>
                  <a:schemeClr val="bg1"/>
                </a:solidFill>
                <a:latin typeface="黑体" panose="02010609060101010101" pitchFamily="49" charset="-122"/>
                <a:ea typeface="黑体" panose="02010609060101010101" pitchFamily="49" charset="-122"/>
                <a:cs typeface="方正韵动中黑简体" panose="02000000000000000000" charset="-122"/>
                <a:sym typeface="+mn-ea"/>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tretch>
            <a:fillRect/>
          </a:stretch>
        </p:blipFill>
        <p:spPr>
          <a:xfrm>
            <a:off x="7494905" y="2302510"/>
            <a:ext cx="4231640" cy="2821940"/>
          </a:xfrm>
          <a:prstGeom prst="rect">
            <a:avLst/>
          </a:prstGeom>
        </p:spPr>
      </p:pic>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05625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主要生产设备</a:t>
            </a:r>
            <a:endParaRPr lang="zh-CN"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3663315" y="514350"/>
            <a:ext cx="8523605" cy="10731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Grupo 16"/>
          <p:cNvGrpSpPr/>
          <p:nvPr/>
        </p:nvGrpSpPr>
        <p:grpSpPr>
          <a:xfrm>
            <a:off x="192406" y="1720537"/>
            <a:ext cx="7533640" cy="4076066"/>
            <a:chOff x="1639295" y="263053"/>
            <a:chExt cx="6207526" cy="1399098"/>
          </a:xfrm>
          <a:solidFill>
            <a:srgbClr val="096BAF"/>
          </a:solidFill>
        </p:grpSpPr>
        <p:sp>
          <p:nvSpPr>
            <p:cNvPr id="21" name="Rectángulo: esquinas superiores redondeadas 20"/>
            <p:cNvSpPr/>
            <p:nvPr/>
          </p:nvSpPr>
          <p:spPr>
            <a:xfrm rot="16200000" flipH="1">
              <a:off x="6950278" y="766393"/>
              <a:ext cx="1399098" cy="392418"/>
            </a:xfrm>
            <a:prstGeom prst="round2SameRect">
              <a:avLst>
                <a:gd name="adj1" fmla="val 0"/>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esquinas superiores redondeadas 21"/>
            <p:cNvSpPr/>
            <p:nvPr/>
          </p:nvSpPr>
          <p:spPr>
            <a:xfrm rot="16200000" flipH="1">
              <a:off x="4207634" y="-2146830"/>
              <a:ext cx="1070847" cy="6207526"/>
            </a:xfrm>
            <a:prstGeom prst="round2SameRect">
              <a:avLst>
                <a:gd name="adj1" fmla="val 50000"/>
                <a:gd name="adj2" fmla="val 0"/>
              </a:avLst>
            </a:prstGeom>
            <a:grp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adroTexto 76"/>
            <p:cNvSpPr txBox="1"/>
            <p:nvPr/>
          </p:nvSpPr>
          <p:spPr>
            <a:xfrm>
              <a:off x="2735435" y="396014"/>
              <a:ext cx="5036041" cy="1035319"/>
            </a:xfrm>
            <a:prstGeom prst="rect">
              <a:avLst/>
            </a:prstGeom>
            <a:noFill/>
            <a:extLst>
              <a:ext uri="{909E8E84-426E-40DD-AFC4-6F175D3DCCD1}">
                <a14:hiddenFill xmlns:a14="http://schemas.microsoft.com/office/drawing/2010/main">
                  <a:grpFill/>
                </a14:hiddenFill>
              </a:ext>
            </a:extLst>
          </p:spPr>
          <p:txBody>
            <a:bodyPr wrap="square" lIns="0" tIns="0" rIns="0" bIns="0" rtlCol="0" anchor="ctr">
              <a:spAutoFit/>
            </a:bodyPr>
            <a:lstStyle/>
            <a:p>
              <a:pPr>
                <a:lnSpc>
                  <a:spcPct val="150000"/>
                </a:lnSpc>
              </a:pPr>
              <a:endParaRPr lang="en-US" altLang="zh-CN" sz="1600" b="1" dirty="0">
                <a:solidFill>
                  <a:schemeClr val="bg1"/>
                </a:solidFill>
                <a:latin typeface="黑体" panose="02010609060101010101" pitchFamily="49" charset="-122"/>
                <a:ea typeface="黑体" panose="02010609060101010101" pitchFamily="49" charset="-122"/>
              </a:endParaRPr>
            </a:p>
            <a:p>
              <a:pPr>
                <a:lnSpc>
                  <a:spcPct val="150000"/>
                </a:lnSpc>
              </a:pPr>
              <a:r>
                <a:rPr lang="zh-CN" altLang="en-US" sz="24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顶盖主要生产设备介绍</a:t>
              </a:r>
              <a:endPar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nSpc>
                  <a:spcPct val="150000"/>
                </a:lnSpc>
                <a:buFont typeface="Wingdings" panose="05000000000000000000" charset="0"/>
                <a:buChar char="l"/>
              </a:pP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顶盖半成品生产设备</a:t>
              </a:r>
              <a:endPar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nSpc>
                  <a:spcPct val="150000"/>
                </a:lnSpc>
                <a:buFont typeface="Wingdings" panose="05000000000000000000" charset="0"/>
                <a:buChar char="l"/>
              </a:pP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冲床：进口高速冲床</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7</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台，国产高速冲床</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13</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nSpc>
                  <a:spcPct val="150000"/>
                </a:lnSpc>
                <a:buFont typeface="Wingdings" panose="05000000000000000000" charset="0"/>
                <a:buChar char="l"/>
              </a:pP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韩国进口摩擦焊接机</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31</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台，沈机摩擦焊</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5</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nSpc>
                  <a:spcPct val="150000"/>
                </a:lnSpc>
                <a:buFont typeface="Wingdings" panose="05000000000000000000" charset="0"/>
                <a:buChar char="l"/>
              </a:pP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台湾立式注塑机</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10</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nSpc>
                  <a:spcPct val="150000"/>
                </a:lnSpc>
                <a:buFont typeface="Wingdings" panose="05000000000000000000" charset="0"/>
                <a:buChar char="l"/>
              </a:pP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全自动碳氢</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超声波设备</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4</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sz="1600" b="1" dirty="0">
                <a:solidFill>
                  <a:schemeClr val="bg1"/>
                </a:solidFill>
                <a:latin typeface="黑体" panose="02010609060101010101" pitchFamily="49" charset="-122"/>
                <a:ea typeface="黑体" panose="02010609060101010101" pitchFamily="49" charset="-122"/>
              </a:endParaRPr>
            </a:p>
            <a:p>
              <a:pPr>
                <a:lnSpc>
                  <a:spcPct val="100000"/>
                </a:lnSpc>
              </a:pPr>
              <a:endParaRPr lang="zh-CN" altLang="en-US" sz="1600" b="1" dirty="0">
                <a:solidFill>
                  <a:schemeClr val="bg1"/>
                </a:solidFill>
                <a:latin typeface="黑体" panose="02010609060101010101" pitchFamily="49" charset="-122"/>
                <a:ea typeface="黑体" panose="02010609060101010101" pitchFamily="49" charset="-122"/>
                <a:cs typeface="方正韵动中黑简体" panose="02000000000000000000" charset="-122"/>
                <a:sym typeface="+mn-ea"/>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7192010" y="1895475"/>
            <a:ext cx="4770120" cy="3180715"/>
          </a:xfrm>
          <a:prstGeom prst="rect">
            <a:avLst/>
          </a:prstGeom>
        </p:spPr>
      </p:pic>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05625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sz="2800" b="1"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主要生产设备</a:t>
            </a:r>
            <a:endParaRPr lang="zh-CN" sz="2800" b="1"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3663315" y="514350"/>
            <a:ext cx="8523605" cy="10731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Grupo 16"/>
          <p:cNvGrpSpPr/>
          <p:nvPr/>
        </p:nvGrpSpPr>
        <p:grpSpPr>
          <a:xfrm>
            <a:off x="134620" y="1407796"/>
            <a:ext cx="7533958" cy="4351654"/>
            <a:chOff x="1638771" y="319613"/>
            <a:chExt cx="6207788" cy="1493693"/>
          </a:xfrm>
          <a:solidFill>
            <a:srgbClr val="096BAF"/>
          </a:solidFill>
        </p:grpSpPr>
        <p:sp>
          <p:nvSpPr>
            <p:cNvPr id="21" name="Rectángulo: esquinas superiores redondeadas 20"/>
            <p:cNvSpPr/>
            <p:nvPr/>
          </p:nvSpPr>
          <p:spPr>
            <a:xfrm rot="16200000" flipH="1">
              <a:off x="6903503" y="870251"/>
              <a:ext cx="1493693" cy="392418"/>
            </a:xfrm>
            <a:prstGeom prst="round2SameRect">
              <a:avLst>
                <a:gd name="adj1" fmla="val 0"/>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esquinas superiores redondeadas 21"/>
            <p:cNvSpPr/>
            <p:nvPr/>
          </p:nvSpPr>
          <p:spPr>
            <a:xfrm rot="16200000" flipH="1">
              <a:off x="4162973" y="-2037195"/>
              <a:ext cx="1159122" cy="6207526"/>
            </a:xfrm>
            <a:prstGeom prst="round2SameRect">
              <a:avLst>
                <a:gd name="adj1" fmla="val 50000"/>
                <a:gd name="adj2" fmla="val 0"/>
              </a:avLst>
            </a:prstGeom>
            <a:grp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adroTexto 76"/>
            <p:cNvSpPr txBox="1"/>
            <p:nvPr/>
          </p:nvSpPr>
          <p:spPr>
            <a:xfrm>
              <a:off x="1966832" y="554795"/>
              <a:ext cx="5804644" cy="809075"/>
            </a:xfrm>
            <a:prstGeom prst="rect">
              <a:avLst/>
            </a:prstGeom>
            <a:noFill/>
            <a:extLst>
              <a:ext uri="{909E8E84-426E-40DD-AFC4-6F175D3DCCD1}">
                <a14:hiddenFill xmlns:a14="http://schemas.microsoft.com/office/drawing/2010/main">
                  <a:grpFill/>
                </a14:hiddenFill>
              </a:ext>
            </a:extLst>
          </p:spPr>
          <p:txBody>
            <a:bodyPr wrap="square" lIns="0" tIns="0" rIns="0" bIns="0" rtlCol="0" anchor="ctr">
              <a:spAutoFit/>
            </a:bodyPr>
            <a:lstStyle/>
            <a:p>
              <a:pPr>
                <a:lnSpc>
                  <a:spcPct val="150000"/>
                </a:lnSpc>
              </a:pPr>
              <a:endParaRPr lang="en-US" altLang="zh-CN" sz="1600" b="1" dirty="0">
                <a:solidFill>
                  <a:schemeClr val="bg1"/>
                </a:solidFill>
                <a:latin typeface="黑体" panose="02010609060101010101" pitchFamily="49" charset="-122"/>
                <a:ea typeface="黑体" panose="02010609060101010101" pitchFamily="49" charset="-122"/>
              </a:endParaRPr>
            </a:p>
            <a:p>
              <a:pPr>
                <a:lnSpc>
                  <a:spcPct val="150000"/>
                </a:lnSpc>
              </a:pPr>
              <a:r>
                <a:rPr lang="zh-CN" altLang="en-US" sz="24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顶盖成品组装和焊接生产设备</a:t>
              </a:r>
              <a:endPar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nSpc>
                  <a:spcPct val="150000"/>
                </a:lnSpc>
                <a:buFont typeface="Wingdings" panose="05000000000000000000" charset="0"/>
                <a:buChar char="l"/>
              </a:pP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激光焊接机</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90</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285750" indent="-285750">
                <a:lnSpc>
                  <a:spcPct val="150000"/>
                </a:lnSpc>
                <a:buFont typeface="Wingdings" panose="05000000000000000000" charset="0"/>
                <a:buChar char="l"/>
              </a:pP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半自动装配线</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14</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条，阻抗性能自动检测设备</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29</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台，气密性自动检测设备</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30</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nSpc>
                  <a:spcPct val="150000"/>
                </a:lnSpc>
                <a:buFont typeface="Wingdings" panose="05000000000000000000" charset="0"/>
                <a:buChar char="l"/>
              </a:pP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自动化装配线 </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23</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条，现有</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21</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条，新增</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条自动线在</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2020</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年</a:t>
              </a:r>
              <a:r>
                <a:rPr lang="en-US" altLang="zh-CN"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8</a:t>
              </a:r>
              <a:r>
                <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月到位</a:t>
              </a:r>
              <a:endParaRPr lang="zh-CN" altLang="en-US" sz="16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13176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en-US" altLang="zh-CN" sz="2800" b="1"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MES</a:t>
            </a:r>
            <a:r>
              <a:rPr lang="zh-CN" altLang="en-US" sz="2800" b="1"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系统生产应用</a:t>
            </a:r>
            <a:endParaRPr lang="zh-CN" sz="2800" b="1"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4094922" y="546652"/>
            <a:ext cx="8091998" cy="75013"/>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cstate="screen"/>
          <a:stretch>
            <a:fillRect/>
          </a:stretch>
        </p:blipFill>
        <p:spPr>
          <a:xfrm>
            <a:off x="465664" y="1017576"/>
            <a:ext cx="5498158" cy="3092713"/>
          </a:xfrm>
          <a:prstGeom prst="rect">
            <a:avLst/>
          </a:prstGeom>
        </p:spPr>
      </p:pic>
      <p:pic>
        <p:nvPicPr>
          <p:cNvPr id="9" name="图片 8"/>
          <p:cNvPicPr>
            <a:picLocks noChangeAspect="1"/>
          </p:cNvPicPr>
          <p:nvPr/>
        </p:nvPicPr>
        <p:blipFill>
          <a:blip r:embed="rId2" cstate="screen"/>
          <a:stretch>
            <a:fillRect/>
          </a:stretch>
        </p:blipFill>
        <p:spPr>
          <a:xfrm>
            <a:off x="6228177" y="1017575"/>
            <a:ext cx="5498159" cy="3092714"/>
          </a:xfrm>
          <a:prstGeom prst="rect">
            <a:avLst/>
          </a:prstGeom>
        </p:spPr>
      </p:pic>
      <p:sp>
        <p:nvSpPr>
          <p:cNvPr id="16" name="矩形 15"/>
          <p:cNvSpPr/>
          <p:nvPr/>
        </p:nvSpPr>
        <p:spPr>
          <a:xfrm>
            <a:off x="465664" y="4476512"/>
            <a:ext cx="10189084" cy="1516784"/>
          </a:xfrm>
          <a:prstGeom prst="rect">
            <a:avLst/>
          </a:prstGeom>
          <a:solidFill>
            <a:srgbClr val="096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t>MES</a:t>
            </a:r>
            <a:r>
              <a:rPr lang="zh-CN" altLang="en-US" dirty="0"/>
              <a:t>系统上线应用：</a:t>
            </a:r>
            <a:endParaRPr lang="en-US" altLang="zh-CN" dirty="0"/>
          </a:p>
          <a:p>
            <a:pPr marL="285750" indent="-285750">
              <a:buFont typeface="Wingdings" panose="05000000000000000000" pitchFamily="2" charset="2"/>
              <a:buChar char="l"/>
            </a:pPr>
            <a:r>
              <a:rPr lang="zh-CN" altLang="en-US" dirty="0"/>
              <a:t>全过程监控所有生产过程管理，使生产和生产管理模式更加优化，过程管理和控制更加稳定；</a:t>
            </a:r>
            <a:endParaRPr lang="en-US" altLang="zh-CN" dirty="0"/>
          </a:p>
          <a:p>
            <a:pPr marL="285750" indent="-285750">
              <a:buFont typeface="Wingdings" panose="05000000000000000000" pitchFamily="2" charset="2"/>
              <a:buChar char="l"/>
            </a:pPr>
            <a:r>
              <a:rPr lang="zh-CN" altLang="en-US" dirty="0"/>
              <a:t>产品跟踪可以控制计划、调度、质量、过程和设备运行等信息，并能及时发现和解决问题；</a:t>
            </a:r>
            <a:endParaRPr lang="zh-CN" altLang="en-US" dirty="0"/>
          </a:p>
          <a:p>
            <a:endParaRPr lang="zh-CN" alt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05625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体系证书</a:t>
            </a:r>
            <a:endPar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3009265" y="514350"/>
            <a:ext cx="9177655" cy="10795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9001 中文"/>
          <p:cNvPicPr>
            <a:picLocks noChangeAspect="1"/>
          </p:cNvPicPr>
          <p:nvPr/>
        </p:nvPicPr>
        <p:blipFill>
          <a:blip r:embed="rId1" cstate="screen"/>
          <a:stretch>
            <a:fillRect/>
          </a:stretch>
        </p:blipFill>
        <p:spPr>
          <a:xfrm>
            <a:off x="4718050" y="1193800"/>
            <a:ext cx="2902585" cy="4100195"/>
          </a:xfrm>
          <a:prstGeom prst="rect">
            <a:avLst/>
          </a:prstGeom>
        </p:spPr>
      </p:pic>
      <p:pic>
        <p:nvPicPr>
          <p:cNvPr id="6" name="图片 5" descr="微信图片_20191127094359"/>
          <p:cNvPicPr>
            <a:picLocks noChangeAspect="1"/>
          </p:cNvPicPr>
          <p:nvPr/>
        </p:nvPicPr>
        <p:blipFill>
          <a:blip r:embed="rId2" cstate="screen"/>
          <a:stretch>
            <a:fillRect/>
          </a:stretch>
        </p:blipFill>
        <p:spPr>
          <a:xfrm>
            <a:off x="824230" y="1193800"/>
            <a:ext cx="2874645" cy="4100195"/>
          </a:xfrm>
          <a:prstGeom prst="rect">
            <a:avLst/>
          </a:prstGeom>
        </p:spPr>
      </p:pic>
      <p:pic>
        <p:nvPicPr>
          <p:cNvPr id="8" name="图片 7"/>
          <p:cNvPicPr>
            <a:picLocks noChangeAspect="1"/>
          </p:cNvPicPr>
          <p:nvPr/>
        </p:nvPicPr>
        <p:blipFill>
          <a:blip r:embed="rId3" cstate="screen"/>
          <a:srcRect/>
          <a:stretch>
            <a:fillRect/>
          </a:stretch>
        </p:blipFill>
        <p:spPr>
          <a:xfrm>
            <a:off x="8532495" y="1193800"/>
            <a:ext cx="2907030" cy="4179570"/>
          </a:xfrm>
          <a:prstGeom prst="rect">
            <a:avLst/>
          </a:prstGeom>
          <a:ln w="38100" cap="sq">
            <a:noFill/>
            <a:prstDash val="solid"/>
            <a:miter lim="800000"/>
            <a:headEnd/>
            <a:tailEnd/>
          </a:ln>
          <a:effectLst/>
        </p:spPr>
      </p:pic>
      <p:sp>
        <p:nvSpPr>
          <p:cNvPr id="47" name="Rectangle: Rounded Corners 46"/>
          <p:cNvSpPr/>
          <p:nvPr/>
        </p:nvSpPr>
        <p:spPr>
          <a:xfrm>
            <a:off x="1069975" y="5466080"/>
            <a:ext cx="2628900" cy="650240"/>
          </a:xfrm>
          <a:prstGeom prst="roundRect">
            <a:avLst>
              <a:gd name="adj" fmla="val 50000"/>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r>
              <a:rPr lang="en-US" altLang="zh-CN" sz="2800" b="1" dirty="0">
                <a:solidFill>
                  <a:schemeClr val="bg1"/>
                </a:solidFill>
                <a:latin typeface="Arial" panose="020B0604020202020204" pitchFamily="34" charset="0"/>
                <a:ea typeface="微软雅黑" panose="020B0503020204020204" charset="-122"/>
                <a:cs typeface="Arial" panose="020B0604020202020204" pitchFamily="34" charset="0"/>
                <a:sym typeface="+mn-ea"/>
              </a:rPr>
              <a:t>ISO9001</a:t>
            </a:r>
            <a:r>
              <a:rPr lang="zh-CN" altLang="en-US" sz="2800" dirty="0">
                <a:solidFill>
                  <a:schemeClr val="bg1"/>
                </a:solidFill>
                <a:latin typeface="微软雅黑" panose="020B0503020204020204" charset="-122"/>
                <a:ea typeface="微软雅黑" panose="020B0503020204020204" charset="-122"/>
                <a:sym typeface="+mn-ea"/>
              </a:rPr>
              <a:t>证书</a:t>
            </a:r>
            <a:endParaRPr lang="zh-CN" altLang="en-US" sz="2800" dirty="0">
              <a:solidFill>
                <a:schemeClr val="bg1"/>
              </a:solidFill>
              <a:latin typeface="微软雅黑" panose="020B0503020204020204" charset="-122"/>
              <a:ea typeface="微软雅黑" panose="020B0503020204020204" charset="-122"/>
              <a:sym typeface="+mn-ea"/>
            </a:endParaRPr>
          </a:p>
        </p:txBody>
      </p:sp>
      <p:sp>
        <p:nvSpPr>
          <p:cNvPr id="9" name="Rectangle: Rounded Corners 46"/>
          <p:cNvSpPr/>
          <p:nvPr/>
        </p:nvSpPr>
        <p:spPr>
          <a:xfrm>
            <a:off x="4843145" y="5466080"/>
            <a:ext cx="2950210" cy="650240"/>
          </a:xfrm>
          <a:prstGeom prst="roundRect">
            <a:avLst>
              <a:gd name="adj" fmla="val 50000"/>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r>
              <a:rPr lang="en-US" altLang="zh-CN" sz="2800" b="1" dirty="0">
                <a:solidFill>
                  <a:schemeClr val="bg1"/>
                </a:solidFill>
                <a:latin typeface="Arial" panose="020B0604020202020204" pitchFamily="34" charset="0"/>
                <a:ea typeface="微软雅黑" panose="020B0503020204020204" charset="-122"/>
                <a:cs typeface="Arial" panose="020B0604020202020204" pitchFamily="34" charset="0"/>
                <a:sym typeface="+mn-ea"/>
              </a:rPr>
              <a:t>ISO14001</a:t>
            </a:r>
            <a:r>
              <a:rPr lang="zh-CN" altLang="en-US" sz="2800" dirty="0">
                <a:solidFill>
                  <a:schemeClr val="bg1"/>
                </a:solidFill>
                <a:latin typeface="微软雅黑" panose="020B0503020204020204" charset="-122"/>
                <a:ea typeface="微软雅黑" panose="020B0503020204020204" charset="-122"/>
                <a:sym typeface="+mn-ea"/>
              </a:rPr>
              <a:t>证书</a:t>
            </a:r>
            <a:endParaRPr lang="zh-CN" altLang="en-US" sz="2800" dirty="0">
              <a:solidFill>
                <a:schemeClr val="bg1"/>
              </a:solidFill>
              <a:latin typeface="微软雅黑" panose="020B0503020204020204" charset="-122"/>
              <a:ea typeface="微软雅黑" panose="020B0503020204020204" charset="-122"/>
              <a:sym typeface="+mn-ea"/>
            </a:endParaRPr>
          </a:p>
        </p:txBody>
      </p:sp>
      <p:sp>
        <p:nvSpPr>
          <p:cNvPr id="10" name="Rectangle: Rounded Corners 46"/>
          <p:cNvSpPr/>
          <p:nvPr/>
        </p:nvSpPr>
        <p:spPr>
          <a:xfrm>
            <a:off x="8649335" y="5466080"/>
            <a:ext cx="2950210" cy="650240"/>
          </a:xfrm>
          <a:prstGeom prst="roundRect">
            <a:avLst>
              <a:gd name="adj" fmla="val 50000"/>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r>
              <a:rPr lang="en-US" altLang="zh-CN" sz="2800" b="1" dirty="0">
                <a:solidFill>
                  <a:schemeClr val="bg1"/>
                </a:solidFill>
                <a:latin typeface="Arial" panose="020B0604020202020204" pitchFamily="34" charset="0"/>
                <a:ea typeface="微软雅黑" panose="020B0503020204020204" charset="-122"/>
                <a:cs typeface="Arial" panose="020B0604020202020204" pitchFamily="34" charset="0"/>
                <a:sym typeface="+mn-ea"/>
              </a:rPr>
              <a:t>IATF16949</a:t>
            </a:r>
            <a:r>
              <a:rPr lang="zh-CN" altLang="en-US" sz="2800" dirty="0">
                <a:solidFill>
                  <a:schemeClr val="bg1"/>
                </a:solidFill>
                <a:latin typeface="微软雅黑" panose="020B0503020204020204" charset="-122"/>
                <a:ea typeface="微软雅黑" panose="020B0503020204020204" charset="-122"/>
                <a:sym typeface="+mn-ea"/>
              </a:rPr>
              <a:t>证书</a:t>
            </a:r>
            <a:endParaRPr lang="zh-CN" altLang="en-US" sz="2800" dirty="0">
              <a:solidFill>
                <a:schemeClr val="bg1"/>
              </a:solidFill>
              <a:latin typeface="微软雅黑" panose="020B0503020204020204" charset="-122"/>
              <a:ea typeface="微软雅黑" panose="020B0503020204020204" charset="-122"/>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linds(horizontal)">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05625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实验室设备</a:t>
            </a:r>
            <a:endPar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3028335" y="621419"/>
            <a:ext cx="9110960" cy="96131"/>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C:\Users\Administrator\Desktop\图片1\图片11.png图片11"/>
          <p:cNvPicPr>
            <a:picLocks noChangeAspect="1"/>
          </p:cNvPicPr>
          <p:nvPr>
            <p:custDataLst>
              <p:tags r:id="rId1"/>
            </p:custDataLst>
          </p:nvPr>
        </p:nvPicPr>
        <p:blipFill rotWithShape="1">
          <a:blip r:embed="rId2" cstate="screen"/>
          <a:srcRect/>
          <a:stretch>
            <a:fillRect/>
          </a:stretch>
        </p:blipFill>
        <p:spPr>
          <a:xfrm>
            <a:off x="3456945" y="4222605"/>
            <a:ext cx="1936115" cy="1812925"/>
          </a:xfrm>
          <a:prstGeom prst="rect">
            <a:avLst/>
          </a:prstGeom>
        </p:spPr>
      </p:pic>
      <p:pic>
        <p:nvPicPr>
          <p:cNvPr id="6" name="图片 5" descr="C:\Users\Administrator\Desktop\图片1\图片12.png图片12"/>
          <p:cNvPicPr>
            <a:picLocks noChangeAspect="1"/>
          </p:cNvPicPr>
          <p:nvPr>
            <p:custDataLst>
              <p:tags r:id="rId3"/>
            </p:custDataLst>
          </p:nvPr>
        </p:nvPicPr>
        <p:blipFill rotWithShape="1">
          <a:blip r:embed="rId4" cstate="screen"/>
          <a:srcRect/>
          <a:stretch>
            <a:fillRect/>
          </a:stretch>
        </p:blipFill>
        <p:spPr>
          <a:xfrm>
            <a:off x="3456627" y="1675130"/>
            <a:ext cx="1935480" cy="1979540"/>
          </a:xfrm>
          <a:prstGeom prst="rect">
            <a:avLst/>
          </a:prstGeom>
        </p:spPr>
      </p:pic>
      <p:sp>
        <p:nvSpPr>
          <p:cNvPr id="9" name="矩形 8"/>
          <p:cNvSpPr/>
          <p:nvPr/>
        </p:nvSpPr>
        <p:spPr>
          <a:xfrm>
            <a:off x="8735056" y="1596370"/>
            <a:ext cx="3023213" cy="4149810"/>
          </a:xfrm>
          <a:prstGeom prst="rect">
            <a:avLst/>
          </a:prstGeom>
          <a:solidFill>
            <a:srgbClr val="096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Content Placeholder 2"/>
          <p:cNvSpPr txBox="1"/>
          <p:nvPr/>
        </p:nvSpPr>
        <p:spPr>
          <a:xfrm>
            <a:off x="8735034" y="1596370"/>
            <a:ext cx="2838104" cy="34039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lnSpc>
                <a:spcPct val="100000"/>
              </a:lnSpc>
              <a:spcBef>
                <a:spcPct val="0"/>
              </a:spcBef>
            </a:pPr>
            <a:endParaRPr lang="en-US" altLang="zh-CN" b="1" dirty="0">
              <a:solidFill>
                <a:schemeClr val="bg1"/>
              </a:solidFill>
              <a:latin typeface="黑体" panose="02010609060101010101" pitchFamily="49" charset="-122"/>
              <a:ea typeface="黑体" panose="02010609060101010101" pitchFamily="49" charset="-122"/>
            </a:endParaRPr>
          </a:p>
          <a:p>
            <a:pPr algn="l">
              <a:lnSpc>
                <a:spcPct val="100000"/>
              </a:lnSpc>
              <a:spcBef>
                <a:spcPct val="0"/>
              </a:spcBef>
              <a:buFont typeface="Wingdings" panose="05000000000000000000" pitchFamily="2" charset="2"/>
              <a:buChar char="l"/>
            </a:pPr>
            <a:r>
              <a:rPr lang="zh-CN" altLang="en-US" sz="16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主要测量设备 </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非金属测量仪</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2.5</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次元测量仪</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8</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3.</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金相分析仪</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3</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4.</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金属材料成分测试仪</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5.</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轮廓仪</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4</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6.</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粗糙度测量仪</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7.</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清洁度（油污）检测设备</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4</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8.</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平面度检测仪</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9.</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三坐标测量仪 </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2</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10.</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拉力试验机</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3</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11.</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高低温试验箱</a:t>
            </a: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台；</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r>
              <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a:p>
            <a:pPr marL="0" indent="0">
              <a:lnSpc>
                <a:spcPct val="100000"/>
              </a:lnSpc>
              <a:spcBef>
                <a:spcPct val="0"/>
              </a:spcBef>
              <a:buNone/>
            </a:pPr>
            <a:endParaRPr lang="zh-CN" altLang="en-US"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12" name="Content Placeholder 2"/>
          <p:cNvSpPr txBox="1"/>
          <p:nvPr/>
        </p:nvSpPr>
        <p:spPr>
          <a:xfrm>
            <a:off x="216331" y="3778745"/>
            <a:ext cx="3072765" cy="352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1800" b="1" dirty="0">
                <a:solidFill>
                  <a:srgbClr val="021D30"/>
                </a:solidFill>
                <a:latin typeface="Arial" panose="020B0604020202020204" pitchFamily="34" charset="0"/>
                <a:ea typeface="方正粗黑宋简体" panose="02000000000000000000" charset="-122"/>
                <a:cs typeface="Arial" panose="020B0604020202020204" pitchFamily="34" charset="0"/>
                <a:sym typeface="+mn-ea"/>
              </a:rPr>
              <a:t>自动影像测量仪</a:t>
            </a:r>
            <a:endParaRPr lang="zh-CN" altLang="en-US" sz="18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en-US" altLang="zh-CN" sz="18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18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18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sp>
        <p:nvSpPr>
          <p:cNvPr id="2" name="Content Placeholder 2"/>
          <p:cNvSpPr txBox="1"/>
          <p:nvPr/>
        </p:nvSpPr>
        <p:spPr>
          <a:xfrm>
            <a:off x="2887985" y="6135225"/>
            <a:ext cx="3072765" cy="352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sz="1800" b="1" dirty="0">
                <a:solidFill>
                  <a:srgbClr val="021D30"/>
                </a:solidFill>
                <a:latin typeface="Arial" panose="020B0604020202020204" pitchFamily="34" charset="0"/>
                <a:ea typeface="方正粗黑宋简体" panose="02000000000000000000" charset="-122"/>
                <a:cs typeface="Arial" panose="020B0604020202020204" pitchFamily="34" charset="0"/>
                <a:sym typeface="+mn-ea"/>
              </a:rPr>
              <a:t>光谱仪</a:t>
            </a:r>
            <a:endParaRPr lang="zh-CN" altLang="en-US" sz="1800" b="1" dirty="0">
              <a:solidFill>
                <a:srgbClr val="021D30"/>
              </a:solidFill>
              <a:latin typeface="Arial" panose="020B0604020202020204" pitchFamily="34" charset="0"/>
              <a:ea typeface="方正粗黑宋简体" panose="02000000000000000000" charset="-122"/>
              <a:cs typeface="Arial" panose="020B0604020202020204" pitchFamily="34" charset="0"/>
            </a:endParaRPr>
          </a:p>
          <a:p>
            <a:pPr marL="0" indent="0" algn="ctr">
              <a:buFont typeface="Arial" panose="020B0604020202020204" pitchFamily="34" charset="0"/>
              <a:buNone/>
            </a:pP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sp>
        <p:nvSpPr>
          <p:cNvPr id="5" name="Content Placeholder 2"/>
          <p:cNvSpPr txBox="1"/>
          <p:nvPr/>
        </p:nvSpPr>
        <p:spPr>
          <a:xfrm>
            <a:off x="2935909" y="3797772"/>
            <a:ext cx="3072765" cy="352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sz="1800" b="1" dirty="0">
                <a:solidFill>
                  <a:srgbClr val="021D30"/>
                </a:solidFill>
                <a:latin typeface="Arial" panose="020B0604020202020204" pitchFamily="34" charset="0"/>
                <a:ea typeface="方正粗黑宋简体" panose="02000000000000000000" charset="-122"/>
                <a:cs typeface="Arial" panose="020B0604020202020204" pitchFamily="34" charset="0"/>
                <a:sym typeface="+mn-ea"/>
              </a:rPr>
              <a:t>非接触式测量仪</a:t>
            </a:r>
            <a:endParaRPr lang="zh-CN" altLang="en-US" sz="1800" b="1" dirty="0">
              <a:solidFill>
                <a:srgbClr val="021D30"/>
              </a:solidFill>
              <a:latin typeface="Arial" panose="020B0604020202020204" pitchFamily="34" charset="0"/>
              <a:ea typeface="方正粗黑宋简体" panose="02000000000000000000" charset="-122"/>
              <a:cs typeface="Arial" panose="020B0604020202020204" pitchFamily="34" charset="0"/>
            </a:endParaRPr>
          </a:p>
          <a:p>
            <a:pPr marL="0" indent="0" algn="ctr">
              <a:buFont typeface="Arial" panose="020B0604020202020204" pitchFamily="34" charset="0"/>
              <a:buNone/>
            </a:pP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24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pic>
        <p:nvPicPr>
          <p:cNvPr id="15" name="图片 14"/>
          <p:cNvPicPr>
            <a:picLocks noChangeAspect="1"/>
          </p:cNvPicPr>
          <p:nvPr/>
        </p:nvPicPr>
        <p:blipFill>
          <a:blip r:embed="rId5" cstate="screen"/>
          <a:stretch>
            <a:fillRect/>
          </a:stretch>
        </p:blipFill>
        <p:spPr>
          <a:xfrm>
            <a:off x="653365" y="1675130"/>
            <a:ext cx="2639386" cy="1979540"/>
          </a:xfrm>
          <a:prstGeom prst="rect">
            <a:avLst/>
          </a:prstGeom>
        </p:spPr>
      </p:pic>
      <p:pic>
        <p:nvPicPr>
          <p:cNvPr id="17" name="图片 16"/>
          <p:cNvPicPr>
            <a:picLocks noChangeAspect="1"/>
          </p:cNvPicPr>
          <p:nvPr/>
        </p:nvPicPr>
        <p:blipFill>
          <a:blip r:embed="rId6" cstate="screen"/>
          <a:stretch>
            <a:fillRect/>
          </a:stretch>
        </p:blipFill>
        <p:spPr>
          <a:xfrm>
            <a:off x="702728" y="4212982"/>
            <a:ext cx="2586368" cy="1939776"/>
          </a:xfrm>
          <a:prstGeom prst="rect">
            <a:avLst/>
          </a:prstGeom>
        </p:spPr>
      </p:pic>
      <p:sp>
        <p:nvSpPr>
          <p:cNvPr id="21" name="Content Placeholder 2"/>
          <p:cNvSpPr txBox="1"/>
          <p:nvPr/>
        </p:nvSpPr>
        <p:spPr>
          <a:xfrm>
            <a:off x="304247" y="6278327"/>
            <a:ext cx="3072765" cy="352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1800" b="1" dirty="0">
                <a:solidFill>
                  <a:srgbClr val="021D30"/>
                </a:solidFill>
                <a:latin typeface="Arial" panose="020B0604020202020204" pitchFamily="34" charset="0"/>
                <a:ea typeface="方正粗黑宋简体" panose="02000000000000000000" charset="-122"/>
                <a:cs typeface="Arial" panose="020B0604020202020204" pitchFamily="34" charset="0"/>
                <a:sym typeface="+mn-ea"/>
              </a:rPr>
              <a:t>2.5</a:t>
            </a:r>
            <a:r>
              <a:rPr lang="zh-CN" altLang="en-US" sz="1800" b="1" dirty="0">
                <a:solidFill>
                  <a:srgbClr val="021D30"/>
                </a:solidFill>
                <a:latin typeface="Arial" panose="020B0604020202020204" pitchFamily="34" charset="0"/>
                <a:ea typeface="方正粗黑宋简体" panose="02000000000000000000" charset="-122"/>
                <a:cs typeface="Arial" panose="020B0604020202020204" pitchFamily="34" charset="0"/>
                <a:sym typeface="+mn-ea"/>
              </a:rPr>
              <a:t>次元</a:t>
            </a:r>
            <a:endParaRPr lang="zh-CN" altLang="en-US" sz="18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endParaRPr>
          </a:p>
          <a:p>
            <a:pPr marL="0" indent="0" algn="ctr">
              <a:buFont typeface="Arial" panose="020B0604020202020204" pitchFamily="34" charset="0"/>
              <a:buNone/>
            </a:pPr>
            <a:endParaRPr lang="en-US" altLang="zh-CN" sz="18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18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1800" b="1" dirty="0">
              <a:solidFill>
                <a:srgbClr val="021D30"/>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pic>
        <p:nvPicPr>
          <p:cNvPr id="22" name="图片 21"/>
          <p:cNvPicPr>
            <a:picLocks noChangeAspect="1"/>
          </p:cNvPicPr>
          <p:nvPr/>
        </p:nvPicPr>
        <p:blipFill>
          <a:blip r:embed="rId7" cstate="screen"/>
          <a:stretch>
            <a:fillRect/>
          </a:stretch>
        </p:blipFill>
        <p:spPr>
          <a:xfrm>
            <a:off x="5555488" y="1666697"/>
            <a:ext cx="2979543" cy="1979540"/>
          </a:xfrm>
          <a:prstGeom prst="rect">
            <a:avLst/>
          </a:prstGeom>
        </p:spPr>
      </p:pic>
      <p:sp>
        <p:nvSpPr>
          <p:cNvPr id="26" name="Content Placeholder 2"/>
          <p:cNvSpPr txBox="1"/>
          <p:nvPr/>
        </p:nvSpPr>
        <p:spPr>
          <a:xfrm>
            <a:off x="5397478" y="3602533"/>
            <a:ext cx="3072765" cy="352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altLang="zh-CN" sz="1800" b="1" dirty="0">
                <a:solidFill>
                  <a:schemeClr val="tx1"/>
                </a:solidFill>
              </a:rPr>
              <a:t>Hexagon</a:t>
            </a:r>
            <a:r>
              <a:rPr lang="zh-CN" altLang="en-GB" sz="1800" b="1" dirty="0">
                <a:solidFill>
                  <a:schemeClr val="tx1"/>
                </a:solidFill>
              </a:rPr>
              <a:t>三坐标</a:t>
            </a:r>
            <a:r>
              <a:rPr lang="zh-CN" altLang="en-US" sz="1800" b="1" dirty="0">
                <a:solidFill>
                  <a:schemeClr val="tx1"/>
                </a:solidFill>
              </a:rPr>
              <a:t>测量仪</a:t>
            </a:r>
            <a:endParaRPr lang="zh-CN" altLang="en-US" sz="2400" b="1" dirty="0">
              <a:solidFill>
                <a:schemeClr val="tx1"/>
              </a:solidFill>
              <a:latin typeface="Arial" panose="020B0604020202020204" pitchFamily="34" charset="0"/>
              <a:ea typeface="方正粗黑宋简体" panose="02000000000000000000" charset="-122"/>
              <a:cs typeface="Arial" panose="020B0604020202020204" pitchFamily="34" charset="0"/>
            </a:endParaRPr>
          </a:p>
          <a:p>
            <a:pPr marL="0" indent="0" algn="ctr">
              <a:buFont typeface="Arial" panose="020B0604020202020204" pitchFamily="34" charset="0"/>
              <a:buNone/>
            </a:pPr>
            <a:endParaRPr lang="en-US" altLang="zh-CN" sz="3200" b="1" dirty="0">
              <a:solidFill>
                <a:schemeClr val="tx1"/>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3200" b="1" dirty="0">
                <a:solidFill>
                  <a:schemeClr val="tx1"/>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3200" b="1" dirty="0">
              <a:solidFill>
                <a:schemeClr val="tx1"/>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pic>
        <p:nvPicPr>
          <p:cNvPr id="24" name="图片 23"/>
          <p:cNvPicPr>
            <a:picLocks noChangeAspect="1"/>
          </p:cNvPicPr>
          <p:nvPr/>
        </p:nvPicPr>
        <p:blipFill>
          <a:blip r:embed="rId8" cstate="screen"/>
          <a:stretch>
            <a:fillRect/>
          </a:stretch>
        </p:blipFill>
        <p:spPr>
          <a:xfrm>
            <a:off x="5555488" y="4197945"/>
            <a:ext cx="2979542" cy="1871634"/>
          </a:xfrm>
          <a:prstGeom prst="rect">
            <a:avLst/>
          </a:prstGeom>
        </p:spPr>
      </p:pic>
      <p:sp>
        <p:nvSpPr>
          <p:cNvPr id="29" name="Content Placeholder 2"/>
          <p:cNvSpPr txBox="1"/>
          <p:nvPr/>
        </p:nvSpPr>
        <p:spPr>
          <a:xfrm>
            <a:off x="5307903" y="6080428"/>
            <a:ext cx="2838104" cy="352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800" b="1" dirty="0">
                <a:solidFill>
                  <a:schemeClr val="tx1"/>
                </a:solidFill>
              </a:rPr>
              <a:t>粗糙度测量仪</a:t>
            </a:r>
            <a:endParaRPr lang="en-US" altLang="zh-CN" sz="3200" b="1" dirty="0">
              <a:solidFill>
                <a:schemeClr val="tx1"/>
              </a:solidFill>
              <a:latin typeface="方正韵动中黑简体" panose="02000000000000000000" charset="-122"/>
              <a:ea typeface="方正韵动中黑简体" panose="02000000000000000000" charset="-122"/>
              <a:cs typeface="方正韵动中黑简体" panose="02000000000000000000" charset="-122"/>
              <a:sym typeface="+mn-ea"/>
            </a:endParaRPr>
          </a:p>
          <a:p>
            <a:pPr marL="0" indent="0">
              <a:buFont typeface="Arial" panose="020B0604020202020204" pitchFamily="34" charset="0"/>
              <a:buNone/>
            </a:pPr>
            <a:r>
              <a:rPr lang="en-US" altLang="zh-CN" sz="3200" b="1" dirty="0">
                <a:solidFill>
                  <a:schemeClr val="tx1"/>
                </a:solidFill>
                <a:latin typeface="方正韵动中黑简体" panose="02000000000000000000" charset="-122"/>
                <a:ea typeface="方正韵动中黑简体" panose="02000000000000000000" charset="-122"/>
                <a:cs typeface="方正韵动中黑简体" panose="02000000000000000000" charset="-122"/>
                <a:sym typeface="+mn-ea"/>
              </a:rPr>
              <a:t> </a:t>
            </a:r>
            <a:endParaRPr lang="en-US" altLang="zh-CN" sz="3200" b="1" dirty="0">
              <a:solidFill>
                <a:schemeClr val="tx1"/>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linds(horizontal)">
                                      <p:cBhvr>
                                        <p:cTn id="26" dur="500"/>
                                        <p:tgtEl>
                                          <p:spTgt spid="4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linds(horizontal)">
                                      <p:cBhvr>
                                        <p:cTn id="37" dur="500"/>
                                        <p:tgtEl>
                                          <p:spTgt spid="2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3" grpId="0"/>
      <p:bldP spid="12" grpId="0"/>
      <p:bldP spid="2" grpId="0"/>
      <p:bldP spid="5" grpId="0"/>
      <p:bldP spid="21" grpId="0"/>
      <p:bldP spid="26"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p:cNvSpPr/>
          <p:nvPr>
            <p:custDataLst>
              <p:tags r:id="rId1"/>
            </p:custDataLst>
          </p:nvPr>
        </p:nvSpPr>
        <p:spPr>
          <a:xfrm flipH="1">
            <a:off x="0" y="0"/>
            <a:ext cx="4559300" cy="6858000"/>
          </a:xfrm>
          <a:custGeom>
            <a:avLst/>
            <a:gdLst>
              <a:gd name="connsiteX0" fmla="*/ 2145499 w 4559300"/>
              <a:gd name="connsiteY0" fmla="*/ 0 h 6858000"/>
              <a:gd name="connsiteX1" fmla="*/ 4559300 w 4559300"/>
              <a:gd name="connsiteY1" fmla="*/ 0 h 6858000"/>
              <a:gd name="connsiteX2" fmla="*/ 4559300 w 4559300"/>
              <a:gd name="connsiteY2" fmla="*/ 1025287 h 6858000"/>
              <a:gd name="connsiteX3" fmla="*/ 4401256 w 4559300"/>
              <a:gd name="connsiteY3" fmla="*/ 984650 h 6858000"/>
              <a:gd name="connsiteX4" fmla="*/ 3889376 w 4559300"/>
              <a:gd name="connsiteY4" fmla="*/ 933048 h 6858000"/>
              <a:gd name="connsiteX5" fmla="*/ 1349470 w 4559300"/>
              <a:gd name="connsiteY5" fmla="*/ 3472955 h 6858000"/>
              <a:gd name="connsiteX6" fmla="*/ 3889376 w 4559300"/>
              <a:gd name="connsiteY6" fmla="*/ 6012861 h 6858000"/>
              <a:gd name="connsiteX7" fmla="*/ 4401256 w 4559300"/>
              <a:gd name="connsiteY7" fmla="*/ 5961259 h 6858000"/>
              <a:gd name="connsiteX8" fmla="*/ 4559300 w 4559300"/>
              <a:gd name="connsiteY8" fmla="*/ 5920622 h 6858000"/>
              <a:gd name="connsiteX9" fmla="*/ 4559300 w 4559300"/>
              <a:gd name="connsiteY9" fmla="*/ 6858000 h 6858000"/>
              <a:gd name="connsiteX10" fmla="*/ 1978018 w 4559300"/>
              <a:gd name="connsiteY10" fmla="*/ 6858000 h 6858000"/>
              <a:gd name="connsiteX11" fmla="*/ 1714789 w 4559300"/>
              <a:gd name="connsiteY11" fmla="*/ 6698084 h 6858000"/>
              <a:gd name="connsiteX12" fmla="*/ 0 w 4559300"/>
              <a:gd name="connsiteY12" fmla="*/ 3472953 h 6858000"/>
              <a:gd name="connsiteX13" fmla="*/ 2035468 w 4559300"/>
              <a:gd name="connsiteY13" fmla="*/ 530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300" h="6858000">
                <a:moveTo>
                  <a:pt x="2145499" y="0"/>
                </a:moveTo>
                <a:lnTo>
                  <a:pt x="4559300" y="0"/>
                </a:lnTo>
                <a:lnTo>
                  <a:pt x="4559300" y="1025287"/>
                </a:lnTo>
                <a:lnTo>
                  <a:pt x="4401256" y="984650"/>
                </a:lnTo>
                <a:cubicBezTo>
                  <a:pt x="4235914" y="950816"/>
                  <a:pt x="4064720" y="933048"/>
                  <a:pt x="3889376" y="933048"/>
                </a:cubicBezTo>
                <a:cubicBezTo>
                  <a:pt x="2486625" y="933048"/>
                  <a:pt x="1349470" y="2070203"/>
                  <a:pt x="1349470" y="3472955"/>
                </a:cubicBezTo>
                <a:cubicBezTo>
                  <a:pt x="1349470" y="4875706"/>
                  <a:pt x="2486625" y="6012861"/>
                  <a:pt x="3889376" y="6012861"/>
                </a:cubicBezTo>
                <a:cubicBezTo>
                  <a:pt x="4064720" y="6012861"/>
                  <a:pt x="4235914" y="5995093"/>
                  <a:pt x="4401256" y="5961259"/>
                </a:cubicBezTo>
                <a:lnTo>
                  <a:pt x="4559300" y="5920622"/>
                </a:lnTo>
                <a:lnTo>
                  <a:pt x="4559300" y="6858000"/>
                </a:lnTo>
                <a:lnTo>
                  <a:pt x="1978018" y="6858000"/>
                </a:lnTo>
                <a:lnTo>
                  <a:pt x="1714789" y="6698084"/>
                </a:lnTo>
                <a:cubicBezTo>
                  <a:pt x="680209" y="5999136"/>
                  <a:pt x="0" y="4815480"/>
                  <a:pt x="0" y="3472953"/>
                </a:cubicBezTo>
                <a:cubicBezTo>
                  <a:pt x="0" y="1996174"/>
                  <a:pt x="823052" y="711629"/>
                  <a:pt x="2035468" y="53005"/>
                </a:cubicBezTo>
                <a:close/>
              </a:path>
            </a:pathLst>
          </a:custGeom>
          <a:solidFill>
            <a:srgbClr val="0152A6">
              <a:alpha val="50000"/>
            </a:srgbClr>
          </a:solid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lstStyle/>
          <a:p>
            <a:pPr algn="ctr"/>
            <a:endParaRPr kumimoji="1" lang="zh-CN" altLang="en-US" sz="1600" b="1">
              <a:solidFill>
                <a:srgbClr val="FFFFFF"/>
              </a:solidFill>
              <a:latin typeface="微软雅黑" panose="020B0503020204020204" charset="-122"/>
            </a:endParaRPr>
          </a:p>
        </p:txBody>
      </p:sp>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305625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产品开发</a:t>
            </a:r>
            <a:endPar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a:p>
            <a:pPr marL="0" indent="0" eaLnBrk="0" hangingPunct="0">
              <a:buNone/>
            </a:pPr>
            <a:r>
              <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质量控制</a:t>
            </a:r>
            <a:endPar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3282315" y="621665"/>
            <a:ext cx="8856980" cy="9588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custDataLst>
              <p:tags r:id="rId2"/>
            </p:custDataLst>
          </p:nvPr>
        </p:nvCxnSpPr>
        <p:spPr>
          <a:xfrm>
            <a:off x="862965" y="6255385"/>
            <a:ext cx="10352405" cy="0"/>
          </a:xfrm>
          <a:prstGeom prst="line">
            <a:avLst/>
          </a:prstGeom>
          <a:ln w="15875" cmpd="sng">
            <a:solidFill>
              <a:srgbClr val="FFFFFF">
                <a:lumMod val="85000"/>
              </a:srgbClr>
            </a:solidFill>
            <a:prstDash val="dash"/>
          </a:ln>
        </p:spPr>
        <p:style>
          <a:lnRef idx="1">
            <a:srgbClr val="1E6BC5"/>
          </a:lnRef>
          <a:fillRef idx="0">
            <a:srgbClr val="1E6BC5"/>
          </a:fillRef>
          <a:effectRef idx="0">
            <a:srgbClr val="1E6BC5"/>
          </a:effectRef>
          <a:fontRef idx="minor">
            <a:srgbClr val="000000"/>
          </a:fontRef>
        </p:style>
      </p:cxnSp>
      <p:sp>
        <p:nvSpPr>
          <p:cNvPr id="5" name="文本框 4"/>
          <p:cNvSpPr txBox="1"/>
          <p:nvPr>
            <p:custDataLst>
              <p:tags r:id="rId3"/>
            </p:custDataLst>
          </p:nvPr>
        </p:nvSpPr>
        <p:spPr>
          <a:xfrm>
            <a:off x="465664" y="1746465"/>
            <a:ext cx="5128891" cy="3605065"/>
          </a:xfrm>
          <a:prstGeom prst="rect">
            <a:avLst/>
          </a:prstGeom>
          <a:noFill/>
        </p:spPr>
        <p:txBody>
          <a:bodyPr wrap="square" lIns="101600" tIns="0" rIns="82550" bIns="0" rtlCol="0">
            <a:normAutofit/>
          </a:bodyPr>
          <a:lstStyle>
            <a:defPPr>
              <a:defRPr lang="zh-CN"/>
            </a:defPPr>
            <a:lvl1pPr fontAlgn="auto">
              <a:lnSpc>
                <a:spcPct val="130000"/>
              </a:lnSpc>
              <a:spcAft>
                <a:spcPts val="1000"/>
              </a:spcAft>
              <a:defRPr sz="1600" spc="150"/>
            </a:lvl1pPr>
          </a:lstStyle>
          <a:p>
            <a:pPr fontAlgn="ctr">
              <a:lnSpc>
                <a:spcPct val="200000"/>
              </a:lnSpc>
              <a:spcBef>
                <a:spcPts val="1000"/>
              </a:spcBef>
              <a:spcAft>
                <a:spcPts val="0"/>
              </a:spcAft>
              <a:buClr>
                <a:srgbClr val="000000">
                  <a:lumMod val="50000"/>
                  <a:lumOff val="50000"/>
                </a:srgbClr>
              </a:buClr>
              <a:buSzPct val="100000"/>
            </a:pPr>
            <a:r>
              <a:rPr lang="zh-CN" altLang="en-US" dirty="0">
                <a:latin typeface="方正粗黑宋简体" panose="02000000000000000000" charset="-122"/>
                <a:ea typeface="方正粗黑宋简体" panose="02000000000000000000" charset="-122"/>
                <a:cs typeface="方正粗黑宋简体" panose="02000000000000000000" charset="-122"/>
                <a:sym typeface="+mn-ea"/>
              </a:rPr>
              <a:t>开发阶段质量监控</a:t>
            </a:r>
            <a:endParaRPr lang="zh-CN" altLang="en-US" dirty="0">
              <a:latin typeface="方正粗黑宋简体" panose="02000000000000000000" charset="-122"/>
              <a:ea typeface="方正粗黑宋简体" panose="02000000000000000000" charset="-122"/>
              <a:cs typeface="方正粗黑宋简体" panose="02000000000000000000" charset="-122"/>
            </a:endParaRPr>
          </a:p>
          <a:p>
            <a:pPr marL="285750" indent="-285750">
              <a:buFont typeface="Wingdings" panose="05000000000000000000"/>
              <a:buChar char="Ø"/>
            </a:pPr>
            <a:r>
              <a:rPr lang="zh-CN" altLang="en-US" dirty="0">
                <a:latin typeface="方正粗黑宋简体" panose="02000000000000000000" charset="-122"/>
                <a:ea typeface="方正粗黑宋简体" panose="02000000000000000000" charset="-122"/>
                <a:cs typeface="方正粗黑宋简体" panose="02000000000000000000" charset="-122"/>
                <a:sym typeface="Wingdings" panose="05000000000000000000"/>
              </a:rPr>
              <a:t>成立项目开发小组</a:t>
            </a:r>
            <a:endPar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endParaRPr>
          </a:p>
          <a:p>
            <a:pPr marL="285750" indent="-285750">
              <a:buFont typeface="Wingdings" panose="05000000000000000000"/>
              <a:buChar char="Ø"/>
            </a:pPr>
            <a:r>
              <a:rPr lang="zh-CN" altLang="en-US" dirty="0">
                <a:latin typeface="方正粗黑宋简体" panose="02000000000000000000" charset="-122"/>
                <a:ea typeface="方正粗黑宋简体" panose="02000000000000000000" charset="-122"/>
                <a:cs typeface="方正粗黑宋简体" panose="02000000000000000000" charset="-122"/>
                <a:sym typeface="Wingdings" panose="05000000000000000000"/>
              </a:rPr>
              <a:t>按APQP流程编制项目开发计划，阶段评审</a:t>
            </a:r>
            <a:endPar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endParaRPr>
          </a:p>
          <a:p>
            <a:pPr marL="285750" indent="-285750">
              <a:buFont typeface="Wingdings" panose="05000000000000000000"/>
              <a:buChar char="Ø"/>
            </a:pPr>
            <a:r>
              <a:rPr lang="zh-CN" altLang="en-US" dirty="0">
                <a:latin typeface="方正粗黑宋简体" panose="02000000000000000000" charset="-122"/>
                <a:ea typeface="方正粗黑宋简体" panose="02000000000000000000" charset="-122"/>
                <a:cs typeface="方正粗黑宋简体" panose="02000000000000000000" charset="-122"/>
                <a:sym typeface="Wingdings" panose="05000000000000000000"/>
              </a:rPr>
              <a:t>关键模具、工装设计评审，防错防呆设计</a:t>
            </a:r>
            <a:endPar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endParaRPr>
          </a:p>
          <a:p>
            <a:pPr marL="285750" indent="-285750">
              <a:buFont typeface="Wingdings" panose="05000000000000000000"/>
              <a:buChar char="Ø"/>
            </a:pPr>
            <a:r>
              <a:rPr lang="zh-CN" altLang="en-US" dirty="0">
                <a:latin typeface="方正粗黑宋简体" panose="02000000000000000000" charset="-122"/>
                <a:ea typeface="方正粗黑宋简体" panose="02000000000000000000" charset="-122"/>
                <a:cs typeface="方正粗黑宋简体" panose="02000000000000000000" charset="-122"/>
                <a:sym typeface="Wingdings" panose="05000000000000000000"/>
              </a:rPr>
              <a:t>CC/SC特性Ppk≥1.67.重要特性Ppk≥1.33</a:t>
            </a:r>
            <a:endPar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endParaRPr>
          </a:p>
          <a:p>
            <a:pPr marL="285750" indent="-285750">
              <a:buFont typeface="Wingdings" panose="05000000000000000000"/>
              <a:buChar char="Ø"/>
            </a:pPr>
            <a:r>
              <a:rPr lang="zh-CN" altLang="en-US" dirty="0">
                <a:latin typeface="方正粗黑宋简体" panose="02000000000000000000" charset="-122"/>
                <a:ea typeface="方正粗黑宋简体" panose="02000000000000000000" charset="-122"/>
                <a:cs typeface="方正粗黑宋简体" panose="02000000000000000000" charset="-122"/>
                <a:sym typeface="Wingdings" panose="05000000000000000000"/>
              </a:rPr>
              <a:t>关键工艺采用DOE方法进行验证，取得客户认可</a:t>
            </a:r>
            <a:endPar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endParaRPr>
          </a:p>
          <a:p>
            <a:pPr marL="285750" indent="-285750">
              <a:buFont typeface="Wingdings" panose="05000000000000000000"/>
              <a:buChar char="Ø"/>
            </a:pPr>
            <a:r>
              <a:rPr lang="zh-CN" altLang="en-US" dirty="0">
                <a:latin typeface="方正粗黑宋简体" panose="02000000000000000000" charset="-122"/>
                <a:ea typeface="方正粗黑宋简体" panose="02000000000000000000" charset="-122"/>
                <a:cs typeface="方正粗黑宋简体" panose="02000000000000000000" charset="-122"/>
                <a:sym typeface="Wingdings" panose="05000000000000000000"/>
              </a:rPr>
              <a:t>提交PPAP，签署PSW</a:t>
            </a:r>
            <a:endParaRPr lang="zh-CN" altLang="en-US" spc="150" dirty="0">
              <a:latin typeface="方正粗黑宋简体" panose="02000000000000000000" charset="-122"/>
              <a:ea typeface="方正粗黑宋简体" panose="02000000000000000000" charset="-122"/>
              <a:cs typeface="方正粗黑宋简体" panose="02000000000000000000" charset="-122"/>
            </a:endParaRPr>
          </a:p>
        </p:txBody>
      </p:sp>
      <p:cxnSp>
        <p:nvCxnSpPr>
          <p:cNvPr id="8" name="直接连接符 7"/>
          <p:cNvCxnSpPr/>
          <p:nvPr>
            <p:custDataLst>
              <p:tags r:id="rId4"/>
            </p:custDataLst>
          </p:nvPr>
        </p:nvCxnSpPr>
        <p:spPr>
          <a:xfrm>
            <a:off x="1042670" y="1525270"/>
            <a:ext cx="10352405" cy="0"/>
          </a:xfrm>
          <a:prstGeom prst="line">
            <a:avLst/>
          </a:prstGeom>
          <a:ln w="15875" cmpd="sng">
            <a:solidFill>
              <a:srgbClr val="FFFFFF">
                <a:lumMod val="85000"/>
              </a:srgbClr>
            </a:solidFill>
            <a:prstDash val="dash"/>
          </a:ln>
        </p:spPr>
        <p:style>
          <a:lnRef idx="1">
            <a:srgbClr val="1E6BC5"/>
          </a:lnRef>
          <a:fillRef idx="0">
            <a:srgbClr val="1E6BC5"/>
          </a:fillRef>
          <a:effectRef idx="0">
            <a:srgbClr val="1E6BC5"/>
          </a:effectRef>
          <a:fontRef idx="minor">
            <a:srgbClr val="000000"/>
          </a:fontRef>
        </p:style>
      </p:cxnSp>
      <p:sp>
        <p:nvSpPr>
          <p:cNvPr id="16" name="文本框 15"/>
          <p:cNvSpPr txBox="1"/>
          <p:nvPr>
            <p:custDataLst>
              <p:tags r:id="rId5"/>
            </p:custDataLst>
          </p:nvPr>
        </p:nvSpPr>
        <p:spPr>
          <a:xfrm>
            <a:off x="5679655" y="1979868"/>
            <a:ext cx="5794590" cy="3352857"/>
          </a:xfrm>
          <a:prstGeom prst="rect">
            <a:avLst/>
          </a:prstGeom>
          <a:noFill/>
        </p:spPr>
        <p:txBody>
          <a:bodyPr wrap="square" lIns="101600" tIns="0" rIns="82550" bIns="0" rtlCol="0">
            <a:normAutofit/>
          </a:bodyPr>
          <a:lstStyle>
            <a:defPPr>
              <a:defRPr lang="zh-CN"/>
            </a:defPPr>
            <a:lvl1pPr fontAlgn="auto">
              <a:lnSpc>
                <a:spcPct val="130000"/>
              </a:lnSpc>
              <a:spcAft>
                <a:spcPts val="1000"/>
              </a:spcAft>
              <a:defRPr sz="1600" spc="150"/>
            </a:lvl1pPr>
          </a:lstStyle>
          <a:p>
            <a:pPr fontAlgn="ctr">
              <a:lnSpc>
                <a:spcPct val="100000"/>
              </a:lnSpc>
              <a:spcBef>
                <a:spcPts val="1000"/>
              </a:spcBef>
              <a:spcAft>
                <a:spcPts val="0"/>
              </a:spcAft>
              <a:buSzPct val="130000"/>
            </a:pPr>
            <a:r>
              <a:rPr lang="zh-CN" altLang="en-US" dirty="0">
                <a:latin typeface="Arial" panose="020B0604020202020204" pitchFamily="34" charset="0"/>
                <a:ea typeface="方正粗黑宋简体" panose="02000000000000000000" charset="-122"/>
                <a:sym typeface="Wingdings" panose="05000000000000000000"/>
              </a:rPr>
              <a:t>量产质量监控</a:t>
            </a:r>
            <a:endParaRPr lang="en-US" altLang="zh-CN" b="1" dirty="0">
              <a:solidFill>
                <a:srgbClr val="075088"/>
              </a:solidFill>
              <a:latin typeface="Arial" panose="020B0604020202020204" pitchFamily="34" charset="0"/>
              <a:ea typeface="微软雅黑" panose="020B0503020204020204" charset="-122"/>
              <a:sym typeface="微软雅黑" panose="020B0503020204020204" charset="-122"/>
            </a:endParaRPr>
          </a:p>
          <a:p>
            <a:pPr marL="285750" indent="-285750">
              <a:lnSpc>
                <a:spcPct val="100000"/>
              </a:lnSpc>
              <a:buFont typeface="Wingdings" panose="05000000000000000000" charset="0"/>
              <a:buChar char="l"/>
            </a:pP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模具</a:t>
            </a:r>
            <a:r>
              <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a:t>
            </a: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设备</a:t>
            </a:r>
            <a:r>
              <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a:t>
            </a: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工装</a:t>
            </a:r>
            <a:r>
              <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TPM</a:t>
            </a: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维护保养监控、设备</a:t>
            </a:r>
            <a:r>
              <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a:t>
            </a: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工艺参数管理</a:t>
            </a:r>
            <a:endPar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endParaRPr>
          </a:p>
          <a:p>
            <a:pPr marL="285750" indent="-285750">
              <a:lnSpc>
                <a:spcPct val="100000"/>
              </a:lnSpc>
              <a:buFont typeface="Wingdings" panose="05000000000000000000" charset="0"/>
              <a:buChar char="l"/>
            </a:pPr>
            <a:r>
              <a:rPr lang="en-US" altLang="zh-CN" b="1" dirty="0">
                <a:solidFill>
                  <a:schemeClr val="tx1"/>
                </a:solidFill>
                <a:latin typeface="Arial" panose="020B0604020202020204" pitchFamily="34" charset="0"/>
                <a:ea typeface="方正粗黑宋简体" panose="02000000000000000000" charset="-122"/>
                <a:cs typeface="Arial" panose="020B0604020202020204" pitchFamily="34" charset="0"/>
                <a:sym typeface="Wingdings" panose="05000000000000000000"/>
              </a:rPr>
              <a:t>SPC</a:t>
            </a: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管控</a:t>
            </a:r>
            <a:r>
              <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a:t>
            </a:r>
            <a:r>
              <a:rPr lang="en-US" altLang="zh-CN" b="1" dirty="0">
                <a:solidFill>
                  <a:schemeClr val="tx1"/>
                </a:solidFill>
                <a:latin typeface="Arial" panose="020B0604020202020204" pitchFamily="34" charset="0"/>
                <a:ea typeface="方正粗黑宋简体" panose="02000000000000000000" charset="-122"/>
                <a:cs typeface="Arial" panose="020B0604020202020204" pitchFamily="34" charset="0"/>
                <a:sym typeface="Wingdings" panose="05000000000000000000"/>
              </a:rPr>
              <a:t>CC/SC</a:t>
            </a: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特性</a:t>
            </a:r>
            <a:r>
              <a:rPr lang="en-US" altLang="zh-CN" b="1" dirty="0" err="1">
                <a:solidFill>
                  <a:schemeClr val="tx1"/>
                </a:solidFill>
                <a:latin typeface="Arial" panose="020B0604020202020204" pitchFamily="34" charset="0"/>
                <a:ea typeface="方正粗黑宋简体" panose="02000000000000000000" charset="-122"/>
                <a:cs typeface="Arial" panose="020B0604020202020204" pitchFamily="34" charset="0"/>
                <a:sym typeface="Wingdings" panose="05000000000000000000"/>
              </a:rPr>
              <a:t>Ppk</a:t>
            </a:r>
            <a:r>
              <a:rPr lang="zh-CN" altLang="en-US" b="1" dirty="0">
                <a:solidFill>
                  <a:schemeClr val="tx1"/>
                </a:solidFill>
                <a:latin typeface="Arial" panose="020B0604020202020204" pitchFamily="34" charset="0"/>
                <a:ea typeface="方正粗黑宋简体" panose="02000000000000000000" charset="-122"/>
                <a:cs typeface="Arial" panose="020B0604020202020204" pitchFamily="34" charset="0"/>
                <a:sym typeface="Wingdings" panose="05000000000000000000"/>
              </a:rPr>
              <a:t>≥</a:t>
            </a:r>
            <a:r>
              <a:rPr lang="en-US" altLang="zh-CN" b="1" dirty="0">
                <a:solidFill>
                  <a:schemeClr val="tx1"/>
                </a:solidFill>
                <a:latin typeface="Arial" panose="020B0604020202020204" pitchFamily="34" charset="0"/>
                <a:ea typeface="方正粗黑宋简体" panose="02000000000000000000" charset="-122"/>
                <a:cs typeface="Arial" panose="020B0604020202020204" pitchFamily="34" charset="0"/>
                <a:sym typeface="Wingdings" panose="05000000000000000000"/>
              </a:rPr>
              <a:t>1.67.</a:t>
            </a: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一般特性</a:t>
            </a:r>
            <a:r>
              <a:rPr lang="en-US" altLang="zh-CN" b="1" dirty="0" err="1">
                <a:solidFill>
                  <a:schemeClr val="tx1"/>
                </a:solidFill>
                <a:latin typeface="Arial" panose="020B0604020202020204" pitchFamily="34" charset="0"/>
                <a:ea typeface="方正粗黑宋简体" panose="02000000000000000000" charset="-122"/>
                <a:cs typeface="Arial" panose="020B0604020202020204" pitchFamily="34" charset="0"/>
                <a:sym typeface="Wingdings" panose="05000000000000000000"/>
              </a:rPr>
              <a:t>Ppk</a:t>
            </a:r>
            <a:r>
              <a:rPr lang="zh-CN" altLang="en-US" b="1" dirty="0">
                <a:solidFill>
                  <a:schemeClr val="tx1"/>
                </a:solidFill>
                <a:latin typeface="Arial" panose="020B0604020202020204" pitchFamily="34" charset="0"/>
                <a:ea typeface="方正粗黑宋简体" panose="02000000000000000000" charset="-122"/>
                <a:cs typeface="Arial" panose="020B0604020202020204" pitchFamily="34" charset="0"/>
                <a:sym typeface="Wingdings" panose="05000000000000000000"/>
              </a:rPr>
              <a:t>≥</a:t>
            </a:r>
            <a:r>
              <a:rPr lang="en-US" altLang="zh-CN" b="1" dirty="0">
                <a:solidFill>
                  <a:schemeClr val="tx1"/>
                </a:solidFill>
                <a:latin typeface="Arial" panose="020B0604020202020204" pitchFamily="34" charset="0"/>
                <a:ea typeface="方正粗黑宋简体" panose="02000000000000000000" charset="-122"/>
                <a:cs typeface="Arial" panose="020B0604020202020204" pitchFamily="34" charset="0"/>
                <a:sym typeface="Wingdings" panose="05000000000000000000"/>
              </a:rPr>
              <a:t>1.33</a:t>
            </a:r>
            <a:r>
              <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a:t>
            </a:r>
            <a:endPar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endParaRPr>
          </a:p>
          <a:p>
            <a:pPr marL="285750" indent="-285750">
              <a:lnSpc>
                <a:spcPct val="100000"/>
              </a:lnSpc>
              <a:buFont typeface="Wingdings" panose="05000000000000000000" charset="0"/>
              <a:buChar char="l"/>
            </a:pPr>
            <a:r>
              <a:rPr lang="en-US" altLang="zh-CN" b="1" dirty="0">
                <a:solidFill>
                  <a:schemeClr val="tx1"/>
                </a:solidFill>
                <a:latin typeface="Arial" panose="020B0604020202020204" pitchFamily="34" charset="0"/>
                <a:ea typeface="方正粗黑宋简体" panose="02000000000000000000" charset="-122"/>
                <a:cs typeface="Arial" panose="020B0604020202020204" pitchFamily="34" charset="0"/>
                <a:sym typeface="Wingdings" panose="05000000000000000000"/>
              </a:rPr>
              <a:t>QRQC</a:t>
            </a: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rPr>
              <a:t>快速响应和异常处理</a:t>
            </a:r>
            <a:endPar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Wingdings" panose="05000000000000000000"/>
            </a:endParaRPr>
          </a:p>
          <a:p>
            <a:pPr marL="285750" indent="-285750">
              <a:lnSpc>
                <a:spcPct val="100000"/>
              </a:lnSpc>
              <a:buFont typeface="Wingdings" panose="05000000000000000000" charset="0"/>
              <a:buChar char="l"/>
            </a:pP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变更管理</a:t>
            </a:r>
            <a:r>
              <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获取客户认可后变更</a:t>
            </a:r>
            <a:r>
              <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nSpc>
                <a:spcPct val="100000"/>
              </a:lnSpc>
              <a:buFont typeface="Wingdings" panose="05000000000000000000" charset="0"/>
              <a:buChar char="l"/>
            </a:pP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实物质量信息客户沟通反馈，质量风险预警客户</a:t>
            </a:r>
            <a:endPar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nSpc>
                <a:spcPct val="100000"/>
              </a:lnSpc>
              <a:buFont typeface="Wingdings" panose="05000000000000000000" charset="0"/>
              <a:buChar char="l"/>
            </a:pP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标准完善和客户对标</a:t>
            </a:r>
            <a:r>
              <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测量方法、外观标准等</a:t>
            </a:r>
            <a:r>
              <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285750" indent="-285750">
              <a:lnSpc>
                <a:spcPct val="100000"/>
              </a:lnSpc>
              <a:buFont typeface="Wingdings" panose="05000000000000000000" charset="0"/>
              <a:buChar char="l"/>
            </a:pPr>
            <a:r>
              <a:rPr lang="zh-CN" altLang="en-US"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售后质量现场服务和对应</a:t>
            </a:r>
            <a:endParaRPr lang="zh-CN" altLang="en-US" spc="150" dirty="0">
              <a:solidFill>
                <a:schemeClr val="tx1"/>
              </a:solidFill>
              <a:uFillTx/>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97790" y="2241550"/>
            <a:ext cx="12513310" cy="2976880"/>
          </a:xfrm>
          <a:prstGeom prst="rect">
            <a:avLst/>
          </a:prstGeom>
          <a:solidFill>
            <a:srgbClr val="096BAF">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微信图片_20191127115127.png微信图片_20191127115127"/>
          <p:cNvPicPr>
            <a:picLocks noChangeAspect="1"/>
          </p:cNvPicPr>
          <p:nvPr>
            <p:custDataLst>
              <p:tags r:id="rId1"/>
            </p:custDataLst>
          </p:nvPr>
        </p:nvPicPr>
        <p:blipFill rotWithShape="1">
          <a:blip r:embed="rId2" cstate="screen"/>
          <a:srcRect/>
          <a:stretch>
            <a:fillRect/>
          </a:stretch>
        </p:blipFill>
        <p:spPr>
          <a:xfrm>
            <a:off x="7922895" y="4184650"/>
            <a:ext cx="3776980" cy="2129790"/>
          </a:xfrm>
          <a:prstGeom prst="rect">
            <a:avLst/>
          </a:prstGeom>
        </p:spPr>
      </p:pic>
      <p:pic>
        <p:nvPicPr>
          <p:cNvPr id="10" name="图片 9" descr="C:\Users\Administrator\Desktop\微信图片_20191127115130.png微信图片_20191127115130"/>
          <p:cNvPicPr>
            <a:picLocks noChangeAspect="1"/>
          </p:cNvPicPr>
          <p:nvPr>
            <p:custDataLst>
              <p:tags r:id="rId3"/>
            </p:custDataLst>
          </p:nvPr>
        </p:nvPicPr>
        <p:blipFill rotWithShape="1">
          <a:blip r:embed="rId4" cstate="screen"/>
          <a:srcRect/>
          <a:stretch>
            <a:fillRect/>
          </a:stretch>
        </p:blipFill>
        <p:spPr>
          <a:xfrm>
            <a:off x="737880" y="4188240"/>
            <a:ext cx="3599815" cy="2126163"/>
          </a:xfrm>
          <a:prstGeom prst="rect">
            <a:avLst/>
          </a:prstGeom>
        </p:spPr>
      </p:pic>
      <p:pic>
        <p:nvPicPr>
          <p:cNvPr id="13" name="图片 12" descr="C:\Users\Administrator\Desktop\微信图片_20191127115134.png微信图片_20191127115134"/>
          <p:cNvPicPr>
            <a:picLocks noChangeAspect="1"/>
          </p:cNvPicPr>
          <p:nvPr>
            <p:custDataLst>
              <p:tags r:id="rId5"/>
            </p:custDataLst>
          </p:nvPr>
        </p:nvPicPr>
        <p:blipFill rotWithShape="1">
          <a:blip r:embed="rId6" cstate="screen"/>
          <a:srcRect/>
          <a:stretch>
            <a:fillRect/>
          </a:stretch>
        </p:blipFill>
        <p:spPr>
          <a:xfrm>
            <a:off x="7922260" y="1166495"/>
            <a:ext cx="3776980" cy="2125980"/>
          </a:xfrm>
          <a:prstGeom prst="rect">
            <a:avLst/>
          </a:prstGeom>
        </p:spPr>
      </p:pic>
      <p:pic>
        <p:nvPicPr>
          <p:cNvPr id="15" name="图片 14" descr="C:\Users\Administrator\Desktop\微信图片_20191127115123.jpg微信图片_20191127115123"/>
          <p:cNvPicPr>
            <a:picLocks noChangeAspect="1"/>
          </p:cNvPicPr>
          <p:nvPr>
            <p:custDataLst>
              <p:tags r:id="rId7"/>
            </p:custDataLst>
          </p:nvPr>
        </p:nvPicPr>
        <p:blipFill rotWithShape="1">
          <a:blip r:embed="rId8" cstate="screen"/>
          <a:srcRect/>
          <a:stretch>
            <a:fillRect/>
          </a:stretch>
        </p:blipFill>
        <p:spPr>
          <a:xfrm>
            <a:off x="737870" y="1421130"/>
            <a:ext cx="3790315" cy="2125980"/>
          </a:xfrm>
          <a:prstGeom prst="rect">
            <a:avLst/>
          </a:prstGeom>
        </p:spPr>
      </p:pic>
      <p:sp>
        <p:nvSpPr>
          <p:cNvPr id="21" name="Title 6"/>
          <p:cNvSpPr txBox="1"/>
          <p:nvPr>
            <p:custDataLst>
              <p:tags r:id="rId9"/>
            </p:custDataLst>
          </p:nvPr>
        </p:nvSpPr>
        <p:spPr>
          <a:xfrm>
            <a:off x="1728162" y="3553314"/>
            <a:ext cx="3790259" cy="399524"/>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algn="just">
              <a:lnSpc>
                <a:spcPct val="130000"/>
              </a:lnSpc>
              <a:spcAft>
                <a:spcPts val="800"/>
              </a:spcAft>
            </a:pPr>
            <a:r>
              <a:rPr lang="zh-CN" altLang="en-US" sz="1800">
                <a:ln>
                  <a:noFill/>
                </a:ln>
                <a:solidFill>
                  <a:schemeClr val="tx1"/>
                </a:solidFill>
                <a:latin typeface="方正粗黑宋简体" panose="02000000000000000000" charset="-122"/>
                <a:ea typeface="方正粗黑宋简体" panose="02000000000000000000" charset="-122"/>
                <a:sym typeface="+mn-ea"/>
              </a:rPr>
              <a:t>供应商评价</a:t>
            </a:r>
            <a:r>
              <a:rPr lang="zh-CN" altLang="en-US" sz="1800">
                <a:solidFill>
                  <a:schemeClr val="tx1"/>
                </a:solidFill>
                <a:latin typeface="方正粗黑宋简体" panose="02000000000000000000" charset="-122"/>
                <a:ea typeface="方正粗黑宋简体" panose="02000000000000000000" charset="-122"/>
                <a:sym typeface="+mn-ea"/>
              </a:rPr>
              <a:t>表单</a:t>
            </a:r>
            <a:endParaRPr kumimoji="0" lang="zh-CN" altLang="en-US" sz="1800" i="0" u="none" strike="noStrike" cap="none" normalizeH="0" baseline="0" dirty="0">
              <a:ln>
                <a:noFill/>
              </a:ln>
              <a:solidFill>
                <a:schemeClr val="tx1"/>
              </a:solidFill>
              <a:effectLst/>
              <a:latin typeface="方正粗黑宋简体" panose="02000000000000000000" charset="-122"/>
              <a:ea typeface="方正粗黑宋简体" panose="02000000000000000000" charset="-122"/>
            </a:endParaRPr>
          </a:p>
          <a:p>
            <a:pPr algn="just">
              <a:lnSpc>
                <a:spcPct val="130000"/>
              </a:lnSpc>
              <a:spcAft>
                <a:spcPts val="800"/>
              </a:spcAft>
            </a:pPr>
            <a:endParaRPr lang="zh-CN" altLang="en-US" sz="1800" spc="50" dirty="0">
              <a:ln w="3175">
                <a:noFill/>
                <a:prstDash val="dash"/>
              </a:ln>
              <a:solidFill>
                <a:srgbClr val="3C3C41">
                  <a:lumMod val="85000"/>
                  <a:lumOff val="15000"/>
                </a:srgbClr>
              </a:solidFill>
              <a:latin typeface="方正粗黑宋简体" panose="02000000000000000000" charset="-122"/>
              <a:ea typeface="方正粗黑宋简体" panose="02000000000000000000" charset="-122"/>
              <a:cs typeface="微软雅黑" panose="020B0503020204020204" charset="-122"/>
            </a:endParaRPr>
          </a:p>
        </p:txBody>
      </p:sp>
      <p:sp>
        <p:nvSpPr>
          <p:cNvPr id="22" name="Title 6"/>
          <p:cNvSpPr txBox="1"/>
          <p:nvPr>
            <p:custDataLst>
              <p:tags r:id="rId10"/>
            </p:custDataLst>
          </p:nvPr>
        </p:nvSpPr>
        <p:spPr>
          <a:xfrm>
            <a:off x="7909451" y="3410285"/>
            <a:ext cx="3790259" cy="399524"/>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algn="ctr">
              <a:lnSpc>
                <a:spcPct val="130000"/>
              </a:lnSpc>
              <a:spcAft>
                <a:spcPts val="800"/>
              </a:spcAft>
            </a:pPr>
            <a:r>
              <a:rPr lang="zh-CN" altLang="en-US" sz="1800">
                <a:solidFill>
                  <a:schemeClr val="tx1"/>
                </a:solidFill>
                <a:latin typeface="方正粗黑宋简体" panose="02000000000000000000" charset="-122"/>
                <a:ea typeface="方正粗黑宋简体" panose="02000000000000000000" charset="-122"/>
                <a:sym typeface="+mn-ea"/>
              </a:rPr>
              <a:t>供应控制程序</a:t>
            </a:r>
            <a:endParaRPr kumimoji="0" lang="zh-CN" altLang="en-US" sz="1800" b="1" i="0" u="none" strike="noStrike" cap="none" normalizeH="0" baseline="0" dirty="0">
              <a:ln>
                <a:noFill/>
              </a:ln>
              <a:solidFill>
                <a:schemeClr val="tx1"/>
              </a:solidFill>
              <a:effectLst/>
              <a:latin typeface="BMWTypeLight" pitchFamily="34" charset="0"/>
            </a:endParaRPr>
          </a:p>
          <a:p>
            <a:pPr algn="ctr">
              <a:lnSpc>
                <a:spcPct val="130000"/>
              </a:lnSpc>
              <a:spcAft>
                <a:spcPts val="800"/>
              </a:spcAft>
            </a:pPr>
            <a:endParaRPr lang="zh-CN" altLang="en-US" sz="1800" spc="50" dirty="0">
              <a:ln w="3175">
                <a:noFill/>
                <a:prstDash val="dash"/>
              </a:ln>
              <a:solidFill>
                <a:srgbClr val="3C3C41">
                  <a:lumMod val="85000"/>
                  <a:lumOff val="15000"/>
                </a:srgbClr>
              </a:solidFill>
              <a:latin typeface="微软雅黑 Light" panose="020B0502040204020203" pitchFamily="34" charset="-122"/>
              <a:ea typeface="微软雅黑 Light" panose="020B0502040204020203" pitchFamily="34" charset="-122"/>
              <a:cs typeface="微软雅黑" panose="020B0503020204020204" charset="-122"/>
            </a:endParaRPr>
          </a:p>
        </p:txBody>
      </p:sp>
      <p:sp>
        <p:nvSpPr>
          <p:cNvPr id="23" name="Title 6"/>
          <p:cNvSpPr txBox="1"/>
          <p:nvPr>
            <p:custDataLst>
              <p:tags r:id="rId11"/>
            </p:custDataLst>
          </p:nvPr>
        </p:nvSpPr>
        <p:spPr>
          <a:xfrm>
            <a:off x="1321127" y="6288743"/>
            <a:ext cx="3790259" cy="399524"/>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algn="just">
              <a:lnSpc>
                <a:spcPct val="130000"/>
              </a:lnSpc>
              <a:spcAft>
                <a:spcPts val="800"/>
              </a:spcAft>
            </a:pPr>
            <a:r>
              <a:rPr lang="zh-CN" altLang="en-US" sz="1800">
                <a:ln>
                  <a:noFill/>
                </a:ln>
                <a:solidFill>
                  <a:schemeClr val="tx1"/>
                </a:solidFill>
                <a:latin typeface="方正粗黑宋简体" panose="02000000000000000000" charset="-122"/>
                <a:ea typeface="方正粗黑宋简体" panose="02000000000000000000" charset="-122"/>
                <a:sym typeface="+mn-ea"/>
              </a:rPr>
              <a:t>供应商评价文件和标准</a:t>
            </a:r>
            <a:endParaRPr kumimoji="0" lang="zh-CN" altLang="en-US" sz="1800" b="1" i="0" u="none" strike="noStrike" cap="none" normalizeH="0" baseline="0" dirty="0">
              <a:ln>
                <a:noFill/>
              </a:ln>
              <a:solidFill>
                <a:schemeClr val="tx1"/>
              </a:solidFill>
              <a:effectLst/>
              <a:latin typeface="BMWTypeLight" pitchFamily="34" charset="0"/>
            </a:endParaRPr>
          </a:p>
          <a:p>
            <a:pPr algn="just">
              <a:lnSpc>
                <a:spcPct val="130000"/>
              </a:lnSpc>
              <a:spcAft>
                <a:spcPts val="800"/>
              </a:spcAft>
            </a:pPr>
            <a:endParaRPr lang="zh-CN" altLang="en-US" sz="1800" spc="50" dirty="0">
              <a:ln w="3175">
                <a:noFill/>
                <a:prstDash val="dash"/>
              </a:ln>
              <a:solidFill>
                <a:srgbClr val="3C3C41">
                  <a:lumMod val="85000"/>
                  <a:lumOff val="15000"/>
                </a:srgbClr>
              </a:solidFill>
              <a:latin typeface="微软雅黑 Light" panose="020B0502040204020203" pitchFamily="34" charset="-122"/>
              <a:ea typeface="微软雅黑 Light" panose="020B0502040204020203" pitchFamily="34" charset="-122"/>
              <a:cs typeface="微软雅黑" panose="020B0503020204020204" charset="-122"/>
            </a:endParaRPr>
          </a:p>
        </p:txBody>
      </p:sp>
      <p:sp>
        <p:nvSpPr>
          <p:cNvPr id="24" name="Title 6"/>
          <p:cNvSpPr txBox="1"/>
          <p:nvPr>
            <p:custDataLst>
              <p:tags r:id="rId12"/>
            </p:custDataLst>
          </p:nvPr>
        </p:nvSpPr>
        <p:spPr>
          <a:xfrm>
            <a:off x="7911356" y="6289224"/>
            <a:ext cx="3790259" cy="399524"/>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algn="ctr">
              <a:lnSpc>
                <a:spcPct val="130000"/>
              </a:lnSpc>
              <a:spcAft>
                <a:spcPts val="800"/>
              </a:spcAft>
            </a:pPr>
            <a:r>
              <a:rPr lang="zh-CN" altLang="en-US" sz="1800">
                <a:ln>
                  <a:noFill/>
                </a:ln>
                <a:solidFill>
                  <a:schemeClr val="tx1"/>
                </a:solidFill>
                <a:latin typeface="方正粗黑宋简体" panose="02000000000000000000" charset="-122"/>
                <a:ea typeface="方正粗黑宋简体" panose="02000000000000000000" charset="-122"/>
                <a:sym typeface="+mn-ea"/>
              </a:rPr>
              <a:t>供应商导入流程图</a:t>
            </a:r>
            <a:endParaRPr kumimoji="0" lang="zh-CN" altLang="en-US" sz="1800" i="0" u="none" strike="noStrike" cap="none" normalizeH="0" baseline="0" dirty="0">
              <a:ln>
                <a:noFill/>
              </a:ln>
              <a:solidFill>
                <a:schemeClr val="tx1"/>
              </a:solidFill>
              <a:effectLst/>
              <a:latin typeface="方正粗黑宋简体" panose="02000000000000000000" charset="-122"/>
              <a:ea typeface="方正粗黑宋简体" panose="02000000000000000000" charset="-122"/>
            </a:endParaRPr>
          </a:p>
          <a:p>
            <a:pPr algn="ctr">
              <a:lnSpc>
                <a:spcPct val="130000"/>
              </a:lnSpc>
              <a:spcAft>
                <a:spcPts val="800"/>
              </a:spcAft>
            </a:pPr>
            <a:endParaRPr lang="zh-CN" altLang="en-US" sz="1800" spc="50" dirty="0">
              <a:ln w="3175">
                <a:noFill/>
                <a:prstDash val="dash"/>
              </a:ln>
              <a:solidFill>
                <a:srgbClr val="3C3C41">
                  <a:lumMod val="85000"/>
                  <a:lumOff val="15000"/>
                </a:srgbClr>
              </a:solidFill>
              <a:latin typeface="方正粗黑宋简体" panose="02000000000000000000" charset="-122"/>
              <a:ea typeface="方正粗黑宋简体" panose="02000000000000000000" charset="-122"/>
              <a:cs typeface="微软雅黑" panose="020B0503020204020204" charset="-122"/>
            </a:endParaRPr>
          </a:p>
        </p:txBody>
      </p:sp>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223901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供应商导入</a:t>
            </a:r>
            <a:endPar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a:p>
            <a:pPr marL="0" indent="0" eaLnBrk="0" hangingPunct="0">
              <a:buNone/>
            </a:pPr>
            <a:r>
              <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评价体系</a:t>
            </a:r>
            <a:endParaRPr lang="zh-CN" altLang="en-US" sz="2800" dirty="0">
              <a:solidFill>
                <a:srgbClr val="021D3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3282315" y="621665"/>
            <a:ext cx="8856980" cy="9588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C:/Users/ADMINI~1/AppData/Local/Temp/kaimatting_20191127115434/output_20191127115438..pngoutput_20191127115438."/>
          <p:cNvPicPr>
            <a:picLocks noChangeAspect="1"/>
          </p:cNvPicPr>
          <p:nvPr>
            <p:custDataLst>
              <p:tags r:id="rId13"/>
            </p:custDataLst>
          </p:nvPr>
        </p:nvPicPr>
        <p:blipFill rotWithShape="1">
          <a:blip r:embed="rId14" cstate="screen"/>
          <a:srcRect/>
          <a:stretch>
            <a:fillRect/>
          </a:stretch>
        </p:blipFill>
        <p:spPr>
          <a:xfrm>
            <a:off x="4387215" y="2545715"/>
            <a:ext cx="3524885" cy="2414905"/>
          </a:xfrm>
          <a:prstGeom prst="rect">
            <a:avLst/>
          </a:prstGeom>
        </p:spPr>
      </p:pic>
      <p:sp>
        <p:nvSpPr>
          <p:cNvPr id="18" name="文本框 17"/>
          <p:cNvSpPr txBox="1"/>
          <p:nvPr/>
        </p:nvSpPr>
        <p:spPr>
          <a:xfrm>
            <a:off x="5518785" y="5067300"/>
            <a:ext cx="1833245" cy="368300"/>
          </a:xfrm>
          <a:prstGeom prst="rect">
            <a:avLst/>
          </a:prstGeom>
          <a:noFill/>
        </p:spPr>
        <p:txBody>
          <a:bodyPr wrap="square" rtlCol="0" anchor="t">
            <a:spAutoFit/>
          </a:bodyPr>
          <a:lstStyle/>
          <a:p>
            <a:pPr marL="0" marR="0" indent="0" algn="l" defTabSz="914400" rtl="0" eaLnBrk="1" fontAlgn="base" latinLnBrk="0" hangingPunct="1">
              <a:lnSpc>
                <a:spcPct val="100000"/>
              </a:lnSpc>
              <a:spcBef>
                <a:spcPct val="0"/>
              </a:spcBef>
              <a:spcAft>
                <a:spcPct val="0"/>
              </a:spcAft>
              <a:buClrTx/>
              <a:buSzTx/>
              <a:buFontTx/>
              <a:buNone/>
            </a:pPr>
            <a:r>
              <a:rPr lang="zh-CN" altLang="en-US" spc="-49">
                <a:ln>
                  <a:noFill/>
                </a:ln>
                <a:effectLst/>
                <a:latin typeface="方正粗黑宋简体" panose="02000000000000000000" charset="-122"/>
                <a:ea typeface="方正粗黑宋简体" panose="02000000000000000000" charset="-122"/>
                <a:cs typeface="Segoe UI" panose="020B0502040204020203" pitchFamily="34" charset="0"/>
                <a:sym typeface="+mn-ea"/>
              </a:rPr>
              <a:t>供应商评分</a:t>
            </a:r>
            <a:endParaRPr lang="zh-CN" altLang="en-US" spc="-49">
              <a:ln>
                <a:noFill/>
              </a:ln>
              <a:effectLst/>
              <a:latin typeface="方正粗黑宋简体" panose="02000000000000000000" charset="-122"/>
              <a:ea typeface="方正粗黑宋简体" panose="02000000000000000000" charset="-122"/>
              <a:cs typeface="Segoe UI" panose="020B0502040204020203"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par>
                                <p:cTn id="30" presetID="3"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linds(horizontal)">
                                      <p:cBhvr>
                                        <p:cTn id="35" dur="500"/>
                                        <p:tgtEl>
                                          <p:spTgt spid="2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57150"/>
            <a:ext cx="5164454" cy="752864"/>
            <a:chOff x="6096000" y="3080190"/>
            <a:chExt cx="5164454" cy="752864"/>
          </a:xfrm>
        </p:grpSpPr>
        <p:sp>
          <p:nvSpPr>
            <p:cNvPr id="5"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6" name="直接连接符 5"/>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p:nvPr/>
          </p:nvSpPr>
          <p:spPr>
            <a:xfrm>
              <a:off x="7138669" y="3362131"/>
              <a:ext cx="4121785" cy="4127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2800" dirty="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顶盖和铝壳开发项目情况</a:t>
              </a:r>
              <a:endParaRPr lang="zh-CN" altLang="en-US" sz="2800" dirty="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p:txBody>
        </p:sp>
      </p:grpSp>
      <p:sp>
        <p:nvSpPr>
          <p:cNvPr id="31" name="矩形 30"/>
          <p:cNvSpPr/>
          <p:nvPr/>
        </p:nvSpPr>
        <p:spPr>
          <a:xfrm>
            <a:off x="5164455" y="493396"/>
            <a:ext cx="7022465" cy="12827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07504" y="1312482"/>
            <a:ext cx="5896166" cy="1569660"/>
          </a:xfrm>
          <a:prstGeom prst="rect">
            <a:avLst/>
          </a:prstGeom>
          <a:noFill/>
        </p:spPr>
        <p:txBody>
          <a:bodyPr wrap="none" rtlCol="0">
            <a:spAutoFit/>
          </a:bodyPr>
          <a:lstStyle/>
          <a:p>
            <a:pPr marL="342900" indent="-342900" algn="l">
              <a:buFont typeface="Wingdings" panose="05000000000000000000" pitchFamily="2" charset="2"/>
              <a:buChar char="Ø"/>
            </a:pPr>
            <a:r>
              <a:rPr kumimoji="1" lang="zh-CN" altLang="en-US" sz="2400" b="1" dirty="0"/>
              <a:t>顶盖</a:t>
            </a:r>
            <a:endParaRPr kumimoji="1" lang="en-US" altLang="zh-CN" sz="2400" b="1" dirty="0"/>
          </a:p>
          <a:p>
            <a:pPr marL="1828800" lvl="3" indent="-457200" algn="l">
              <a:buFont typeface="Wingdings" panose="05000000000000000000" pitchFamily="2" charset="2"/>
              <a:buChar char="u"/>
            </a:pPr>
            <a:r>
              <a:rPr kumimoji="1" lang="zh-CN" altLang="en-US" sz="2400" dirty="0"/>
              <a:t>已开发项目数量：</a:t>
            </a:r>
            <a:r>
              <a:rPr kumimoji="1" lang="en-US" altLang="zh-CN" sz="2400" dirty="0"/>
              <a:t>35</a:t>
            </a:r>
            <a:r>
              <a:rPr kumimoji="1" lang="zh-CN" altLang="en-US" sz="2400" dirty="0"/>
              <a:t>项；</a:t>
            </a:r>
            <a:endParaRPr kumimoji="1" lang="en-US" altLang="zh-CN" sz="2400" dirty="0"/>
          </a:p>
          <a:p>
            <a:pPr marL="1828800" lvl="3" indent="-457200" algn="l">
              <a:buFont typeface="Wingdings" panose="05000000000000000000" pitchFamily="2" charset="2"/>
              <a:buChar char="u"/>
            </a:pPr>
            <a:r>
              <a:rPr kumimoji="1" lang="zh-CN" altLang="en-US" sz="2400" dirty="0"/>
              <a:t>可量产项目数量：</a:t>
            </a:r>
            <a:r>
              <a:rPr kumimoji="1" lang="en-US" altLang="zh-CN" sz="2400" dirty="0"/>
              <a:t>18</a:t>
            </a:r>
            <a:r>
              <a:rPr kumimoji="1" lang="zh-CN" altLang="en-US" sz="2400" dirty="0"/>
              <a:t>项；</a:t>
            </a:r>
            <a:endParaRPr kumimoji="1" lang="en-US" altLang="zh-CN" sz="2400" dirty="0"/>
          </a:p>
          <a:p>
            <a:pPr marL="1828800" lvl="3" indent="-457200" algn="l">
              <a:buFont typeface="Wingdings" panose="05000000000000000000" pitchFamily="2" charset="2"/>
              <a:buChar char="u"/>
            </a:pPr>
            <a:r>
              <a:rPr kumimoji="1" lang="zh-CN" altLang="en-US" sz="2400" dirty="0"/>
              <a:t>在量产交付项目数量：</a:t>
            </a:r>
            <a:r>
              <a:rPr kumimoji="1" lang="en-US" altLang="zh-CN" sz="2400" dirty="0"/>
              <a:t>5</a:t>
            </a:r>
            <a:r>
              <a:rPr kumimoji="1" lang="zh-CN" altLang="en-US" sz="2400" dirty="0"/>
              <a:t>项；</a:t>
            </a:r>
            <a:endParaRPr kumimoji="1" lang="en-US" altLang="zh-CN" sz="2400" dirty="0"/>
          </a:p>
        </p:txBody>
      </p:sp>
      <p:sp>
        <p:nvSpPr>
          <p:cNvPr id="33" name="文本框 32"/>
          <p:cNvSpPr txBox="1"/>
          <p:nvPr/>
        </p:nvSpPr>
        <p:spPr>
          <a:xfrm>
            <a:off x="107504" y="3501008"/>
            <a:ext cx="5896166" cy="1569660"/>
          </a:xfrm>
          <a:prstGeom prst="rect">
            <a:avLst/>
          </a:prstGeom>
          <a:noFill/>
        </p:spPr>
        <p:txBody>
          <a:bodyPr wrap="none" rtlCol="0">
            <a:spAutoFit/>
          </a:bodyPr>
          <a:lstStyle/>
          <a:p>
            <a:pPr marL="457200" indent="-457200" algn="l">
              <a:buFont typeface="Wingdings" panose="05000000000000000000" pitchFamily="2" charset="2"/>
              <a:buChar char="Ø"/>
            </a:pPr>
            <a:r>
              <a:rPr kumimoji="1" lang="zh-CN" altLang="en-US" sz="2400" b="1" dirty="0"/>
              <a:t>铝壳</a:t>
            </a:r>
            <a:endParaRPr kumimoji="1" lang="en-US" altLang="zh-CN" sz="2400" b="1" dirty="0"/>
          </a:p>
          <a:p>
            <a:pPr marL="1828800" lvl="3" indent="-457200" algn="l">
              <a:buFont typeface="Wingdings" panose="05000000000000000000" pitchFamily="2" charset="2"/>
              <a:buChar char="u"/>
            </a:pPr>
            <a:r>
              <a:rPr kumimoji="1" lang="zh-CN" altLang="en-US" sz="2400" dirty="0"/>
              <a:t>已开发项目数量：</a:t>
            </a:r>
            <a:r>
              <a:rPr kumimoji="1" lang="en-US" altLang="zh-CN" sz="2400" dirty="0"/>
              <a:t>24</a:t>
            </a:r>
            <a:r>
              <a:rPr kumimoji="1" lang="zh-CN" altLang="en-US" sz="2400" dirty="0"/>
              <a:t>项；</a:t>
            </a:r>
            <a:endParaRPr kumimoji="1" lang="en-US" altLang="zh-CN" sz="2400" dirty="0"/>
          </a:p>
          <a:p>
            <a:pPr marL="1828800" lvl="3" indent="-457200" algn="l">
              <a:buFont typeface="Wingdings" panose="05000000000000000000" pitchFamily="2" charset="2"/>
              <a:buChar char="u"/>
            </a:pPr>
            <a:r>
              <a:rPr kumimoji="1" lang="zh-CN" altLang="en-US" sz="2400" dirty="0"/>
              <a:t>可量产项目数量：</a:t>
            </a:r>
            <a:r>
              <a:rPr kumimoji="1" lang="en-US" altLang="zh-CN" sz="2400" dirty="0"/>
              <a:t>10</a:t>
            </a:r>
            <a:r>
              <a:rPr kumimoji="1" lang="zh-CN" altLang="en-US" sz="2400" dirty="0"/>
              <a:t>项；</a:t>
            </a:r>
            <a:endParaRPr kumimoji="1" lang="en-US" altLang="zh-CN" sz="2400" dirty="0"/>
          </a:p>
          <a:p>
            <a:pPr marL="1828800" lvl="3" indent="-457200" algn="l">
              <a:buFont typeface="Wingdings" panose="05000000000000000000" pitchFamily="2" charset="2"/>
              <a:buChar char="u"/>
            </a:pPr>
            <a:r>
              <a:rPr kumimoji="1" lang="zh-CN" altLang="en-US" sz="2400" dirty="0"/>
              <a:t>在量产交付项目数量：</a:t>
            </a:r>
            <a:r>
              <a:rPr kumimoji="1" lang="en-US" altLang="zh-CN" sz="2400" dirty="0"/>
              <a:t>3</a:t>
            </a:r>
            <a:r>
              <a:rPr kumimoji="1" lang="zh-CN" altLang="en-US" sz="2400" dirty="0"/>
              <a:t>项；</a:t>
            </a:r>
            <a:endParaRPr kumimoji="1" lang="en-US" altLang="zh-CN" sz="2400" dirty="0"/>
          </a:p>
        </p:txBody>
      </p:sp>
      <p:sp>
        <p:nvSpPr>
          <p:cNvPr id="34" name="文本框 33"/>
          <p:cNvSpPr txBox="1"/>
          <p:nvPr/>
        </p:nvSpPr>
        <p:spPr>
          <a:xfrm>
            <a:off x="107504" y="5283908"/>
            <a:ext cx="5822120" cy="461665"/>
          </a:xfrm>
          <a:prstGeom prst="rect">
            <a:avLst/>
          </a:prstGeom>
          <a:noFill/>
        </p:spPr>
        <p:txBody>
          <a:bodyPr wrap="square" rtlCol="0">
            <a:spAutoFit/>
          </a:bodyPr>
          <a:lstStyle/>
          <a:p>
            <a:pPr marL="457200" indent="-457200" algn="l">
              <a:buFont typeface="Wingdings" panose="05000000000000000000" pitchFamily="2" charset="2"/>
              <a:buChar char="Ø"/>
            </a:pPr>
            <a:r>
              <a:rPr kumimoji="1" lang="zh-CN" altLang="en-US" sz="2400" b="1" dirty="0">
                <a:highlight>
                  <a:srgbClr val="C0C0C0"/>
                </a:highlight>
              </a:rPr>
              <a:t>项目总资金已投入约</a:t>
            </a:r>
            <a:r>
              <a:rPr kumimoji="1" lang="en-US" altLang="zh-CN" sz="2400" b="1" dirty="0">
                <a:highlight>
                  <a:srgbClr val="C0C0C0"/>
                </a:highlight>
              </a:rPr>
              <a:t>5.0</a:t>
            </a:r>
            <a:r>
              <a:rPr kumimoji="1" lang="zh-CN" altLang="en-US" sz="2400" b="1" dirty="0">
                <a:highlight>
                  <a:srgbClr val="C0C0C0"/>
                </a:highlight>
              </a:rPr>
              <a:t>亿元</a:t>
            </a:r>
            <a:endParaRPr kumimoji="1" lang="zh-CN" altLang="en-US" sz="2400" b="1" dirty="0">
              <a:highlight>
                <a:srgbClr val="C0C0C0"/>
              </a:highlight>
            </a:endParaRPr>
          </a:p>
        </p:txBody>
      </p:sp>
      <p:sp>
        <p:nvSpPr>
          <p:cNvPr id="10" name="文本框 9"/>
          <p:cNvSpPr txBox="1"/>
          <p:nvPr/>
        </p:nvSpPr>
        <p:spPr>
          <a:xfrm>
            <a:off x="107503" y="5903893"/>
            <a:ext cx="11261081" cy="461665"/>
          </a:xfrm>
          <a:prstGeom prst="rect">
            <a:avLst/>
          </a:prstGeom>
          <a:noFill/>
        </p:spPr>
        <p:txBody>
          <a:bodyPr wrap="square" rtlCol="0">
            <a:spAutoFit/>
          </a:bodyPr>
          <a:lstStyle/>
          <a:p>
            <a:pPr marL="457200" indent="-457200">
              <a:buFont typeface="Wingdings" panose="05000000000000000000" pitchFamily="2" charset="2"/>
              <a:buChar char="Ø"/>
            </a:pPr>
            <a:r>
              <a:rPr kumimoji="1" lang="en-US" altLang="zh-CN" sz="2400" b="1" dirty="0"/>
              <a:t>2020</a:t>
            </a:r>
            <a:r>
              <a:rPr kumimoji="1" lang="zh-CN" altLang="en-US" sz="2400" b="1" dirty="0"/>
              <a:t>年震裕成立集团技术中心，统筹</a:t>
            </a:r>
            <a:r>
              <a:rPr kumimoji="1" lang="en-US" altLang="zh-CN" sz="2400" b="1" dirty="0"/>
              <a:t>3</a:t>
            </a:r>
            <a:r>
              <a:rPr kumimoji="1" lang="zh-CN" altLang="en-US" sz="2400" b="1" dirty="0"/>
              <a:t>个事业部资源，支持锂电项目开发；</a:t>
            </a:r>
            <a:endParaRPr kumimoji="1" lang="zh-CN" altLang="en-US" sz="2400" b="1" dirty="0"/>
          </a:p>
        </p:txBody>
      </p:sp>
    </p:spTree>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03</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931328" y="303018"/>
            <a:ext cx="2797524" cy="5045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100000"/>
              <a:buNone/>
            </a:pPr>
            <a:r>
              <a:rPr lang="en-US" altLang="zh-CN" sz="2800" dirty="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2020</a:t>
            </a:r>
            <a:r>
              <a:rPr lang="zh-CN" altLang="en-US" sz="2800" dirty="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年经营策略</a:t>
            </a:r>
            <a:endParaRPr lang="en-US" altLang="zh-CN" sz="2800" dirty="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p:txBody>
      </p:sp>
      <p:sp>
        <p:nvSpPr>
          <p:cNvPr id="31" name="矩形 30"/>
          <p:cNvSpPr/>
          <p:nvPr/>
        </p:nvSpPr>
        <p:spPr>
          <a:xfrm>
            <a:off x="3627120" y="508000"/>
            <a:ext cx="8559800" cy="113419"/>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
          <p:cNvSpPr>
            <a:spLocks noChangeArrowheads="1"/>
          </p:cNvSpPr>
          <p:nvPr/>
        </p:nvSpPr>
        <p:spPr bwMode="auto">
          <a:xfrm>
            <a:off x="134215" y="1014996"/>
            <a:ext cx="1192357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folHlink"/>
              </a:buClr>
              <a:buSzPct val="60000"/>
              <a:buFont typeface="Wingdings" panose="05000000000000000000" pitchFamily="2" charset="2"/>
              <a:buChar char="n"/>
              <a:defRPr sz="2400">
                <a:solidFill>
                  <a:srgbClr val="000000"/>
                </a:solidFill>
                <a:latin typeface="黑体" panose="02010609060101010101" pitchFamily="49" charset="-122"/>
                <a:ea typeface="黑体" panose="02010609060101010101" pitchFamily="49" charset="-122"/>
              </a:defRPr>
            </a:lvl1pPr>
            <a:lvl2pPr marL="742950" indent="-285750" algn="l" eaLnBrk="0" hangingPunct="0">
              <a:lnSpc>
                <a:spcPct val="111000"/>
              </a:lnSpc>
              <a:buClr>
                <a:srgbClr val="5D7298"/>
              </a:buClr>
              <a:buSzPct val="50000"/>
              <a:buFont typeface="Wingdings" panose="05000000000000000000" pitchFamily="2" charset="2"/>
              <a:buChar char=""/>
              <a:defRPr sz="2400">
                <a:solidFill>
                  <a:srgbClr val="000000"/>
                </a:solidFill>
                <a:latin typeface="黑体" panose="02010609060101010101" pitchFamily="49" charset="-122"/>
                <a:ea typeface="黑体" panose="02010609060101010101" pitchFamily="49" charset="-122"/>
              </a:defRPr>
            </a:lvl2pPr>
            <a:lvl3pPr marL="1143000" indent="-228600" algn="l" eaLnBrk="0" hangingPunct="0">
              <a:lnSpc>
                <a:spcPct val="111000"/>
              </a:lnSpc>
              <a:buClr>
                <a:srgbClr val="5D7298"/>
              </a:buClr>
              <a:buSzPct val="50000"/>
              <a:buFont typeface="Wingdings" panose="05000000000000000000" pitchFamily="2" charset="2"/>
              <a:buChar char=""/>
              <a:defRPr sz="2400">
                <a:solidFill>
                  <a:srgbClr val="000000"/>
                </a:solidFill>
                <a:latin typeface="黑体" panose="02010609060101010101" pitchFamily="49" charset="-122"/>
                <a:ea typeface="黑体" panose="02010609060101010101" pitchFamily="49" charset="-122"/>
              </a:defRPr>
            </a:lvl3pPr>
            <a:lvl4pPr marL="1600200" indent="-228600" algn="l" eaLnBrk="0" hangingPunct="0">
              <a:lnSpc>
                <a:spcPct val="111000"/>
              </a:lnSpc>
              <a:buClr>
                <a:srgbClr val="5D7298"/>
              </a:buClr>
              <a:buSzPct val="50000"/>
              <a:buFont typeface="Wingdings" panose="05000000000000000000" pitchFamily="2" charset="2"/>
              <a:buChar char=""/>
              <a:defRPr sz="2400">
                <a:solidFill>
                  <a:srgbClr val="000000"/>
                </a:solidFill>
                <a:latin typeface="黑体" panose="02010609060101010101" pitchFamily="49" charset="-122"/>
                <a:ea typeface="黑体" panose="02010609060101010101" pitchFamily="49" charset="-122"/>
              </a:defRPr>
            </a:lvl4pPr>
            <a:lvl5pPr marL="2057400" indent="-228600" algn="l" eaLnBrk="0" hangingPunct="0">
              <a:lnSpc>
                <a:spcPct val="111000"/>
              </a:lnSpc>
              <a:buClr>
                <a:srgbClr val="5D7298"/>
              </a:buClr>
              <a:buSzPct val="50000"/>
              <a:buFont typeface="Wingdings" panose="05000000000000000000" pitchFamily="2" charset="2"/>
              <a:buChar char=""/>
              <a:defRPr sz="2400">
                <a:solidFill>
                  <a:srgbClr val="000000"/>
                </a:solidFill>
                <a:latin typeface="黑体" panose="02010609060101010101" pitchFamily="49" charset="-122"/>
                <a:ea typeface="黑体" panose="02010609060101010101" pitchFamily="49" charset="-122"/>
              </a:defRPr>
            </a:lvl5pPr>
            <a:lvl6pPr marL="2514600" indent="-228600" eaLnBrk="0" fontAlgn="base" hangingPunct="0">
              <a:lnSpc>
                <a:spcPct val="111000"/>
              </a:lnSpc>
              <a:spcBef>
                <a:spcPct val="0"/>
              </a:spcBef>
              <a:spcAft>
                <a:spcPct val="0"/>
              </a:spcAft>
              <a:buClr>
                <a:srgbClr val="5D7298"/>
              </a:buClr>
              <a:buSzPct val="50000"/>
              <a:buFont typeface="Wingdings" panose="05000000000000000000" pitchFamily="2" charset="2"/>
              <a:buChar char=""/>
              <a:defRPr sz="2400">
                <a:solidFill>
                  <a:srgbClr val="000000"/>
                </a:solidFill>
                <a:latin typeface="黑体" panose="02010609060101010101" pitchFamily="49" charset="-122"/>
                <a:ea typeface="黑体" panose="02010609060101010101" pitchFamily="49" charset="-122"/>
              </a:defRPr>
            </a:lvl6pPr>
            <a:lvl7pPr marL="2971800" indent="-228600" eaLnBrk="0" fontAlgn="base" hangingPunct="0">
              <a:lnSpc>
                <a:spcPct val="111000"/>
              </a:lnSpc>
              <a:spcBef>
                <a:spcPct val="0"/>
              </a:spcBef>
              <a:spcAft>
                <a:spcPct val="0"/>
              </a:spcAft>
              <a:buClr>
                <a:srgbClr val="5D7298"/>
              </a:buClr>
              <a:buSzPct val="50000"/>
              <a:buFont typeface="Wingdings" panose="05000000000000000000" pitchFamily="2" charset="2"/>
              <a:buChar char=""/>
              <a:defRPr sz="2400">
                <a:solidFill>
                  <a:srgbClr val="000000"/>
                </a:solidFill>
                <a:latin typeface="黑体" panose="02010609060101010101" pitchFamily="49" charset="-122"/>
                <a:ea typeface="黑体" panose="02010609060101010101" pitchFamily="49" charset="-122"/>
              </a:defRPr>
            </a:lvl7pPr>
            <a:lvl8pPr marL="3429000" indent="-228600" eaLnBrk="0" fontAlgn="base" hangingPunct="0">
              <a:lnSpc>
                <a:spcPct val="111000"/>
              </a:lnSpc>
              <a:spcBef>
                <a:spcPct val="0"/>
              </a:spcBef>
              <a:spcAft>
                <a:spcPct val="0"/>
              </a:spcAft>
              <a:buClr>
                <a:srgbClr val="5D7298"/>
              </a:buClr>
              <a:buSzPct val="50000"/>
              <a:buFont typeface="Wingdings" panose="05000000000000000000" pitchFamily="2" charset="2"/>
              <a:buChar char=""/>
              <a:defRPr sz="2400">
                <a:solidFill>
                  <a:srgbClr val="000000"/>
                </a:solidFill>
                <a:latin typeface="黑体" panose="02010609060101010101" pitchFamily="49" charset="-122"/>
                <a:ea typeface="黑体" panose="02010609060101010101" pitchFamily="49" charset="-122"/>
              </a:defRPr>
            </a:lvl8pPr>
            <a:lvl9pPr marL="3886200" indent="-228600" eaLnBrk="0" fontAlgn="base" hangingPunct="0">
              <a:lnSpc>
                <a:spcPct val="111000"/>
              </a:lnSpc>
              <a:spcBef>
                <a:spcPct val="0"/>
              </a:spcBef>
              <a:spcAft>
                <a:spcPct val="0"/>
              </a:spcAft>
              <a:buClr>
                <a:srgbClr val="5D7298"/>
              </a:buClr>
              <a:buSzPct val="50000"/>
              <a:buFont typeface="Wingdings" panose="05000000000000000000" pitchFamily="2" charset="2"/>
              <a:buChar char=""/>
              <a:defRPr sz="2400">
                <a:solidFill>
                  <a:srgbClr val="000000"/>
                </a:solidFill>
                <a:latin typeface="黑体" panose="02010609060101010101" pitchFamily="49" charset="-122"/>
                <a:ea typeface="黑体" panose="02010609060101010101" pitchFamily="49" charset="-122"/>
              </a:defRPr>
            </a:lvl9pPr>
          </a:lstStyle>
          <a:p>
            <a:pPr marL="457200" indent="-457200" eaLnBrk="1" hangingPunct="1">
              <a:spcBef>
                <a:spcPct val="0"/>
              </a:spcBef>
              <a:buClrTx/>
              <a:buSzTx/>
              <a:buFont typeface="Wingdings" panose="05000000000000000000" pitchFamily="2" charset="2"/>
              <a:buChar char="l"/>
            </a:pPr>
            <a:r>
              <a:rPr lang="zh-CN" altLang="en-US" b="1" dirty="0">
                <a:solidFill>
                  <a:schemeClr val="tx1"/>
                </a:solidFill>
                <a:latin typeface="Arial" panose="020B0604020202020204" pitchFamily="34" charset="0"/>
                <a:ea typeface="隶书" panose="02010509060101010101" pitchFamily="49" charset="-122"/>
              </a:rPr>
              <a:t>管理提升</a:t>
            </a:r>
            <a:endParaRPr lang="en-US" altLang="zh-CN" sz="2800" b="1" dirty="0">
              <a:solidFill>
                <a:schemeClr val="tx1"/>
              </a:solidFill>
              <a:latin typeface="Arial" panose="020B0604020202020204" pitchFamily="34" charset="0"/>
              <a:ea typeface="隶书" panose="02010509060101010101" pitchFamily="49" charset="-122"/>
            </a:endParaRPr>
          </a:p>
          <a:p>
            <a:pPr marL="457200" indent="-457200" eaLnBrk="1" hangingPunct="1">
              <a:spcBef>
                <a:spcPct val="0"/>
              </a:spcBef>
              <a:buClrTx/>
              <a:buSzTx/>
              <a:buFont typeface="+mj-lt"/>
              <a:buAutoNum type="arabicPeriod"/>
            </a:pPr>
            <a:r>
              <a:rPr lang="zh-CN" altLang="en-US" sz="2000" dirty="0">
                <a:solidFill>
                  <a:schemeClr val="tx1"/>
                </a:solidFill>
                <a:latin typeface="Arial" panose="020B0604020202020204" pitchFamily="34" charset="0"/>
                <a:ea typeface="隶书" panose="02010509060101010101" pitchFamily="49" charset="-122"/>
              </a:rPr>
              <a:t>聚焦改善，增强协同；</a:t>
            </a:r>
            <a:endParaRPr lang="en-US" altLang="zh-CN" sz="2000" dirty="0">
              <a:solidFill>
                <a:schemeClr val="tx1"/>
              </a:solidFill>
              <a:latin typeface="Arial" panose="020B0604020202020204" pitchFamily="34" charset="0"/>
              <a:ea typeface="隶书" panose="02010509060101010101" pitchFamily="49" charset="-122"/>
            </a:endParaRPr>
          </a:p>
          <a:p>
            <a:pPr marL="457200" indent="-457200" eaLnBrk="1" hangingPunct="1">
              <a:spcBef>
                <a:spcPct val="0"/>
              </a:spcBef>
              <a:buClrTx/>
              <a:buSzTx/>
              <a:buFont typeface="+mj-lt"/>
              <a:buAutoNum type="arabicPeriod"/>
            </a:pPr>
            <a:r>
              <a:rPr lang="zh-CN" altLang="en-US" sz="2000" dirty="0">
                <a:solidFill>
                  <a:schemeClr val="tx1"/>
                </a:solidFill>
                <a:latin typeface="Arial" panose="020B0604020202020204" pitchFamily="34" charset="0"/>
                <a:ea typeface="隶书" panose="02010509060101010101" pitchFamily="49" charset="-122"/>
              </a:rPr>
              <a:t>提产降损，减少浪费；</a:t>
            </a:r>
            <a:endParaRPr lang="en-US" altLang="zh-CN" sz="2000" dirty="0">
              <a:solidFill>
                <a:schemeClr val="tx1"/>
              </a:solidFill>
              <a:latin typeface="Arial" panose="020B0604020202020204" pitchFamily="34" charset="0"/>
              <a:ea typeface="隶书" panose="02010509060101010101" pitchFamily="49" charset="-122"/>
            </a:endParaRPr>
          </a:p>
          <a:p>
            <a:pPr marL="457200" indent="-457200" eaLnBrk="1" hangingPunct="1">
              <a:spcBef>
                <a:spcPct val="0"/>
              </a:spcBef>
              <a:buClrTx/>
              <a:buSzTx/>
              <a:buFont typeface="+mj-lt"/>
              <a:buAutoNum type="arabicPeriod"/>
            </a:pPr>
            <a:r>
              <a:rPr lang="zh-CN" altLang="en-US" sz="2000" dirty="0">
                <a:solidFill>
                  <a:schemeClr val="tx1"/>
                </a:solidFill>
                <a:latin typeface="Arial" panose="020B0604020202020204" pitchFamily="34" charset="0"/>
                <a:ea typeface="隶书" panose="02010509060101010101" pitchFamily="49" charset="-122"/>
              </a:rPr>
              <a:t>优化团队，增强凝聚；</a:t>
            </a:r>
            <a:endParaRPr lang="en-US" altLang="zh-CN" sz="2000" dirty="0">
              <a:solidFill>
                <a:schemeClr val="tx1"/>
              </a:solidFill>
              <a:latin typeface="Arial" panose="020B0604020202020204" pitchFamily="34" charset="0"/>
              <a:ea typeface="隶书" panose="02010509060101010101" pitchFamily="49" charset="-122"/>
            </a:endParaRPr>
          </a:p>
          <a:p>
            <a:pPr eaLnBrk="1" hangingPunct="1">
              <a:spcBef>
                <a:spcPct val="0"/>
              </a:spcBef>
              <a:buClrTx/>
              <a:buSzTx/>
              <a:buNone/>
            </a:pPr>
            <a:endParaRPr lang="en-US" altLang="zh-CN" sz="2000" b="1" dirty="0">
              <a:solidFill>
                <a:schemeClr val="tx1"/>
              </a:solidFill>
              <a:latin typeface="Arial" panose="020B0604020202020204" pitchFamily="34" charset="0"/>
              <a:ea typeface="隶书" panose="02010509060101010101" pitchFamily="49" charset="-122"/>
            </a:endParaRPr>
          </a:p>
          <a:p>
            <a:pPr marL="457200" indent="-457200" eaLnBrk="1" hangingPunct="1">
              <a:spcBef>
                <a:spcPct val="0"/>
              </a:spcBef>
              <a:buClrTx/>
              <a:buSzTx/>
              <a:buFont typeface="Wingdings" panose="05000000000000000000" pitchFamily="2" charset="2"/>
              <a:buChar char="l"/>
            </a:pPr>
            <a:r>
              <a:rPr lang="zh-CN" altLang="en-US" b="1" dirty="0">
                <a:solidFill>
                  <a:schemeClr val="tx1"/>
                </a:solidFill>
                <a:latin typeface="Arial" panose="020B0604020202020204" pitchFamily="34" charset="0"/>
                <a:ea typeface="隶书" panose="02010509060101010101" pitchFamily="49" charset="-122"/>
              </a:rPr>
              <a:t>效率提高</a:t>
            </a:r>
            <a:endParaRPr lang="en-US" altLang="zh-CN" sz="2800" b="1" dirty="0">
              <a:solidFill>
                <a:schemeClr val="tx1"/>
              </a:solidFill>
              <a:latin typeface="Arial" panose="020B0604020202020204" pitchFamily="34" charset="0"/>
              <a:ea typeface="隶书" panose="02010509060101010101" pitchFamily="49" charset="-122"/>
            </a:endParaRPr>
          </a:p>
          <a:p>
            <a:pPr marL="514350" indent="-514350" eaLnBrk="1" hangingPunct="1">
              <a:spcBef>
                <a:spcPct val="0"/>
              </a:spcBef>
              <a:buClrTx/>
              <a:buSzTx/>
              <a:buFont typeface="+mj-lt"/>
              <a:buAutoNum type="arabicPeriod"/>
            </a:pPr>
            <a:r>
              <a:rPr lang="zh-CN" altLang="en-US" sz="2000" b="0" dirty="0">
                <a:solidFill>
                  <a:schemeClr val="tx1"/>
                </a:solidFill>
                <a:latin typeface="Arial" panose="020B0604020202020204" pitchFamily="34" charset="0"/>
                <a:ea typeface="隶书" panose="02010509060101010101" pitchFamily="49" charset="-122"/>
              </a:rPr>
              <a:t>装配：自动化产线全面量产；</a:t>
            </a:r>
            <a:endParaRPr lang="en-US" altLang="zh-CN" sz="2000" b="0" dirty="0">
              <a:solidFill>
                <a:schemeClr val="tx1"/>
              </a:solidFill>
              <a:latin typeface="Arial" panose="020B0604020202020204" pitchFamily="34" charset="0"/>
              <a:ea typeface="隶书" panose="02010509060101010101" pitchFamily="49" charset="-122"/>
            </a:endParaRPr>
          </a:p>
          <a:p>
            <a:pPr marL="514350" indent="-514350" eaLnBrk="1" hangingPunct="1">
              <a:spcBef>
                <a:spcPct val="0"/>
              </a:spcBef>
              <a:buClrTx/>
              <a:buSzTx/>
              <a:buFont typeface="+mj-lt"/>
              <a:buAutoNum type="arabicPeriod"/>
            </a:pPr>
            <a:r>
              <a:rPr lang="zh-CN" altLang="en-US" sz="2000" dirty="0">
                <a:solidFill>
                  <a:schemeClr val="tx1"/>
                </a:solidFill>
                <a:latin typeface="Arial" panose="020B0604020202020204" pitchFamily="34" charset="0"/>
                <a:ea typeface="隶书" panose="02010509060101010101" pitchFamily="49" charset="-122"/>
              </a:rPr>
              <a:t>前工序：机械手投入运用；</a:t>
            </a:r>
            <a:endParaRPr lang="en-US" altLang="zh-CN" sz="2000" dirty="0">
              <a:solidFill>
                <a:schemeClr val="tx1"/>
              </a:solidFill>
              <a:latin typeface="Arial" panose="020B0604020202020204" pitchFamily="34" charset="0"/>
              <a:ea typeface="隶书" panose="02010509060101010101" pitchFamily="49" charset="-122"/>
            </a:endParaRPr>
          </a:p>
          <a:p>
            <a:pPr eaLnBrk="1" hangingPunct="1">
              <a:spcBef>
                <a:spcPct val="0"/>
              </a:spcBef>
              <a:buClrTx/>
              <a:buSzTx/>
              <a:buNone/>
            </a:pPr>
            <a:endParaRPr lang="en-US" altLang="zh-CN" sz="2000" dirty="0">
              <a:solidFill>
                <a:schemeClr val="tx1"/>
              </a:solidFill>
              <a:latin typeface="Arial" panose="020B0604020202020204" pitchFamily="34" charset="0"/>
              <a:ea typeface="隶书" panose="02010509060101010101" pitchFamily="49" charset="-122"/>
            </a:endParaRPr>
          </a:p>
          <a:p>
            <a:pPr marL="514350" indent="-514350" eaLnBrk="1" hangingPunct="1">
              <a:spcBef>
                <a:spcPct val="0"/>
              </a:spcBef>
              <a:buClrTx/>
              <a:buSzTx/>
              <a:buFont typeface="Wingdings" panose="05000000000000000000" pitchFamily="2" charset="2"/>
              <a:buChar char="l"/>
            </a:pPr>
            <a:r>
              <a:rPr lang="zh-CN" altLang="en-US" b="1" dirty="0">
                <a:solidFill>
                  <a:schemeClr val="tx1"/>
                </a:solidFill>
                <a:latin typeface="Arial" panose="020B0604020202020204" pitchFamily="34" charset="0"/>
                <a:ea typeface="隶书" panose="02010509060101010101" pitchFamily="49" charset="-122"/>
              </a:rPr>
              <a:t>质量优化</a:t>
            </a:r>
            <a:endParaRPr lang="en-US" altLang="zh-CN" sz="2800" b="1" dirty="0">
              <a:solidFill>
                <a:schemeClr val="tx1"/>
              </a:solidFill>
              <a:latin typeface="Arial" panose="020B0604020202020204" pitchFamily="34" charset="0"/>
              <a:ea typeface="隶书" panose="02010509060101010101" pitchFamily="49" charset="-122"/>
            </a:endParaRPr>
          </a:p>
          <a:p>
            <a:pPr marL="457200" indent="-457200" eaLnBrk="1" hangingPunct="1">
              <a:spcBef>
                <a:spcPct val="0"/>
              </a:spcBef>
              <a:buClrTx/>
              <a:buSzTx/>
              <a:buFont typeface="+mj-lt"/>
              <a:buAutoNum type="arabicPeriod"/>
            </a:pPr>
            <a:r>
              <a:rPr lang="zh-CN" altLang="en-US" sz="2000" b="0" dirty="0">
                <a:solidFill>
                  <a:schemeClr val="tx1"/>
                </a:solidFill>
                <a:latin typeface="Arial" panose="020B0604020202020204" pitchFamily="34" charset="0"/>
                <a:ea typeface="隶书" panose="02010509060101010101" pitchFamily="49" charset="-122"/>
              </a:rPr>
              <a:t>质量损失：</a:t>
            </a:r>
            <a:r>
              <a:rPr lang="en-US" altLang="zh-CN" sz="2000" b="0" dirty="0">
                <a:solidFill>
                  <a:schemeClr val="tx1"/>
                </a:solidFill>
                <a:latin typeface="Arial" panose="020B0604020202020204" pitchFamily="34" charset="0"/>
                <a:ea typeface="隶书" panose="02010509060101010101" pitchFamily="49" charset="-122"/>
              </a:rPr>
              <a:t>Top3</a:t>
            </a:r>
            <a:r>
              <a:rPr lang="zh-CN" altLang="en-US" sz="2000" b="0" dirty="0">
                <a:solidFill>
                  <a:schemeClr val="tx1"/>
                </a:solidFill>
                <a:latin typeface="Arial" panose="020B0604020202020204" pitchFamily="34" charset="0"/>
                <a:ea typeface="隶书" panose="02010509060101010101" pitchFamily="49" charset="-122"/>
              </a:rPr>
              <a:t>问题专项攻关，与</a:t>
            </a:r>
            <a:r>
              <a:rPr lang="en-US" altLang="zh-CN" sz="2000" b="0" dirty="0">
                <a:solidFill>
                  <a:schemeClr val="tx1"/>
                </a:solidFill>
                <a:latin typeface="Arial" panose="020B0604020202020204" pitchFamily="34" charset="0"/>
                <a:ea typeface="隶书" panose="02010509060101010101" pitchFamily="49" charset="-122"/>
              </a:rPr>
              <a:t>CATL</a:t>
            </a:r>
            <a:r>
              <a:rPr lang="zh-CN" altLang="en-US" sz="2000" b="0" dirty="0">
                <a:solidFill>
                  <a:schemeClr val="tx1"/>
                </a:solidFill>
                <a:latin typeface="Arial" panose="020B0604020202020204" pitchFamily="34" charset="0"/>
                <a:ea typeface="隶书" panose="02010509060101010101" pitchFamily="49" charset="-122"/>
              </a:rPr>
              <a:t>一起引入第三方支援，协同开展；</a:t>
            </a:r>
            <a:endParaRPr lang="en-US" altLang="zh-CN" sz="2000" b="0" dirty="0">
              <a:solidFill>
                <a:schemeClr val="tx1"/>
              </a:solidFill>
              <a:latin typeface="Arial" panose="020B0604020202020204" pitchFamily="34" charset="0"/>
              <a:ea typeface="隶书" panose="02010509060101010101" pitchFamily="49" charset="-122"/>
            </a:endParaRPr>
          </a:p>
          <a:p>
            <a:pPr marL="457200" indent="-457200" eaLnBrk="1" hangingPunct="1">
              <a:spcBef>
                <a:spcPct val="0"/>
              </a:spcBef>
              <a:buClrTx/>
              <a:buSzTx/>
              <a:buFont typeface="+mj-lt"/>
              <a:buAutoNum type="arabicPeriod"/>
            </a:pPr>
            <a:r>
              <a:rPr lang="zh-CN" altLang="en-US" sz="2000" dirty="0">
                <a:solidFill>
                  <a:schemeClr val="tx1"/>
                </a:solidFill>
                <a:latin typeface="Arial" panose="020B0604020202020204" pitchFamily="34" charset="0"/>
                <a:ea typeface="隶书" panose="02010509060101010101" pitchFamily="49" charset="-122"/>
              </a:rPr>
              <a:t>培训： 一线加强培训员工标准化作业技能；中高层及技术人员强化专业技能培训；</a:t>
            </a:r>
            <a:endParaRPr lang="en-US" altLang="zh-CN" sz="2000" dirty="0">
              <a:solidFill>
                <a:schemeClr val="tx1"/>
              </a:solidFill>
              <a:latin typeface="Arial" panose="020B0604020202020204" pitchFamily="34" charset="0"/>
              <a:ea typeface="隶书" panose="02010509060101010101" pitchFamily="49" charset="-122"/>
            </a:endParaRPr>
          </a:p>
          <a:p>
            <a:pPr eaLnBrk="1" hangingPunct="1">
              <a:spcBef>
                <a:spcPct val="0"/>
              </a:spcBef>
              <a:buClrTx/>
              <a:buSzTx/>
              <a:buNone/>
            </a:pPr>
            <a:endParaRPr lang="en-US" altLang="zh-CN" sz="2000" dirty="0">
              <a:solidFill>
                <a:schemeClr val="tx1"/>
              </a:solidFill>
              <a:latin typeface="Arial" panose="020B0604020202020204" pitchFamily="34" charset="0"/>
              <a:ea typeface="隶书" panose="02010509060101010101" pitchFamily="49" charset="-122"/>
            </a:endParaRPr>
          </a:p>
          <a:p>
            <a:pPr marL="457200" indent="-457200" eaLnBrk="1" hangingPunct="1">
              <a:spcBef>
                <a:spcPct val="0"/>
              </a:spcBef>
              <a:buClrTx/>
              <a:buSzTx/>
              <a:buFont typeface="Wingdings" panose="05000000000000000000" pitchFamily="2" charset="2"/>
              <a:buChar char="l"/>
            </a:pPr>
            <a:r>
              <a:rPr lang="zh-CN" altLang="en-US" b="1" dirty="0">
                <a:solidFill>
                  <a:schemeClr val="tx1"/>
                </a:solidFill>
                <a:latin typeface="Arial" panose="020B0604020202020204" pitchFamily="34" charset="0"/>
                <a:ea typeface="隶书" panose="02010509060101010101" pitchFamily="49" charset="-122"/>
              </a:rPr>
              <a:t>成本降低</a:t>
            </a:r>
            <a:endParaRPr lang="en-US" altLang="zh-CN" b="1" dirty="0">
              <a:solidFill>
                <a:schemeClr val="tx1"/>
              </a:solidFill>
              <a:latin typeface="Arial" panose="020B0604020202020204" pitchFamily="34" charset="0"/>
              <a:ea typeface="隶书" panose="02010509060101010101" pitchFamily="49" charset="-122"/>
            </a:endParaRPr>
          </a:p>
          <a:p>
            <a:pPr marL="514350" indent="-514350" eaLnBrk="1" hangingPunct="1">
              <a:spcBef>
                <a:spcPct val="0"/>
              </a:spcBef>
              <a:buClrTx/>
              <a:buSzTx/>
              <a:buFont typeface="+mj-lt"/>
              <a:buAutoNum type="arabicPeriod"/>
            </a:pPr>
            <a:r>
              <a:rPr lang="zh-CN" altLang="en-US" sz="2000" dirty="0">
                <a:solidFill>
                  <a:schemeClr val="tx1"/>
                </a:solidFill>
                <a:latin typeface="Arial" panose="020B0604020202020204" pitchFamily="34" charset="0"/>
                <a:ea typeface="隶书" panose="02010509060101010101" pitchFamily="49" charset="-122"/>
              </a:rPr>
              <a:t>减少一切不必要的浪费；</a:t>
            </a:r>
            <a:endParaRPr lang="en-US" altLang="zh-CN" sz="2000" dirty="0">
              <a:solidFill>
                <a:schemeClr val="tx1"/>
              </a:solidFill>
              <a:latin typeface="Arial" panose="020B0604020202020204" pitchFamily="34" charset="0"/>
              <a:ea typeface="隶书" panose="02010509060101010101" pitchFamily="49" charset="-122"/>
            </a:endParaRPr>
          </a:p>
          <a:p>
            <a:pPr marL="514350" indent="-514350" eaLnBrk="1" hangingPunct="1">
              <a:spcBef>
                <a:spcPct val="0"/>
              </a:spcBef>
              <a:buClrTx/>
              <a:buSzTx/>
              <a:buFont typeface="+mj-lt"/>
              <a:buAutoNum type="arabicPeriod"/>
            </a:pPr>
            <a:r>
              <a:rPr lang="zh-CN" altLang="en-US" sz="2000" dirty="0">
                <a:solidFill>
                  <a:schemeClr val="tx1"/>
                </a:solidFill>
                <a:latin typeface="Arial" panose="020B0604020202020204" pitchFamily="34" charset="0"/>
                <a:ea typeface="隶书" panose="02010509060101010101" pitchFamily="49" charset="-122"/>
              </a:rPr>
              <a:t>技术创新，打破壁垒；</a:t>
            </a:r>
            <a:endParaRPr lang="en-US" altLang="zh-CN" sz="2000" dirty="0">
              <a:solidFill>
                <a:schemeClr val="tx1"/>
              </a:solidFill>
              <a:latin typeface="Arial" panose="020B0604020202020204" pitchFamily="34" charset="0"/>
              <a:ea typeface="隶书" panose="02010509060101010101" pitchFamily="49" charset="-122"/>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881" y="2"/>
            <a:ext cx="12188238" cy="3237037"/>
            <a:chOff x="0" y="1"/>
            <a:chExt cx="9144000" cy="2428527"/>
          </a:xfrm>
        </p:grpSpPr>
        <p:sp>
          <p:nvSpPr>
            <p:cNvPr id="55" name="任意多边形: 形状 54"/>
            <p:cNvSpPr/>
            <p:nvPr/>
          </p:nvSpPr>
          <p:spPr>
            <a:xfrm>
              <a:off x="0" y="1"/>
              <a:ext cx="9144000" cy="2428527"/>
            </a:xfrm>
            <a:custGeom>
              <a:avLst/>
              <a:gdLst>
                <a:gd name="connsiteX0" fmla="*/ 0 w 9144000"/>
                <a:gd name="connsiteY0" fmla="*/ 0 h 2306879"/>
                <a:gd name="connsiteX1" fmla="*/ 9144000 w 9144000"/>
                <a:gd name="connsiteY1" fmla="*/ 0 h 2306879"/>
                <a:gd name="connsiteX2" fmla="*/ 9144000 w 9144000"/>
                <a:gd name="connsiteY2" fmla="*/ 2306879 h 2306879"/>
                <a:gd name="connsiteX3" fmla="*/ 0 w 9144000"/>
                <a:gd name="connsiteY3" fmla="*/ 2306879 h 2306879"/>
              </a:gdLst>
              <a:ahLst/>
              <a:cxnLst>
                <a:cxn ang="0">
                  <a:pos x="connsiteX0" y="connsiteY0"/>
                </a:cxn>
                <a:cxn ang="0">
                  <a:pos x="connsiteX1" y="connsiteY1"/>
                </a:cxn>
                <a:cxn ang="0">
                  <a:pos x="connsiteX2" y="connsiteY2"/>
                </a:cxn>
                <a:cxn ang="0">
                  <a:pos x="connsiteX3" y="connsiteY3"/>
                </a:cxn>
              </a:cxnLst>
              <a:rect l="l" t="t" r="r" b="b"/>
              <a:pathLst>
                <a:path w="9144000" h="2306879">
                  <a:moveTo>
                    <a:pt x="0" y="0"/>
                  </a:moveTo>
                  <a:lnTo>
                    <a:pt x="9144000" y="0"/>
                  </a:lnTo>
                  <a:lnTo>
                    <a:pt x="9144000" y="2306879"/>
                  </a:lnTo>
                  <a:lnTo>
                    <a:pt x="0" y="2306879"/>
                  </a:lnTo>
                  <a:close/>
                </a:path>
              </a:pathLst>
            </a:cu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3" name="任意多边形: 形状 52"/>
            <p:cNvSpPr/>
            <p:nvPr/>
          </p:nvSpPr>
          <p:spPr>
            <a:xfrm>
              <a:off x="0" y="1"/>
              <a:ext cx="9144000" cy="2428527"/>
            </a:xfrm>
            <a:custGeom>
              <a:avLst/>
              <a:gdLst>
                <a:gd name="connsiteX0" fmla="*/ 0 w 9144000"/>
                <a:gd name="connsiteY0" fmla="*/ 0 h 2306879"/>
                <a:gd name="connsiteX1" fmla="*/ 9144000 w 9144000"/>
                <a:gd name="connsiteY1" fmla="*/ 0 h 2306879"/>
                <a:gd name="connsiteX2" fmla="*/ 9144000 w 9144000"/>
                <a:gd name="connsiteY2" fmla="*/ 2306879 h 2306879"/>
                <a:gd name="connsiteX3" fmla="*/ 0 w 9144000"/>
                <a:gd name="connsiteY3" fmla="*/ 2306879 h 2306879"/>
              </a:gdLst>
              <a:ahLst/>
              <a:cxnLst>
                <a:cxn ang="0">
                  <a:pos x="connsiteX0" y="connsiteY0"/>
                </a:cxn>
                <a:cxn ang="0">
                  <a:pos x="connsiteX1" y="connsiteY1"/>
                </a:cxn>
                <a:cxn ang="0">
                  <a:pos x="connsiteX2" y="connsiteY2"/>
                </a:cxn>
                <a:cxn ang="0">
                  <a:pos x="connsiteX3" y="connsiteY3"/>
                </a:cxn>
              </a:cxnLst>
              <a:rect l="l" t="t" r="r" b="b"/>
              <a:pathLst>
                <a:path w="9144000" h="2306879">
                  <a:moveTo>
                    <a:pt x="0" y="0"/>
                  </a:moveTo>
                  <a:lnTo>
                    <a:pt x="9144000" y="0"/>
                  </a:lnTo>
                  <a:lnTo>
                    <a:pt x="9144000" y="2306879"/>
                  </a:lnTo>
                  <a:lnTo>
                    <a:pt x="0" y="2306879"/>
                  </a:lnTo>
                  <a:close/>
                </a:path>
              </a:pathLst>
            </a:custGeom>
            <a:solidFill>
              <a:srgbClr val="0152A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33" name="Text Box 7"/>
          <p:cNvSpPr txBox="1">
            <a:spLocks noChangeArrowheads="1"/>
          </p:cNvSpPr>
          <p:nvPr/>
        </p:nvSpPr>
        <p:spPr bwMode="auto">
          <a:xfrm>
            <a:off x="4343296" y="1455732"/>
            <a:ext cx="3505408" cy="799881"/>
          </a:xfrm>
          <a:prstGeom prst="rect">
            <a:avLst/>
          </a:prstGeom>
          <a:noFill/>
          <a:ln w="9525">
            <a:noFill/>
            <a:miter lim="800000"/>
          </a:ln>
        </p:spPr>
        <p:txBody>
          <a:bodyPr wrap="none" lIns="60941" tIns="30471" rIns="60941" bIns="30471">
            <a:spAutoFit/>
          </a:bodyPr>
          <a:lstStyle/>
          <a:p>
            <a:pPr algn="ctr" defTabSz="1087755"/>
            <a:r>
              <a:rPr lang="en-US" altLang="zh-CN" sz="4800" b="1" kern="0" dirty="0">
                <a:solidFill>
                  <a:schemeClr val="bg1"/>
                </a:solidFill>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rPr>
              <a:t>CONTENTS</a:t>
            </a:r>
            <a:endParaRPr lang="en-CA" sz="4800" b="1" spc="-151" dirty="0">
              <a:solidFill>
                <a:schemeClr val="bg1"/>
              </a:solidFill>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4" name="Text Box 7"/>
          <p:cNvSpPr txBox="1">
            <a:spLocks noChangeArrowheads="1"/>
          </p:cNvSpPr>
          <p:nvPr/>
        </p:nvSpPr>
        <p:spPr bwMode="auto">
          <a:xfrm>
            <a:off x="5426710" y="589592"/>
            <a:ext cx="1339850" cy="798195"/>
          </a:xfrm>
          <a:prstGeom prst="rect">
            <a:avLst/>
          </a:prstGeom>
          <a:noFill/>
          <a:ln w="9525">
            <a:noFill/>
            <a:miter lim="800000"/>
          </a:ln>
        </p:spPr>
        <p:txBody>
          <a:bodyPr wrap="none" lIns="60941" tIns="30471" rIns="60941" bIns="30471">
            <a:spAutoFit/>
          </a:bodyPr>
          <a:lstStyle/>
          <a:p>
            <a:pPr algn="ctr" defTabSz="1087755"/>
            <a:r>
              <a:rPr lang="zh-CN" sz="4800" kern="0" dirty="0">
                <a:solidFill>
                  <a:schemeClr val="bg1"/>
                </a:solidFill>
                <a:latin typeface="方正粗黑宋简体" panose="02000000000000000000" charset="-122"/>
                <a:ea typeface="方正粗黑宋简体" panose="02000000000000000000" charset="-122"/>
                <a:cs typeface="Arial" panose="020B0604020202020204" pitchFamily="34" charset="0"/>
                <a:sym typeface="思源黑体 CN Normal" panose="020B0400000000000000" pitchFamily="34" charset="-122"/>
              </a:rPr>
              <a:t>目录</a:t>
            </a:r>
            <a:endParaRPr lang="zh-CN" sz="4800" kern="0" spc="-151" dirty="0">
              <a:solidFill>
                <a:schemeClr val="bg1"/>
              </a:solidFill>
              <a:latin typeface="方正粗黑宋简体" panose="02000000000000000000" charset="-122"/>
              <a:ea typeface="方正粗黑宋简体" panose="02000000000000000000" charset="-122"/>
              <a:cs typeface="Arial" panose="020B0604020202020204" pitchFamily="34" charset="0"/>
              <a:sym typeface="思源黑体 CN Normal" panose="020B0400000000000000" pitchFamily="34" charset="-122"/>
            </a:endParaRPr>
          </a:p>
        </p:txBody>
      </p:sp>
      <p:sp>
        <p:nvSpPr>
          <p:cNvPr id="21" name="椭圆 20"/>
          <p:cNvSpPr/>
          <p:nvPr/>
        </p:nvSpPr>
        <p:spPr>
          <a:xfrm>
            <a:off x="2612595" y="3338195"/>
            <a:ext cx="981075" cy="982345"/>
          </a:xfrm>
          <a:prstGeom prst="ellipse">
            <a:avLst/>
          </a:prstGeom>
          <a:solidFill>
            <a:srgbClr val="0152A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r>
              <a:rPr lang="en-US" altLang="zh-CN" sz="5865" b="1" dirty="0">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rPr>
              <a:t>1</a:t>
            </a:r>
            <a:endParaRPr lang="en-US" altLang="zh-CN" sz="5865" b="1" dirty="0">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22" name="Rectangle 55"/>
          <p:cNvSpPr/>
          <p:nvPr/>
        </p:nvSpPr>
        <p:spPr>
          <a:xfrm>
            <a:off x="2362405" y="4817110"/>
            <a:ext cx="1482090" cy="386715"/>
          </a:xfrm>
          <a:prstGeom prst="rect">
            <a:avLst/>
          </a:prstGeom>
          <a:noFill/>
        </p:spPr>
        <p:txBody>
          <a:bodyPr wrap="square">
            <a:noAutofit/>
          </a:bodyPr>
          <a:lstStyle/>
          <a:p>
            <a:pPr algn="ctr"/>
            <a:r>
              <a:rPr lang="zh-CN" altLang="en-US" sz="2000" spc="267" dirty="0">
                <a:solidFill>
                  <a:schemeClr val="tx1">
                    <a:lumMod val="85000"/>
                    <a:lumOff val="15000"/>
                  </a:schemeClr>
                </a:solidFill>
                <a:latin typeface="方正粗黑宋简体" panose="02000000000000000000" charset="-122"/>
                <a:ea typeface="方正粗黑宋简体" panose="02000000000000000000" charset="-122"/>
                <a:sym typeface="思源黑体 CN Normal" panose="020B0400000000000000" pitchFamily="34" charset="-122"/>
              </a:rPr>
              <a:t>震裕概况</a:t>
            </a:r>
            <a:endParaRPr lang="zh-CN" altLang="en-US" sz="2000" spc="267" dirty="0">
              <a:solidFill>
                <a:schemeClr val="tx1">
                  <a:lumMod val="85000"/>
                  <a:lumOff val="15000"/>
                </a:schemeClr>
              </a:solidFill>
              <a:latin typeface="方正粗黑宋简体" panose="02000000000000000000" charset="-122"/>
              <a:ea typeface="方正粗黑宋简体" panose="02000000000000000000" charset="-122"/>
              <a:sym typeface="思源黑体 CN Normal" panose="020B0400000000000000" pitchFamily="34" charset="-122"/>
            </a:endParaRPr>
          </a:p>
        </p:txBody>
      </p:sp>
      <p:sp>
        <p:nvSpPr>
          <p:cNvPr id="23" name="椭圆 22"/>
          <p:cNvSpPr/>
          <p:nvPr/>
        </p:nvSpPr>
        <p:spPr>
          <a:xfrm>
            <a:off x="5426710" y="3336925"/>
            <a:ext cx="1006475" cy="983615"/>
          </a:xfrm>
          <a:prstGeom prst="ellipse">
            <a:avLst/>
          </a:prstGeom>
          <a:solidFill>
            <a:srgbClr val="0152A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r>
              <a:rPr lang="en-US" altLang="zh-CN" sz="5865" b="1" dirty="0">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rPr>
              <a:t>2</a:t>
            </a:r>
            <a:endParaRPr lang="en-US" altLang="zh-CN" sz="5865" b="1" dirty="0">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24" name="Rectangle 44"/>
          <p:cNvSpPr/>
          <p:nvPr/>
        </p:nvSpPr>
        <p:spPr>
          <a:xfrm>
            <a:off x="4811395" y="4813935"/>
            <a:ext cx="2246630" cy="386715"/>
          </a:xfrm>
          <a:prstGeom prst="rect">
            <a:avLst/>
          </a:prstGeom>
          <a:noFill/>
          <a:ln>
            <a:noFill/>
          </a:ln>
        </p:spPr>
        <p:txBody>
          <a:bodyPr wrap="square">
            <a:noAutofit/>
          </a:bodyPr>
          <a:lstStyle/>
          <a:p>
            <a:pPr algn="ctr"/>
            <a:r>
              <a:rPr lang="zh-CN" altLang="en-US" sz="2000" spc="267" dirty="0">
                <a:solidFill>
                  <a:schemeClr val="tx1">
                    <a:lumMod val="85000"/>
                    <a:lumOff val="15000"/>
                  </a:schemeClr>
                </a:solidFill>
                <a:latin typeface="方正粗黑宋简体" panose="02000000000000000000" charset="-122"/>
                <a:ea typeface="方正粗黑宋简体" panose="02000000000000000000" charset="-122"/>
                <a:cs typeface="方正粗黑宋简体" panose="02000000000000000000" charset="-122"/>
                <a:sym typeface="思源黑体 CN Normal" panose="020B0400000000000000" pitchFamily="34" charset="-122"/>
              </a:rPr>
              <a:t>冲压事业部</a:t>
            </a:r>
            <a:endParaRPr lang="en-US" altLang="zh-CN" sz="3200" spc="267" dirty="0">
              <a:solidFill>
                <a:schemeClr val="tx1">
                  <a:lumMod val="85000"/>
                  <a:lumOff val="15000"/>
                </a:schemeClr>
              </a:solidFill>
              <a:latin typeface="方正粗黑宋简体" panose="02000000000000000000" charset="-122"/>
              <a:ea typeface="方正粗黑宋简体" panose="02000000000000000000" charset="-122"/>
              <a:cs typeface="方正粗黑宋简体" panose="02000000000000000000" charset="-122"/>
              <a:sym typeface="思源黑体 CN Normal" panose="020B0400000000000000" pitchFamily="34" charset="-122"/>
            </a:endParaRPr>
          </a:p>
          <a:p>
            <a:pPr algn="ctr"/>
            <a:endParaRPr lang="zh-CN" altLang="en-US" sz="3200" spc="267" dirty="0">
              <a:solidFill>
                <a:schemeClr val="tx1">
                  <a:lumMod val="85000"/>
                  <a:lumOff val="15000"/>
                </a:schemeClr>
              </a:solidFill>
              <a:latin typeface="方正粗黑宋简体" panose="02000000000000000000" charset="-122"/>
              <a:ea typeface="方正粗黑宋简体" panose="02000000000000000000" charset="-122"/>
              <a:cs typeface="方正粗黑宋简体" panose="02000000000000000000" charset="-122"/>
              <a:sym typeface="思源黑体 CN Normal" panose="020B0400000000000000" pitchFamily="34" charset="-122"/>
            </a:endParaRPr>
          </a:p>
        </p:txBody>
      </p:sp>
      <p:sp>
        <p:nvSpPr>
          <p:cNvPr id="25" name="椭圆 24"/>
          <p:cNvSpPr/>
          <p:nvPr/>
        </p:nvSpPr>
        <p:spPr>
          <a:xfrm>
            <a:off x="8365920" y="3336290"/>
            <a:ext cx="1028700" cy="984250"/>
          </a:xfrm>
          <a:prstGeom prst="ellipse">
            <a:avLst/>
          </a:prstGeom>
          <a:solidFill>
            <a:srgbClr val="0152A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r>
              <a:rPr lang="en-US" altLang="zh-CN" sz="5865" b="1" dirty="0">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rPr>
              <a:t>3</a:t>
            </a:r>
            <a:endParaRPr lang="en-US" altLang="zh-CN" sz="5865" b="1" dirty="0">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26" name="Rectangle 53"/>
          <p:cNvSpPr/>
          <p:nvPr/>
        </p:nvSpPr>
        <p:spPr>
          <a:xfrm>
            <a:off x="7930945" y="4803775"/>
            <a:ext cx="1898650" cy="386715"/>
          </a:xfrm>
          <a:prstGeom prst="rect">
            <a:avLst/>
          </a:prstGeom>
          <a:noFill/>
        </p:spPr>
        <p:txBody>
          <a:bodyPr wrap="square">
            <a:noAutofit/>
          </a:bodyPr>
          <a:lstStyle/>
          <a:p>
            <a:pPr lvl="0" algn="ctr">
              <a:buNone/>
            </a:pPr>
            <a:r>
              <a:rPr lang="zh-CN" altLang="en-US" sz="2000" spc="267" dirty="0">
                <a:solidFill>
                  <a:schemeClr val="tx1">
                    <a:lumMod val="85000"/>
                    <a:lumOff val="15000"/>
                  </a:schemeClr>
                </a:solidFill>
                <a:latin typeface="方正粗黑宋简体" panose="02000000000000000000" charset="-122"/>
                <a:ea typeface="方正粗黑宋简体" panose="02000000000000000000" charset="-122"/>
                <a:sym typeface="思源黑体 CN Normal" panose="020B0400000000000000" pitchFamily="34" charset="-122"/>
              </a:rPr>
              <a:t>锂电</a:t>
            </a:r>
            <a:r>
              <a:rPr lang="zh-CN" sz="2000" spc="267" dirty="0">
                <a:solidFill>
                  <a:schemeClr val="tx1">
                    <a:lumMod val="85000"/>
                    <a:lumOff val="15000"/>
                  </a:schemeClr>
                </a:solidFill>
                <a:latin typeface="方正粗黑宋简体" panose="02000000000000000000" charset="-122"/>
                <a:ea typeface="方正粗黑宋简体" panose="02000000000000000000" charset="-122"/>
                <a:sym typeface="思源黑体 CN Normal" panose="020B0400000000000000" pitchFamily="34" charset="-122"/>
              </a:rPr>
              <a:t>事业部</a:t>
            </a:r>
            <a:endParaRPr lang="zh-CN" sz="2000" spc="267" dirty="0">
              <a:solidFill>
                <a:schemeClr val="tx1">
                  <a:lumMod val="85000"/>
                  <a:lumOff val="15000"/>
                </a:schemeClr>
              </a:solidFill>
              <a:latin typeface="方正粗黑宋简体" panose="02000000000000000000" charset="-122"/>
              <a:ea typeface="方正粗黑宋简体" panose="02000000000000000000" charset="-122"/>
              <a:sym typeface="思源黑体 CN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 calcmode="lin" valueType="num">
                                      <p:cBhvr>
                                        <p:cTn id="24" dur="500" fill="hold"/>
                                        <p:tgtEl>
                                          <p:spTgt spid="21"/>
                                        </p:tgtEl>
                                        <p:attrNameLst>
                                          <p:attrName>style.rotation</p:attrName>
                                        </p:attrNameLst>
                                      </p:cBhvr>
                                      <p:tavLst>
                                        <p:tav tm="0">
                                          <p:val>
                                            <p:fltVal val="360"/>
                                          </p:val>
                                        </p:tav>
                                        <p:tav tm="100000">
                                          <p:val>
                                            <p:fltVal val="0"/>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Scale>
                                      <p:cBhvr>
                                        <p:cTn id="30"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2"/>
                                        </p:tgtEl>
                                        <p:attrNameLst>
                                          <p:attrName>ppt_x</p:attrName>
                                          <p:attrName>ppt_y</p:attrName>
                                        </p:attrNameLst>
                                      </p:cBhvr>
                                    </p:animMotion>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 calcmode="lin" valueType="num">
                                      <p:cBhvr>
                                        <p:cTn id="39" dur="500" fill="hold"/>
                                        <p:tgtEl>
                                          <p:spTgt spid="23"/>
                                        </p:tgtEl>
                                        <p:attrNameLst>
                                          <p:attrName>style.rotation</p:attrName>
                                        </p:attrNameLst>
                                      </p:cBhvr>
                                      <p:tavLst>
                                        <p:tav tm="0">
                                          <p:val>
                                            <p:fltVal val="360"/>
                                          </p:val>
                                        </p:tav>
                                        <p:tav tm="100000">
                                          <p:val>
                                            <p:fltVal val="0"/>
                                          </p:val>
                                        </p:tav>
                                      </p:tavLst>
                                    </p:anim>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52"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Scale>
                                      <p:cBhvr>
                                        <p:cTn id="45"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24"/>
                                        </p:tgtEl>
                                        <p:attrNameLst>
                                          <p:attrName>ppt_x</p:attrName>
                                          <p:attrName>ppt_y</p:attrName>
                                        </p:attrNameLst>
                                      </p:cBhvr>
                                    </p:animMotion>
                                    <p:animEffect transition="in" filter="fade">
                                      <p:cBhvr>
                                        <p:cTn id="47" dur="1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 calcmode="lin" valueType="num">
                                      <p:cBhvr>
                                        <p:cTn id="54" dur="500" fill="hold"/>
                                        <p:tgtEl>
                                          <p:spTgt spid="25"/>
                                        </p:tgtEl>
                                        <p:attrNameLst>
                                          <p:attrName>style.rotation</p:attrName>
                                        </p:attrNameLst>
                                      </p:cBhvr>
                                      <p:tavLst>
                                        <p:tav tm="0">
                                          <p:val>
                                            <p:fltVal val="360"/>
                                          </p:val>
                                        </p:tav>
                                        <p:tav tm="100000">
                                          <p:val>
                                            <p:fltVal val="0"/>
                                          </p:val>
                                        </p:tav>
                                      </p:tavLst>
                                    </p:anim>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5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Scale>
                                      <p:cBhvr>
                                        <p:cTn id="60"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26"/>
                                        </p:tgtEl>
                                        <p:attrNameLst>
                                          <p:attrName>ppt_x</p:attrName>
                                          <p:attrName>ppt_y</p:attrName>
                                        </p:attrNameLst>
                                      </p:cBhvr>
                                    </p:animMotion>
                                    <p:animEffect transition="in" filter="fade">
                                      <p:cBhvr>
                                        <p:cTn id="62"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P spid="21" grpId="0" bldLvl="0" animBg="1"/>
      <p:bldP spid="22" grpId="0"/>
      <p:bldP spid="23" grpId="0" bldLvl="0" animBg="1"/>
      <p:bldP spid="24" grpId="0"/>
      <p:bldP spid="25" grpId="0" bldLvl="0" animBg="1"/>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27120" y="508000"/>
            <a:ext cx="8559800" cy="113419"/>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938151" y="332509"/>
            <a:ext cx="1816924" cy="570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800"/>
              </a:lnSpc>
            </a:pPr>
            <a:endParaRPr lang="zh-CN" altLang="en-US" sz="1400" b="1" dirty="0" smtClean="0">
              <a:solidFill>
                <a:sysClr val="windowText" lastClr="000000"/>
              </a:solidFill>
              <a:latin typeface="微软雅黑" panose="020B0503020204020204" charset="-122"/>
              <a:ea typeface="微软雅黑" panose="020B0503020204020204" charset="-122"/>
            </a:endParaRPr>
          </a:p>
        </p:txBody>
      </p:sp>
      <p:sp>
        <p:nvSpPr>
          <p:cNvPr id="4" name="矩形 3"/>
          <p:cNvSpPr/>
          <p:nvPr/>
        </p:nvSpPr>
        <p:spPr>
          <a:xfrm>
            <a:off x="938151" y="403761"/>
            <a:ext cx="2066306" cy="534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800"/>
              </a:lnSpc>
            </a:pPr>
            <a:endParaRPr lang="zh-CN" altLang="en-US" sz="1400" b="1" dirty="0" smtClean="0">
              <a:solidFill>
                <a:sysClr val="windowText" lastClr="000000"/>
              </a:solidFill>
              <a:latin typeface="微软雅黑" panose="020B0503020204020204" charset="-122"/>
              <a:ea typeface="微软雅黑" panose="020B0503020204020204" charset="-122"/>
            </a:endParaRPr>
          </a:p>
        </p:txBody>
      </p:sp>
      <p:sp>
        <p:nvSpPr>
          <p:cNvPr id="5" name="圆角矩形 4"/>
          <p:cNvSpPr/>
          <p:nvPr/>
        </p:nvSpPr>
        <p:spPr>
          <a:xfrm>
            <a:off x="2707574" y="2755075"/>
            <a:ext cx="4762005" cy="15794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800"/>
              </a:lnSpc>
            </a:pPr>
            <a:endParaRPr lang="zh-CN" altLang="en-US" sz="1400" b="1" dirty="0" smtClean="0">
              <a:solidFill>
                <a:sysClr val="windowText" lastClr="000000"/>
              </a:solidFill>
              <a:latin typeface="微软雅黑" panose="020B0503020204020204" charset="-122"/>
              <a:ea typeface="微软雅黑" panose="020B0503020204020204" charset="-122"/>
            </a:endParaRPr>
          </a:p>
        </p:txBody>
      </p:sp>
      <p:sp>
        <p:nvSpPr>
          <p:cNvPr id="6" name="Content Placeholder 2"/>
          <p:cNvSpPr txBox="1"/>
          <p:nvPr/>
        </p:nvSpPr>
        <p:spPr>
          <a:xfrm>
            <a:off x="931328" y="303018"/>
            <a:ext cx="2797524" cy="5045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100000"/>
              <a:buNone/>
            </a:pPr>
            <a:r>
              <a:rPr lang="en-US" altLang="zh-CN"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04/</a:t>
            </a:r>
            <a:r>
              <a:rPr lang="zh-CN" altLang="en-US"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员工政策</a:t>
            </a:r>
            <a:endParaRPr lang="en-US" altLang="zh-CN" sz="2800" dirty="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p:txBody>
      </p:sp>
      <p:sp>
        <p:nvSpPr>
          <p:cNvPr id="7" name="Content Placeholder 2"/>
          <p:cNvSpPr txBox="1"/>
          <p:nvPr/>
        </p:nvSpPr>
        <p:spPr>
          <a:xfrm>
            <a:off x="1496291" y="2196936"/>
            <a:ext cx="9571512" cy="24700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100000"/>
              <a:buNone/>
            </a:pPr>
            <a:r>
              <a:rPr lang="zh-CN" altLang="en-US"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4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工作环境：恒温车间，坐着工作，轻松快键；</a:t>
            </a:r>
            <a:endParaRPr lang="en-US" altLang="zh-CN" sz="24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a:p>
            <a:pPr marL="0" indent="0">
              <a:buSzPct val="100000"/>
              <a:buNone/>
            </a:pPr>
            <a:r>
              <a:rPr lang="zh-CN" altLang="en-US"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4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员工薪酬：同工同酬</a:t>
            </a:r>
            <a:r>
              <a:rPr lang="zh-CN" altLang="en-US" sz="24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，超产补贴，五险一金、按时发放工资；</a:t>
            </a:r>
            <a:endParaRPr lang="en-US" altLang="zh-CN" sz="24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a:p>
            <a:pPr marL="0" indent="0">
              <a:buSzPct val="100000"/>
              <a:buNone/>
            </a:pPr>
            <a:r>
              <a:rPr lang="zh-CN" altLang="zh-CN"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方正粗黑宋简体" panose="02000000000000000000" charset="-122"/>
              </a:rPr>
              <a:t>★</a:t>
            </a:r>
            <a:r>
              <a:rPr lang="zh-CN" altLang="en-US"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方正粗黑宋简体" panose="02000000000000000000" charset="-122"/>
              </a:rPr>
              <a:t>宿舍环境：</a:t>
            </a:r>
            <a:r>
              <a:rPr lang="en-US" altLang="zh-CN"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方正粗黑宋简体" panose="02000000000000000000" charset="-122"/>
              </a:rPr>
              <a:t>6~8</a:t>
            </a:r>
            <a:r>
              <a:rPr lang="zh-CN" altLang="en-US"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方正粗黑宋简体" panose="02000000000000000000" charset="-122"/>
              </a:rPr>
              <a:t>人间，配套齐全，空调、热水器、洗衣机；</a:t>
            </a:r>
            <a:endParaRPr lang="en-US" altLang="zh-CN"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方正粗黑宋简体" panose="02000000000000000000" charset="-122"/>
            </a:endParaRPr>
          </a:p>
          <a:p>
            <a:pPr marL="0" indent="0">
              <a:buSzPct val="100000"/>
              <a:buNone/>
            </a:pPr>
            <a:r>
              <a:rPr lang="zh-CN" altLang="zh-CN"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方正粗黑宋简体" panose="02000000000000000000" charset="-122"/>
              </a:rPr>
              <a:t>★</a:t>
            </a:r>
            <a:r>
              <a:rPr lang="zh-CN" altLang="en-US"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方正粗黑宋简体" panose="02000000000000000000" charset="-122"/>
              </a:rPr>
              <a:t>食堂管理：免费就餐，菜系多样化，口味众人兼适应。</a:t>
            </a:r>
            <a:endParaRPr lang="en-US" altLang="zh-CN"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方正粗黑宋简体" panose="02000000000000000000" charset="-122"/>
            </a:endParaRPr>
          </a:p>
          <a:p>
            <a:pPr marL="0" indent="0">
              <a:buSzPct val="100000"/>
              <a:buNone/>
            </a:pPr>
            <a:r>
              <a:rPr lang="zh-CN" altLang="en-US"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方正粗黑宋简体" panose="02000000000000000000" charset="-122"/>
              </a:rPr>
              <a:t>实习管理：模式多样化，可实习</a:t>
            </a:r>
            <a:r>
              <a:rPr lang="en-US" altLang="zh-CN"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方正粗黑宋简体" panose="02000000000000000000" charset="-122"/>
              </a:rPr>
              <a:t>+</a:t>
            </a:r>
            <a:r>
              <a:rPr lang="zh-CN" altLang="en-US" sz="2400" dirty="0" smtClean="0">
                <a:solidFill>
                  <a:schemeClr val="tx1">
                    <a:lumMod val="85000"/>
                    <a:lumOff val="15000"/>
                  </a:schemeClr>
                </a:solidFill>
                <a:effectLst>
                  <a:outerShdw blurRad="38100" dist="38100" dir="2700000" algn="tl">
                    <a:srgbClr val="000000">
                      <a:alpha val="43137"/>
                    </a:srgbClr>
                  </a:outerShdw>
                </a:effectLst>
                <a:latin typeface="宋体" panose="02010600030101010101" pitchFamily="2" charset="-122"/>
                <a:ea typeface="方正粗黑宋简体" panose="02000000000000000000" charset="-122"/>
              </a:rPr>
              <a:t>就业，可假期勤工俭学。</a:t>
            </a:r>
            <a:endParaRPr lang="en-US" altLang="zh-CN" sz="24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a:p>
            <a:pPr marL="0" indent="0">
              <a:buSzPct val="100000"/>
              <a:buNone/>
            </a:pPr>
            <a:endParaRPr lang="en-US" altLang="zh-CN" sz="24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a:p>
            <a:pPr marL="0" indent="0">
              <a:buSzPct val="100000"/>
              <a:buNone/>
            </a:pPr>
            <a:endParaRPr lang="en-US" altLang="zh-CN" sz="2400" dirty="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50620" y="887095"/>
            <a:ext cx="10039985" cy="2533015"/>
          </a:xfrm>
          <a:prstGeom prst="rect">
            <a:avLst/>
          </a:prstGeom>
        </p:spPr>
      </p:pic>
      <p:pic>
        <p:nvPicPr>
          <p:cNvPr id="3" name="图片 2"/>
          <p:cNvPicPr>
            <a:picLocks noChangeAspect="1"/>
          </p:cNvPicPr>
          <p:nvPr/>
        </p:nvPicPr>
        <p:blipFill>
          <a:blip r:embed="rId2"/>
          <a:stretch>
            <a:fillRect/>
          </a:stretch>
        </p:blipFill>
        <p:spPr>
          <a:xfrm>
            <a:off x="1150620" y="3681095"/>
            <a:ext cx="2918460" cy="2906395"/>
          </a:xfrm>
          <a:prstGeom prst="rect">
            <a:avLst/>
          </a:prstGeom>
        </p:spPr>
      </p:pic>
      <p:pic>
        <p:nvPicPr>
          <p:cNvPr id="4" name="图片 3"/>
          <p:cNvPicPr>
            <a:picLocks noChangeAspect="1"/>
          </p:cNvPicPr>
          <p:nvPr/>
        </p:nvPicPr>
        <p:blipFill>
          <a:blip r:embed="rId3"/>
          <a:stretch>
            <a:fillRect/>
          </a:stretch>
        </p:blipFill>
        <p:spPr>
          <a:xfrm>
            <a:off x="7239000" y="3680460"/>
            <a:ext cx="2541270" cy="2907030"/>
          </a:xfrm>
          <a:prstGeom prst="rect">
            <a:avLst/>
          </a:prstGeom>
        </p:spPr>
      </p:pic>
      <p:sp>
        <p:nvSpPr>
          <p:cNvPr id="5" name="矩形 4"/>
          <p:cNvSpPr/>
          <p:nvPr/>
        </p:nvSpPr>
        <p:spPr>
          <a:xfrm>
            <a:off x="3627120" y="508000"/>
            <a:ext cx="8559800" cy="113419"/>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Content Placeholder 2"/>
          <p:cNvSpPr txBox="1"/>
          <p:nvPr/>
        </p:nvSpPr>
        <p:spPr>
          <a:xfrm>
            <a:off x="883920" y="302895"/>
            <a:ext cx="3137535" cy="5041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100000"/>
              <a:buNone/>
            </a:pPr>
            <a:r>
              <a:rPr lang="en-US" altLang="zh-CN"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05/</a:t>
            </a:r>
            <a:r>
              <a:rPr lang="zh-CN" altLang="en-US"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员工晋升路径</a:t>
            </a:r>
            <a:endParaRPr lang="zh-CN" altLang="en-US"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Users/96198/AppData/Local/Temp/kaimatting/20210608000544/output_aiMatting_20210608000652.pngoutput_aiMatting_20210608000652"/>
          <p:cNvPicPr>
            <a:picLocks noChangeAspect="1"/>
          </p:cNvPicPr>
          <p:nvPr>
            <p:custDataLst>
              <p:tags r:id="rId1"/>
            </p:custDataLst>
          </p:nvPr>
        </p:nvPicPr>
        <p:blipFill>
          <a:blip r:embed="rId2"/>
          <a:stretch>
            <a:fillRect/>
          </a:stretch>
        </p:blipFill>
        <p:spPr>
          <a:xfrm>
            <a:off x="850265" y="3133090"/>
            <a:ext cx="8748395" cy="3119755"/>
          </a:xfrm>
          <a:prstGeom prst="rect">
            <a:avLst/>
          </a:prstGeom>
        </p:spPr>
      </p:pic>
      <p:pic>
        <p:nvPicPr>
          <p:cNvPr id="3" name="图片 2"/>
          <p:cNvPicPr>
            <a:picLocks noChangeAspect="1"/>
          </p:cNvPicPr>
          <p:nvPr/>
        </p:nvPicPr>
        <p:blipFill>
          <a:blip r:embed="rId3"/>
          <a:stretch>
            <a:fillRect/>
          </a:stretch>
        </p:blipFill>
        <p:spPr>
          <a:xfrm>
            <a:off x="850265" y="806450"/>
            <a:ext cx="10481310" cy="2327275"/>
          </a:xfrm>
          <a:prstGeom prst="rect">
            <a:avLst/>
          </a:prstGeom>
        </p:spPr>
      </p:pic>
      <p:sp>
        <p:nvSpPr>
          <p:cNvPr id="5" name="矩形 4"/>
          <p:cNvSpPr/>
          <p:nvPr/>
        </p:nvSpPr>
        <p:spPr>
          <a:xfrm>
            <a:off x="3627120" y="508000"/>
            <a:ext cx="8559800" cy="113419"/>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Content Placeholder 2"/>
          <p:cNvSpPr txBox="1"/>
          <p:nvPr/>
        </p:nvSpPr>
        <p:spPr>
          <a:xfrm>
            <a:off x="883920" y="302895"/>
            <a:ext cx="3137535" cy="5041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100000"/>
              <a:buNone/>
            </a:pPr>
            <a:r>
              <a:rPr lang="en-US" altLang="zh-CN"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06/</a:t>
            </a:r>
            <a:r>
              <a:rPr lang="zh-CN" altLang="en-US"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员工薪资结构</a:t>
            </a:r>
            <a:endParaRPr lang="zh-CN" altLang="en-US"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p:txBody>
      </p:sp>
      <p:sp>
        <p:nvSpPr>
          <p:cNvPr id="4" name="爆炸形 1 3"/>
          <p:cNvSpPr/>
          <p:nvPr/>
        </p:nvSpPr>
        <p:spPr>
          <a:xfrm>
            <a:off x="9890125" y="3293745"/>
            <a:ext cx="1622425" cy="2379345"/>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nchorCtr="0"/>
          <a:p>
            <a:pPr>
              <a:lnSpc>
                <a:spcPts val="1800"/>
              </a:lnSpc>
            </a:pPr>
            <a:r>
              <a:rPr lang="en-US" altLang="zh-CN" sz="1400" b="1" dirty="0" smtClean="0">
                <a:solidFill>
                  <a:srgbClr val="FF0000"/>
                </a:solidFill>
                <a:latin typeface="微软雅黑" panose="020B0503020204020204" charset="-122"/>
                <a:ea typeface="微软雅黑" panose="020B0503020204020204" charset="-122"/>
              </a:rPr>
              <a:t>2021</a:t>
            </a:r>
            <a:r>
              <a:rPr lang="zh-CN" altLang="en-US" sz="1400" b="1" dirty="0" smtClean="0">
                <a:solidFill>
                  <a:srgbClr val="FF0000"/>
                </a:solidFill>
                <a:latin typeface="微软雅黑" panose="020B0503020204020204" charset="-122"/>
                <a:ea typeface="微软雅黑" panose="020B0503020204020204" charset="-122"/>
              </a:rPr>
              <a:t>年</a:t>
            </a:r>
            <a:r>
              <a:rPr lang="en-US" altLang="zh-CN" sz="1400" b="1" dirty="0" smtClean="0">
                <a:solidFill>
                  <a:srgbClr val="FF0000"/>
                </a:solidFill>
                <a:latin typeface="微软雅黑" panose="020B0503020204020204" charset="-122"/>
                <a:ea typeface="微软雅黑" panose="020B0503020204020204" charset="-122"/>
              </a:rPr>
              <a:t>1</a:t>
            </a:r>
            <a:r>
              <a:rPr lang="zh-CN" altLang="en-US" sz="1400" b="1" dirty="0" smtClean="0">
                <a:solidFill>
                  <a:srgbClr val="FF0000"/>
                </a:solidFill>
                <a:latin typeface="微软雅黑" panose="020B0503020204020204" charset="-122"/>
                <a:ea typeface="微软雅黑" panose="020B0503020204020204" charset="-122"/>
              </a:rPr>
              <a:t>月份工资表</a:t>
            </a:r>
            <a:endParaRPr lang="zh-CN" altLang="en-US" sz="1400" b="1" dirty="0" smtClean="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445385" y="992505"/>
            <a:ext cx="7420610" cy="1788795"/>
          </a:xfrm>
          <a:prstGeom prst="rect">
            <a:avLst/>
          </a:prstGeom>
        </p:spPr>
      </p:pic>
      <p:pic>
        <p:nvPicPr>
          <p:cNvPr id="5" name="图片 4"/>
          <p:cNvPicPr>
            <a:picLocks noChangeAspect="1"/>
          </p:cNvPicPr>
          <p:nvPr/>
        </p:nvPicPr>
        <p:blipFill>
          <a:blip r:embed="rId2"/>
          <a:stretch>
            <a:fillRect/>
          </a:stretch>
        </p:blipFill>
        <p:spPr>
          <a:xfrm>
            <a:off x="719455" y="3134360"/>
            <a:ext cx="3733800" cy="1526540"/>
          </a:xfrm>
          <a:prstGeom prst="rect">
            <a:avLst/>
          </a:prstGeom>
        </p:spPr>
      </p:pic>
      <p:pic>
        <p:nvPicPr>
          <p:cNvPr id="6" name="图片 5"/>
          <p:cNvPicPr>
            <a:picLocks noChangeAspect="1"/>
          </p:cNvPicPr>
          <p:nvPr/>
        </p:nvPicPr>
        <p:blipFill>
          <a:blip r:embed="rId3"/>
          <a:stretch>
            <a:fillRect/>
          </a:stretch>
        </p:blipFill>
        <p:spPr>
          <a:xfrm>
            <a:off x="7136130" y="3134360"/>
            <a:ext cx="4210050" cy="1526540"/>
          </a:xfrm>
          <a:prstGeom prst="rect">
            <a:avLst/>
          </a:prstGeom>
        </p:spPr>
      </p:pic>
      <p:pic>
        <p:nvPicPr>
          <p:cNvPr id="7" name="图片 6"/>
          <p:cNvPicPr>
            <a:picLocks noChangeAspect="1"/>
          </p:cNvPicPr>
          <p:nvPr/>
        </p:nvPicPr>
        <p:blipFill>
          <a:blip r:embed="rId4"/>
          <a:stretch>
            <a:fillRect/>
          </a:stretch>
        </p:blipFill>
        <p:spPr>
          <a:xfrm>
            <a:off x="3712210" y="4960620"/>
            <a:ext cx="5126355" cy="1513205"/>
          </a:xfrm>
          <a:prstGeom prst="rect">
            <a:avLst/>
          </a:prstGeom>
        </p:spPr>
      </p:pic>
      <p:pic>
        <p:nvPicPr>
          <p:cNvPr id="8" name="图片 7"/>
          <p:cNvPicPr>
            <a:picLocks noChangeAspect="1"/>
          </p:cNvPicPr>
          <p:nvPr/>
        </p:nvPicPr>
        <p:blipFill>
          <a:blip r:embed="rId5"/>
          <a:stretch>
            <a:fillRect/>
          </a:stretch>
        </p:blipFill>
        <p:spPr>
          <a:xfrm>
            <a:off x="4856480" y="2781300"/>
            <a:ext cx="2214245" cy="2033905"/>
          </a:xfrm>
          <a:prstGeom prst="rect">
            <a:avLst/>
          </a:prstGeom>
        </p:spPr>
      </p:pic>
      <p:sp>
        <p:nvSpPr>
          <p:cNvPr id="10" name="矩形 9"/>
          <p:cNvSpPr/>
          <p:nvPr/>
        </p:nvSpPr>
        <p:spPr>
          <a:xfrm>
            <a:off x="3318510" y="527685"/>
            <a:ext cx="8559800" cy="113419"/>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ntent Placeholder 2"/>
          <p:cNvSpPr txBox="1"/>
          <p:nvPr/>
        </p:nvSpPr>
        <p:spPr>
          <a:xfrm>
            <a:off x="575310" y="322580"/>
            <a:ext cx="3137535" cy="5041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100000"/>
              <a:buNone/>
            </a:pPr>
            <a:r>
              <a:rPr lang="en-US" altLang="zh-CN"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07/</a:t>
            </a:r>
            <a:r>
              <a:rPr lang="zh-CN" altLang="en-US"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员工福利</a:t>
            </a:r>
            <a:endParaRPr lang="zh-CN" altLang="en-US"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DOCUME~1\ADMINI~1\LOCALS~1\Temp\WeChat Files\691171898988958227.jpg"/>
          <p:cNvPicPr/>
          <p:nvPr/>
        </p:nvPicPr>
        <p:blipFill>
          <a:blip r:embed="rId1" cstate="print"/>
          <a:srcRect/>
          <a:stretch>
            <a:fillRect/>
          </a:stretch>
        </p:blipFill>
        <p:spPr bwMode="auto">
          <a:xfrm>
            <a:off x="7920843" y="261257"/>
            <a:ext cx="3752601" cy="2648197"/>
          </a:xfrm>
          <a:prstGeom prst="rect">
            <a:avLst/>
          </a:prstGeom>
          <a:noFill/>
          <a:ln w="9525">
            <a:noFill/>
            <a:miter lim="800000"/>
            <a:headEnd/>
            <a:tailEnd/>
          </a:ln>
        </p:spPr>
      </p:pic>
      <p:pic>
        <p:nvPicPr>
          <p:cNvPr id="1026" name="Picture 2"/>
          <p:cNvPicPr>
            <a:picLocks noChangeAspect="1" noChangeArrowheads="1"/>
          </p:cNvPicPr>
          <p:nvPr/>
        </p:nvPicPr>
        <p:blipFill>
          <a:blip r:embed="rId2" cstate="print"/>
          <a:srcRect/>
          <a:stretch>
            <a:fillRect/>
          </a:stretch>
        </p:blipFill>
        <p:spPr bwMode="auto">
          <a:xfrm>
            <a:off x="213754" y="275852"/>
            <a:ext cx="3811982" cy="259797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232964" y="257616"/>
            <a:ext cx="3509748" cy="2616213"/>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13755" y="3077264"/>
            <a:ext cx="3811980" cy="308603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222924" y="3075710"/>
            <a:ext cx="3567290" cy="3075708"/>
          </a:xfrm>
          <a:prstGeom prst="rect">
            <a:avLst/>
          </a:prstGeom>
          <a:noFill/>
          <a:ln w="9525">
            <a:noFill/>
            <a:miter lim="800000"/>
            <a:headEnd/>
            <a:tailEnd/>
          </a:ln>
        </p:spPr>
      </p:pic>
      <p:pic>
        <p:nvPicPr>
          <p:cNvPr id="3" name="图片 2"/>
          <p:cNvPicPr>
            <a:picLocks noChangeAspect="1"/>
          </p:cNvPicPr>
          <p:nvPr/>
        </p:nvPicPr>
        <p:blipFill>
          <a:blip r:embed="rId6"/>
          <a:stretch>
            <a:fillRect/>
          </a:stretch>
        </p:blipFill>
        <p:spPr>
          <a:xfrm>
            <a:off x="7920990" y="3075940"/>
            <a:ext cx="3752850" cy="30759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18510" y="527685"/>
            <a:ext cx="8559800" cy="113419"/>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ntent Placeholder 2"/>
          <p:cNvSpPr txBox="1"/>
          <p:nvPr/>
        </p:nvSpPr>
        <p:spPr>
          <a:xfrm>
            <a:off x="575310" y="322580"/>
            <a:ext cx="3137535" cy="5041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100000"/>
              <a:buNone/>
            </a:pPr>
            <a:r>
              <a:rPr lang="en-US" altLang="zh-CN"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08/</a:t>
            </a:r>
            <a:r>
              <a:rPr lang="zh-CN" altLang="en-US"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rPr>
              <a:t>招聘岗位</a:t>
            </a:r>
            <a:endParaRPr lang="zh-CN" altLang="en-US" sz="2800" dirty="0" smtClean="0">
              <a:solidFill>
                <a:schemeClr val="tx1">
                  <a:lumMod val="85000"/>
                  <a:lumOff val="15000"/>
                </a:schemeClr>
              </a:solidFill>
              <a:effectLst>
                <a:outerShdw blurRad="38100" dist="38100" dir="2700000" algn="tl">
                  <a:srgbClr val="000000">
                    <a:alpha val="43137"/>
                  </a:srgbClr>
                </a:outerShdw>
              </a:effectLst>
              <a:ea typeface="方正粗黑宋简体" panose="02000000000000000000" charset="-122"/>
            </a:endParaRPr>
          </a:p>
        </p:txBody>
      </p:sp>
      <p:graphicFrame>
        <p:nvGraphicFramePr>
          <p:cNvPr id="3" name="表格 2"/>
          <p:cNvGraphicFramePr/>
          <p:nvPr>
            <p:custDataLst>
              <p:tags r:id="rId1"/>
            </p:custDataLst>
          </p:nvPr>
        </p:nvGraphicFramePr>
        <p:xfrm>
          <a:off x="274002" y="876300"/>
          <a:ext cx="11594465" cy="5443220"/>
        </p:xfrm>
        <a:graphic>
          <a:graphicData uri="http://schemas.openxmlformats.org/drawingml/2006/table">
            <a:tbl>
              <a:tblPr firstRow="1" bandRow="1">
                <a:tableStyleId>{5C22544A-7EE6-4342-B048-85BDC9FD1C3A}</a:tableStyleId>
              </a:tblPr>
              <a:tblGrid>
                <a:gridCol w="784860"/>
                <a:gridCol w="2021205"/>
                <a:gridCol w="1825625"/>
                <a:gridCol w="2153285"/>
                <a:gridCol w="2096770"/>
                <a:gridCol w="2712720"/>
              </a:tblGrid>
              <a:tr h="572770">
                <a:tc>
                  <a:txBody>
                    <a:bodyPr/>
                    <a:p>
                      <a:pPr indent="0" algn="ctr">
                        <a:buNone/>
                      </a:pPr>
                      <a:r>
                        <a:rPr lang="zh-CN" sz="1600" b="1">
                          <a:solidFill>
                            <a:srgbClr val="FFFFFF"/>
                          </a:solidFill>
                          <a:latin typeface="Arial" panose="020B0604020202020204" pitchFamily="34" charset="0"/>
                          <a:ea typeface="微软雅黑" panose="020B0503020204020204" charset="-122"/>
                        </a:rPr>
                        <a:t>序号</a:t>
                      </a:r>
                      <a:endParaRPr lang="en-US" altLang="en-US" sz="1600" b="1">
                        <a:solidFill>
                          <a:srgbClr val="FFFFFF"/>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472C4"/>
                    </a:solidFill>
                  </a:tcPr>
                </a:tc>
                <a:tc>
                  <a:txBody>
                    <a:bodyPr/>
                    <a:p>
                      <a:pPr indent="0" algn="ctr">
                        <a:buNone/>
                      </a:pPr>
                      <a:r>
                        <a:rPr lang="zh-CN" sz="1600" b="1">
                          <a:solidFill>
                            <a:srgbClr val="FFFFFF"/>
                          </a:solidFill>
                          <a:latin typeface="Arial" panose="020B0604020202020204" pitchFamily="34" charset="0"/>
                          <a:ea typeface="微软雅黑" panose="020B0503020204020204" charset="-122"/>
                        </a:rPr>
                        <a:t>岗位</a:t>
                      </a:r>
                      <a:endParaRPr lang="en-US" altLang="en-US" sz="1600" b="1">
                        <a:solidFill>
                          <a:srgbClr val="FFFFFF"/>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472C4"/>
                    </a:solidFill>
                  </a:tcPr>
                </a:tc>
                <a:tc>
                  <a:txBody>
                    <a:bodyPr/>
                    <a:p>
                      <a:pPr indent="0" algn="ctr">
                        <a:buNone/>
                      </a:pPr>
                      <a:r>
                        <a:rPr lang="zh-CN" sz="1600" b="1">
                          <a:solidFill>
                            <a:srgbClr val="FFFFFF"/>
                          </a:solidFill>
                          <a:latin typeface="Arial" panose="020B0604020202020204" pitchFamily="34" charset="0"/>
                          <a:ea typeface="微软雅黑" panose="020B0503020204020204" charset="-122"/>
                        </a:rPr>
                        <a:t>需求人数</a:t>
                      </a:r>
                      <a:endParaRPr lang="en-US" altLang="en-US" sz="1600" b="1">
                        <a:solidFill>
                          <a:srgbClr val="FFFFFF"/>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472C4"/>
                    </a:solidFill>
                  </a:tcPr>
                </a:tc>
                <a:tc>
                  <a:txBody>
                    <a:bodyPr/>
                    <a:p>
                      <a:pPr indent="0" algn="ctr">
                        <a:buNone/>
                      </a:pPr>
                      <a:r>
                        <a:rPr lang="zh-CN" sz="1600" b="1">
                          <a:solidFill>
                            <a:srgbClr val="FFFFFF"/>
                          </a:solidFill>
                          <a:latin typeface="Arial" panose="020B0604020202020204" pitchFamily="34" charset="0"/>
                          <a:ea typeface="微软雅黑" panose="020B0503020204020204" charset="-122"/>
                        </a:rPr>
                        <a:t>专业</a:t>
                      </a:r>
                      <a:endParaRPr lang="en-US" altLang="en-US" sz="1600" b="1">
                        <a:solidFill>
                          <a:srgbClr val="FFFFFF"/>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472C4"/>
                    </a:solidFill>
                  </a:tcPr>
                </a:tc>
                <a:tc>
                  <a:txBody>
                    <a:bodyPr/>
                    <a:p>
                      <a:pPr indent="0" algn="ctr">
                        <a:buNone/>
                      </a:pPr>
                      <a:r>
                        <a:rPr lang="zh-CN" sz="1600" b="1">
                          <a:solidFill>
                            <a:srgbClr val="FFFFFF"/>
                          </a:solidFill>
                          <a:latin typeface="Arial" panose="020B0604020202020204" pitchFamily="34" charset="0"/>
                          <a:ea typeface="微软雅黑" panose="020B0503020204020204" charset="-122"/>
                        </a:rPr>
                        <a:t>薪酬</a:t>
                      </a:r>
                      <a:endParaRPr lang="en-US" altLang="en-US" sz="1600" b="1">
                        <a:solidFill>
                          <a:srgbClr val="FFFFFF"/>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472C4"/>
                    </a:solidFill>
                  </a:tcPr>
                </a:tc>
                <a:tc>
                  <a:txBody>
                    <a:bodyPr/>
                    <a:p>
                      <a:pPr indent="0" algn="ctr">
                        <a:buNone/>
                      </a:pPr>
                      <a:r>
                        <a:rPr lang="zh-CN" sz="1600" b="1">
                          <a:solidFill>
                            <a:srgbClr val="FFFFFF"/>
                          </a:solidFill>
                          <a:latin typeface="Arial" panose="020B0604020202020204" pitchFamily="34" charset="0"/>
                          <a:ea typeface="微软雅黑" panose="020B0503020204020204" charset="-122"/>
                        </a:rPr>
                        <a:t>福利</a:t>
                      </a:r>
                      <a:endParaRPr lang="en-US" altLang="en-US" sz="1600" b="1">
                        <a:solidFill>
                          <a:srgbClr val="FFFFFF"/>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472C4"/>
                    </a:solidFill>
                  </a:tcPr>
                </a:tc>
              </a:tr>
              <a:tr h="812165">
                <a:tc>
                  <a:txBody>
                    <a:bodyPr/>
                    <a:p>
                      <a:pPr indent="0" algn="ctr">
                        <a:buNone/>
                      </a:pPr>
                      <a:r>
                        <a:rPr lang="en-US" sz="1400" b="1">
                          <a:solidFill>
                            <a:srgbClr val="000000"/>
                          </a:solidFill>
                          <a:latin typeface="微软雅黑" panose="020B0503020204020204" charset="-122"/>
                        </a:rPr>
                        <a:t>1</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结构工程师</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en-US" sz="1400" b="1">
                          <a:solidFill>
                            <a:srgbClr val="000000"/>
                          </a:solidFill>
                          <a:latin typeface="微软雅黑" panose="020B0503020204020204" charset="-122"/>
                        </a:rPr>
                        <a:t>10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sz="1300" b="1">
                          <a:solidFill>
                            <a:srgbClr val="000000"/>
                          </a:solidFill>
                          <a:latin typeface="Arial" panose="020B0604020202020204" pitchFamily="34" charset="0"/>
                          <a:ea typeface="微软雅黑" panose="020B0503020204020204" charset="-122"/>
                        </a:rPr>
                        <a:t>电子，机电，机械</a:t>
                      </a:r>
                      <a:endParaRPr lang="zh-CN" altLang="en-US" sz="13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altLang="en-US" sz="1400" b="1">
                          <a:solidFill>
                            <a:srgbClr val="000000"/>
                          </a:solidFill>
                          <a:latin typeface="微软雅黑" panose="020B0503020204020204" charset="-122"/>
                        </a:rPr>
                        <a:t>试用:4500-5000</a:t>
                      </a:r>
                      <a:endParaRPr lang="zh-CN" altLang="en-US" sz="1400" b="1">
                        <a:solidFill>
                          <a:srgbClr val="000000"/>
                        </a:solidFill>
                        <a:latin typeface="微软雅黑" panose="020B0503020204020204" charset="-122"/>
                      </a:endParaRPr>
                    </a:p>
                    <a:p>
                      <a:pPr indent="0" algn="ctr">
                        <a:buNone/>
                      </a:pPr>
                      <a:r>
                        <a:rPr lang="zh-CN" altLang="en-US" sz="1400" b="1">
                          <a:solidFill>
                            <a:srgbClr val="000000"/>
                          </a:solidFill>
                          <a:latin typeface="微软雅黑" panose="020B0503020204020204" charset="-122"/>
                        </a:rPr>
                        <a:t>转正：</a:t>
                      </a:r>
                      <a:r>
                        <a:rPr lang="en-US" altLang="zh-CN" sz="1400" b="1">
                          <a:solidFill>
                            <a:srgbClr val="000000"/>
                          </a:solidFill>
                          <a:latin typeface="微软雅黑" panose="020B0503020204020204" charset="-122"/>
                        </a:rPr>
                        <a:t>6</a:t>
                      </a:r>
                      <a:r>
                        <a:rPr lang="en-US" sz="1400" b="1">
                          <a:solidFill>
                            <a:srgbClr val="000000"/>
                          </a:solidFill>
                          <a:latin typeface="微软雅黑" panose="020B0503020204020204" charset="-122"/>
                        </a:rPr>
                        <a:t>000-9000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五险一金,宿舍齐全, 节日礼品</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r>
              <a:tr h="811530">
                <a:tc>
                  <a:txBody>
                    <a:bodyPr/>
                    <a:p>
                      <a:pPr indent="0" algn="ctr">
                        <a:buNone/>
                      </a:pPr>
                      <a:r>
                        <a:rPr lang="en-US" sz="1400" b="1">
                          <a:solidFill>
                            <a:srgbClr val="000000"/>
                          </a:solidFill>
                          <a:latin typeface="微软雅黑" panose="020B0503020204020204" charset="-122"/>
                        </a:rPr>
                        <a:t>2</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模具设计师</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rgbClr val="000000"/>
                          </a:solidFill>
                          <a:latin typeface="微软雅黑" panose="020B0503020204020204" charset="-122"/>
                        </a:rPr>
                        <a:t>10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300" b="1">
                          <a:solidFill>
                            <a:srgbClr val="000000"/>
                          </a:solidFill>
                          <a:latin typeface="Arial" panose="020B0604020202020204" pitchFamily="34" charset="0"/>
                          <a:ea typeface="微软雅黑" panose="020B0503020204020204" charset="-122"/>
                        </a:rPr>
                        <a:t>制造，机电，机械</a:t>
                      </a:r>
                      <a:endParaRPr lang="zh-CN" altLang="en-US" sz="13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400" b="1">
                          <a:solidFill>
                            <a:srgbClr val="000000"/>
                          </a:solidFill>
                          <a:latin typeface="微软雅黑" panose="020B0503020204020204" charset="-122"/>
                          <a:sym typeface="+mn-ea"/>
                        </a:rPr>
                        <a:t>试用:4500-5000</a:t>
                      </a:r>
                      <a:endParaRPr lang="zh-CN" altLang="en-US" sz="1400" b="1">
                        <a:solidFill>
                          <a:srgbClr val="000000"/>
                        </a:solidFill>
                        <a:latin typeface="微软雅黑" panose="020B0503020204020204" charset="-122"/>
                        <a:sym typeface="+mn-ea"/>
                      </a:endParaRPr>
                    </a:p>
                    <a:p>
                      <a:pPr indent="0" algn="ctr">
                        <a:buNone/>
                      </a:pPr>
                      <a:r>
                        <a:rPr lang="zh-CN" altLang="en-US" sz="1400" b="1">
                          <a:solidFill>
                            <a:srgbClr val="000000"/>
                          </a:solidFill>
                          <a:latin typeface="微软雅黑" panose="020B0503020204020204" charset="-122"/>
                          <a:sym typeface="+mn-ea"/>
                        </a:rPr>
                        <a:t>转正：</a:t>
                      </a:r>
                      <a:r>
                        <a:rPr lang="en-US" altLang="zh-CN" sz="1400" b="1">
                          <a:solidFill>
                            <a:srgbClr val="000000"/>
                          </a:solidFill>
                          <a:latin typeface="微软雅黑" panose="020B0503020204020204" charset="-122"/>
                          <a:sym typeface="+mn-ea"/>
                        </a:rPr>
                        <a:t>6</a:t>
                      </a:r>
                      <a:r>
                        <a:rPr lang="en-US" sz="1400" b="1">
                          <a:solidFill>
                            <a:srgbClr val="000000"/>
                          </a:solidFill>
                          <a:latin typeface="微软雅黑" panose="020B0503020204020204" charset="-122"/>
                          <a:sym typeface="+mn-ea"/>
                        </a:rPr>
                        <a:t>000-9000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五险一金,宿舍齐全, 节日礼品</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812165">
                <a:tc>
                  <a:txBody>
                    <a:bodyPr/>
                    <a:p>
                      <a:pPr indent="0" algn="ctr">
                        <a:buNone/>
                      </a:pPr>
                      <a:r>
                        <a:rPr lang="en-US" sz="1400" b="1">
                          <a:solidFill>
                            <a:srgbClr val="000000"/>
                          </a:solidFill>
                          <a:latin typeface="微软雅黑" panose="020B0503020204020204" charset="-122"/>
                        </a:rPr>
                        <a:t>3</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项目工程师</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en-US" sz="1400" b="1">
                          <a:solidFill>
                            <a:srgbClr val="000000"/>
                          </a:solidFill>
                          <a:latin typeface="微软雅黑" panose="020B0503020204020204" charset="-122"/>
                        </a:rPr>
                        <a:t>30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sz="1300" b="1">
                          <a:solidFill>
                            <a:srgbClr val="000000"/>
                          </a:solidFill>
                          <a:latin typeface="Arial" panose="020B0604020202020204" pitchFamily="34" charset="0"/>
                          <a:ea typeface="微软雅黑" panose="020B0503020204020204" charset="-122"/>
                        </a:rPr>
                        <a:t>制造，电子，机电，机械，新能源</a:t>
                      </a:r>
                      <a:endParaRPr lang="zh-CN" altLang="en-US" sz="13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altLang="en-US" sz="1400" b="1">
                          <a:solidFill>
                            <a:srgbClr val="000000"/>
                          </a:solidFill>
                          <a:latin typeface="微软雅黑" panose="020B0503020204020204" charset="-122"/>
                          <a:sym typeface="+mn-ea"/>
                        </a:rPr>
                        <a:t>试用:4500-5000</a:t>
                      </a:r>
                      <a:endParaRPr lang="zh-CN" altLang="en-US" sz="1400" b="1">
                        <a:solidFill>
                          <a:srgbClr val="000000"/>
                        </a:solidFill>
                        <a:latin typeface="微软雅黑" panose="020B0503020204020204" charset="-122"/>
                        <a:sym typeface="+mn-ea"/>
                      </a:endParaRPr>
                    </a:p>
                    <a:p>
                      <a:pPr indent="0" algn="ctr">
                        <a:buNone/>
                      </a:pPr>
                      <a:r>
                        <a:rPr lang="zh-CN" altLang="en-US" sz="1400" b="1">
                          <a:solidFill>
                            <a:srgbClr val="000000"/>
                          </a:solidFill>
                          <a:latin typeface="微软雅黑" panose="020B0503020204020204" charset="-122"/>
                          <a:sym typeface="+mn-ea"/>
                        </a:rPr>
                        <a:t>转正：</a:t>
                      </a:r>
                      <a:r>
                        <a:rPr lang="en-US" altLang="zh-CN" sz="1400" b="1">
                          <a:solidFill>
                            <a:srgbClr val="000000"/>
                          </a:solidFill>
                          <a:latin typeface="微软雅黑" panose="020B0503020204020204" charset="-122"/>
                          <a:sym typeface="+mn-ea"/>
                        </a:rPr>
                        <a:t>6</a:t>
                      </a:r>
                      <a:r>
                        <a:rPr lang="en-US" sz="1400" b="1">
                          <a:solidFill>
                            <a:srgbClr val="000000"/>
                          </a:solidFill>
                          <a:latin typeface="微软雅黑" panose="020B0503020204020204" charset="-122"/>
                          <a:sym typeface="+mn-ea"/>
                        </a:rPr>
                        <a:t>000-9000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五险一金,宿舍齐全, 节日礼品</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r>
              <a:tr h="810895">
                <a:tc>
                  <a:txBody>
                    <a:bodyPr/>
                    <a:p>
                      <a:pPr indent="0" algn="ctr">
                        <a:buNone/>
                      </a:pPr>
                      <a:r>
                        <a:rPr lang="en-US" sz="1400" b="1">
                          <a:solidFill>
                            <a:srgbClr val="000000"/>
                          </a:solidFill>
                          <a:latin typeface="微软雅黑" panose="020B0503020204020204" charset="-122"/>
                        </a:rPr>
                        <a:t>4</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新能源工艺工程師</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rgbClr val="000000"/>
                          </a:solidFill>
                          <a:latin typeface="微软雅黑" panose="020B0503020204020204" charset="-122"/>
                        </a:rPr>
                        <a:t>50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300" b="1">
                          <a:solidFill>
                            <a:srgbClr val="000000"/>
                          </a:solidFill>
                          <a:latin typeface="Arial" panose="020B0604020202020204" pitchFamily="34" charset="0"/>
                          <a:ea typeface="微软雅黑" panose="020B0503020204020204" charset="-122"/>
                        </a:rPr>
                        <a:t>电子，机电，机械</a:t>
                      </a:r>
                      <a:endParaRPr lang="zh-CN" altLang="en-US" sz="13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400" b="1">
                          <a:solidFill>
                            <a:srgbClr val="000000"/>
                          </a:solidFill>
                          <a:latin typeface="微软雅黑" panose="020B0503020204020204" charset="-122"/>
                          <a:sym typeface="+mn-ea"/>
                        </a:rPr>
                        <a:t>试用:4500-5000</a:t>
                      </a:r>
                      <a:endParaRPr lang="zh-CN" altLang="en-US" sz="1400" b="1">
                        <a:solidFill>
                          <a:srgbClr val="000000"/>
                        </a:solidFill>
                        <a:latin typeface="微软雅黑" panose="020B0503020204020204" charset="-122"/>
                        <a:sym typeface="+mn-ea"/>
                      </a:endParaRPr>
                    </a:p>
                    <a:p>
                      <a:pPr indent="0" algn="ctr">
                        <a:buNone/>
                      </a:pPr>
                      <a:r>
                        <a:rPr lang="zh-CN" altLang="en-US" sz="1400" b="1">
                          <a:solidFill>
                            <a:srgbClr val="000000"/>
                          </a:solidFill>
                          <a:latin typeface="微软雅黑" panose="020B0503020204020204" charset="-122"/>
                          <a:sym typeface="+mn-ea"/>
                        </a:rPr>
                        <a:t>转正：</a:t>
                      </a:r>
                      <a:r>
                        <a:rPr lang="en-US" altLang="zh-CN" sz="1400" b="1">
                          <a:solidFill>
                            <a:srgbClr val="000000"/>
                          </a:solidFill>
                          <a:latin typeface="微软雅黑" panose="020B0503020204020204" charset="-122"/>
                          <a:sym typeface="+mn-ea"/>
                        </a:rPr>
                        <a:t>6</a:t>
                      </a:r>
                      <a:r>
                        <a:rPr lang="en-US" sz="1400" b="1">
                          <a:solidFill>
                            <a:srgbClr val="000000"/>
                          </a:solidFill>
                          <a:latin typeface="微软雅黑" panose="020B0503020204020204" charset="-122"/>
                          <a:sym typeface="+mn-ea"/>
                        </a:rPr>
                        <a:t>000-9000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五险一金,宿舍齐全, 节日礼品</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812165">
                <a:tc>
                  <a:txBody>
                    <a:bodyPr/>
                    <a:p>
                      <a:pPr indent="0" algn="ctr">
                        <a:buNone/>
                      </a:pPr>
                      <a:r>
                        <a:rPr lang="en-US" sz="1400" b="1">
                          <a:solidFill>
                            <a:srgbClr val="000000"/>
                          </a:solidFill>
                          <a:latin typeface="微软雅黑" panose="020B0503020204020204" charset="-122"/>
                        </a:rPr>
                        <a:t>5</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新能源质量工程师</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en-US" sz="1400" b="1">
                          <a:solidFill>
                            <a:srgbClr val="000000"/>
                          </a:solidFill>
                          <a:latin typeface="微软雅黑" panose="020B0503020204020204" charset="-122"/>
                        </a:rPr>
                        <a:t>50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sz="1300" b="1">
                          <a:solidFill>
                            <a:srgbClr val="000000"/>
                          </a:solidFill>
                          <a:latin typeface="Arial" panose="020B0604020202020204" pitchFamily="34" charset="0"/>
                          <a:ea typeface="微软雅黑" panose="020B0503020204020204" charset="-122"/>
                        </a:rPr>
                        <a:t>制造，电子，机电，机械，新能源</a:t>
                      </a:r>
                      <a:endParaRPr lang="zh-CN" altLang="en-US" sz="13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altLang="en-US" sz="1400" b="1">
                          <a:solidFill>
                            <a:srgbClr val="000000"/>
                          </a:solidFill>
                          <a:latin typeface="微软雅黑" panose="020B0503020204020204" charset="-122"/>
                          <a:sym typeface="+mn-ea"/>
                        </a:rPr>
                        <a:t>试用:4500-5000</a:t>
                      </a:r>
                      <a:endParaRPr lang="zh-CN" altLang="en-US" sz="1400" b="1">
                        <a:solidFill>
                          <a:srgbClr val="000000"/>
                        </a:solidFill>
                        <a:latin typeface="微软雅黑" panose="020B0503020204020204" charset="-122"/>
                        <a:sym typeface="+mn-ea"/>
                      </a:endParaRPr>
                    </a:p>
                    <a:p>
                      <a:pPr indent="0" algn="ctr">
                        <a:buNone/>
                      </a:pPr>
                      <a:r>
                        <a:rPr lang="zh-CN" altLang="en-US" sz="1400" b="1">
                          <a:solidFill>
                            <a:srgbClr val="000000"/>
                          </a:solidFill>
                          <a:latin typeface="微软雅黑" panose="020B0503020204020204" charset="-122"/>
                          <a:sym typeface="+mn-ea"/>
                        </a:rPr>
                        <a:t>转正：</a:t>
                      </a:r>
                      <a:r>
                        <a:rPr lang="en-US" altLang="zh-CN" sz="1400" b="1">
                          <a:solidFill>
                            <a:srgbClr val="000000"/>
                          </a:solidFill>
                          <a:latin typeface="微软雅黑" panose="020B0503020204020204" charset="-122"/>
                          <a:sym typeface="+mn-ea"/>
                        </a:rPr>
                        <a:t>6</a:t>
                      </a:r>
                      <a:r>
                        <a:rPr lang="en-US" sz="1400" b="1">
                          <a:solidFill>
                            <a:srgbClr val="000000"/>
                          </a:solidFill>
                          <a:latin typeface="微软雅黑" panose="020B0503020204020204" charset="-122"/>
                          <a:sym typeface="+mn-ea"/>
                        </a:rPr>
                        <a:t>000-9000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五险一金,宿舍齐全, 节日礼品</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4C6E7"/>
                    </a:solidFill>
                  </a:tcPr>
                </a:tc>
              </a:tr>
              <a:tr h="811530">
                <a:tc>
                  <a:txBody>
                    <a:bodyPr/>
                    <a:p>
                      <a:pPr indent="0" algn="ctr">
                        <a:buNone/>
                      </a:pPr>
                      <a:r>
                        <a:rPr lang="en-US" sz="1400" b="1">
                          <a:solidFill>
                            <a:srgbClr val="000000"/>
                          </a:solidFill>
                          <a:latin typeface="微软雅黑" panose="020B0503020204020204" charset="-122"/>
                        </a:rPr>
                        <a:t>6</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新能源车间班长/主任</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rgbClr val="000000"/>
                          </a:solidFill>
                          <a:latin typeface="微软雅黑" panose="020B0503020204020204" charset="-122"/>
                        </a:rPr>
                        <a:t>50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300" b="1">
                          <a:solidFill>
                            <a:srgbClr val="000000"/>
                          </a:solidFill>
                          <a:latin typeface="Arial" panose="020B0604020202020204" pitchFamily="34" charset="0"/>
                          <a:ea typeface="微软雅黑" panose="020B0503020204020204" charset="-122"/>
                        </a:rPr>
                        <a:t>制造，电子，机电，机械，新能源</a:t>
                      </a:r>
                      <a:endParaRPr lang="zh-CN" altLang="en-US" sz="13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400" b="1">
                          <a:solidFill>
                            <a:srgbClr val="000000"/>
                          </a:solidFill>
                          <a:latin typeface="微软雅黑" panose="020B0503020204020204" charset="-122"/>
                          <a:sym typeface="+mn-ea"/>
                        </a:rPr>
                        <a:t>试用:4500-5000</a:t>
                      </a:r>
                      <a:endParaRPr lang="zh-CN" altLang="en-US" sz="1400" b="1">
                        <a:solidFill>
                          <a:srgbClr val="000000"/>
                        </a:solidFill>
                        <a:latin typeface="微软雅黑" panose="020B0503020204020204" charset="-122"/>
                        <a:sym typeface="+mn-ea"/>
                      </a:endParaRPr>
                    </a:p>
                    <a:p>
                      <a:pPr indent="0" algn="ctr">
                        <a:buNone/>
                      </a:pPr>
                      <a:r>
                        <a:rPr lang="zh-CN" altLang="en-US" sz="1400" b="1">
                          <a:solidFill>
                            <a:srgbClr val="000000"/>
                          </a:solidFill>
                          <a:latin typeface="微软雅黑" panose="020B0503020204020204" charset="-122"/>
                          <a:sym typeface="+mn-ea"/>
                        </a:rPr>
                        <a:t>转正：</a:t>
                      </a:r>
                      <a:r>
                        <a:rPr lang="en-US" altLang="zh-CN" sz="1400" b="1">
                          <a:solidFill>
                            <a:srgbClr val="000000"/>
                          </a:solidFill>
                          <a:latin typeface="微软雅黑" panose="020B0503020204020204" charset="-122"/>
                          <a:sym typeface="+mn-ea"/>
                        </a:rPr>
                        <a:t>6</a:t>
                      </a:r>
                      <a:r>
                        <a:rPr lang="en-US" sz="1400" b="1">
                          <a:solidFill>
                            <a:srgbClr val="000000"/>
                          </a:solidFill>
                          <a:latin typeface="微软雅黑" panose="020B0503020204020204" charset="-122"/>
                          <a:sym typeface="+mn-ea"/>
                        </a:rPr>
                        <a:t>000-9000</a:t>
                      </a:r>
                      <a:endParaRPr lang="en-US" altLang="en-US" sz="1400" b="1">
                        <a:solidFill>
                          <a:srgbClr val="000000"/>
                        </a:solidFill>
                        <a:latin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400" b="1">
                          <a:solidFill>
                            <a:srgbClr val="000000"/>
                          </a:solidFill>
                          <a:latin typeface="Arial" panose="020B0604020202020204" pitchFamily="34" charset="0"/>
                          <a:ea typeface="微软雅黑" panose="020B0503020204020204" charset="-122"/>
                        </a:rPr>
                        <a:t>五险一金,宿舍齐全, 节日礼品</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1" cstate="screen"/>
          <a:srcRect/>
          <a:stretch>
            <a:fillRect/>
          </a:stretch>
        </p:blipFill>
        <p:spPr>
          <a:xfrm>
            <a:off x="1881" y="1549852"/>
            <a:ext cx="8793070" cy="2743401"/>
          </a:xfrm>
          <a:prstGeom prst="rect">
            <a:avLst/>
          </a:prstGeom>
        </p:spPr>
      </p:pic>
      <p:sp>
        <p:nvSpPr>
          <p:cNvPr id="34" name="矩形 33"/>
          <p:cNvSpPr/>
          <p:nvPr/>
        </p:nvSpPr>
        <p:spPr>
          <a:xfrm>
            <a:off x="8794951" y="1014031"/>
            <a:ext cx="535821" cy="535821"/>
          </a:xfrm>
          <a:prstGeom prst="rect">
            <a:avLst/>
          </a:prstGeom>
          <a:solidFill>
            <a:srgbClr val="0152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6" name="矩形 35"/>
          <p:cNvSpPr/>
          <p:nvPr/>
        </p:nvSpPr>
        <p:spPr>
          <a:xfrm>
            <a:off x="8309099" y="590041"/>
            <a:ext cx="2489294" cy="3195340"/>
          </a:xfrm>
          <a:prstGeom prst="rect">
            <a:avLst/>
          </a:prstGeom>
          <a:noFill/>
          <a:ln w="28575">
            <a:solidFill>
              <a:srgbClr val="0152A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7" name="文本框 36"/>
          <p:cNvSpPr txBox="1"/>
          <p:nvPr/>
        </p:nvSpPr>
        <p:spPr>
          <a:xfrm>
            <a:off x="9890128" y="1068963"/>
            <a:ext cx="1816534" cy="1072414"/>
          </a:xfrm>
          <a:prstGeom prst="rect">
            <a:avLst/>
          </a:prstGeom>
          <a:solidFill>
            <a:schemeClr val="bg1"/>
          </a:solidFill>
        </p:spPr>
        <p:txBody>
          <a:bodyPr wrap="none" lIns="86683" tIns="43341" rIns="86683" bIns="43341" rtlCol="0">
            <a:spAutoFit/>
          </a:bodyPr>
          <a:lstStyle/>
          <a:p>
            <a:pPr algn="ctr"/>
            <a:r>
              <a:rPr kumimoji="1" lang="en-US" sz="6400" dirty="0" err="1">
                <a:solidFill>
                  <a:srgbClr val="0152A6"/>
                </a:solidFill>
                <a:latin typeface="Impact" panose="020B0806030902050204" pitchFamily="34" charset="0"/>
                <a:ea typeface="思源黑体 CN Normal" panose="020B0400000000000000" pitchFamily="34" charset="-122"/>
                <a:cs typeface="Arial" panose="020B0604020202020204" pitchFamily="34" charset="0"/>
                <a:sym typeface="思源黑体 CN Normal" panose="020B0400000000000000" pitchFamily="34" charset="-122"/>
              </a:rPr>
              <a:t>锂电</a:t>
            </a:r>
            <a:endParaRPr kumimoji="1" lang="en-US" sz="6400" dirty="0">
              <a:solidFill>
                <a:srgbClr val="0152A6"/>
              </a:solidFill>
              <a:latin typeface="Impact" panose="020B0806030902050204" pitchFamily="34" charset="0"/>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41" name="矩形 40"/>
          <p:cNvSpPr/>
          <p:nvPr/>
        </p:nvSpPr>
        <p:spPr>
          <a:xfrm>
            <a:off x="8818773" y="4307876"/>
            <a:ext cx="827848" cy="827848"/>
          </a:xfrm>
          <a:prstGeom prst="rect">
            <a:avLst/>
          </a:prstGeom>
          <a:solidFill>
            <a:srgbClr val="0152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3" name="矩形 42"/>
          <p:cNvSpPr/>
          <p:nvPr/>
        </p:nvSpPr>
        <p:spPr>
          <a:xfrm>
            <a:off x="9462457" y="4917970"/>
            <a:ext cx="568089" cy="568089"/>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0" name="文本框 158"/>
          <p:cNvSpPr txBox="1"/>
          <p:nvPr/>
        </p:nvSpPr>
        <p:spPr>
          <a:xfrm>
            <a:off x="1056319" y="4599668"/>
            <a:ext cx="7060819" cy="1071245"/>
          </a:xfrm>
          <a:prstGeom prst="rect">
            <a:avLst/>
          </a:prstGeom>
          <a:noFill/>
        </p:spPr>
        <p:txBody>
          <a:bodyPr wrap="square" lIns="86683" tIns="43341" rIns="86683" bIns="43341" rtlCol="0">
            <a:spAutoFit/>
          </a:bodyPr>
          <a:lstStyle/>
          <a:p>
            <a:pPr algn="ctr"/>
            <a:r>
              <a:rPr kumimoji="1" lang="zh-CN" altLang="en-US" sz="6400" spc="267" dirty="0">
                <a:solidFill>
                  <a:schemeClr val="tx1">
                    <a:lumMod val="85000"/>
                    <a:lumOff val="15000"/>
                  </a:schemeClr>
                </a:solidFill>
                <a:latin typeface="方正粗黑宋简体" panose="02000000000000000000" charset="-122"/>
                <a:ea typeface="方正粗黑宋简体" panose="02000000000000000000" charset="-122"/>
                <a:cs typeface="Arial" panose="020B0604020202020204" pitchFamily="34" charset="0"/>
                <a:sym typeface="思源黑体 CN Normal" panose="020B0400000000000000" pitchFamily="34" charset="-122"/>
              </a:rPr>
              <a:t>谢谢观看！</a:t>
            </a:r>
            <a:endParaRPr kumimoji="1" lang="zh-CN" altLang="en-US" sz="6400" spc="267" dirty="0">
              <a:solidFill>
                <a:schemeClr val="tx1">
                  <a:lumMod val="85000"/>
                  <a:lumOff val="15000"/>
                </a:schemeClr>
              </a:solidFill>
              <a:latin typeface="方正粗黑宋简体" panose="02000000000000000000" charset="-122"/>
              <a:ea typeface="方正粗黑宋简体" panose="02000000000000000000" charset="-122"/>
              <a:cs typeface="Arial" panose="020B0604020202020204" pitchFamily="34" charset="0"/>
              <a:sym typeface="思源黑体 CN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par>
                          <p:cTn id="13" fill="hold">
                            <p:stCondLst>
                              <p:cond delay="1000"/>
                            </p:stCondLst>
                            <p:childTnLst>
                              <p:par>
                                <p:cTn id="14" presetID="21"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heel(2)">
                                      <p:cBhvr>
                                        <p:cTn id="16" dur="2000"/>
                                        <p:tgtEl>
                                          <p:spTgt spid="36"/>
                                        </p:tgtEl>
                                      </p:cBhvr>
                                    </p:animEffect>
                                  </p:childTnLst>
                                </p:cTn>
                              </p:par>
                            </p:childTnLst>
                          </p:cTn>
                        </p:par>
                        <p:par>
                          <p:cTn id="17" fill="hold">
                            <p:stCondLst>
                              <p:cond delay="3000"/>
                            </p:stCondLst>
                            <p:childTnLst>
                              <p:par>
                                <p:cTn id="18" presetID="12" presetClass="entr" presetSubtype="2"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p:tgtEl>
                                          <p:spTgt spid="37"/>
                                        </p:tgtEl>
                                        <p:attrNameLst>
                                          <p:attrName>ppt_x</p:attrName>
                                        </p:attrNameLst>
                                      </p:cBhvr>
                                      <p:tavLst>
                                        <p:tav tm="0">
                                          <p:val>
                                            <p:strVal val="#ppt_x+#ppt_w*1.125000"/>
                                          </p:val>
                                        </p:tav>
                                        <p:tav tm="100000">
                                          <p:val>
                                            <p:strVal val="#ppt_x"/>
                                          </p:val>
                                        </p:tav>
                                      </p:tavLst>
                                    </p:anim>
                                    <p:animEffect transition="in" filter="wipe(left)">
                                      <p:cBhvr>
                                        <p:cTn id="21" dur="500"/>
                                        <p:tgtEl>
                                          <p:spTgt spid="37"/>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par>
                          <p:cTn id="30" fill="hold">
                            <p:stCondLst>
                              <p:cond delay="4500"/>
                            </p:stCondLst>
                            <p:childTnLst>
                              <p:par>
                                <p:cTn id="31" presetID="52" presetClass="entr" presetSubtype="0" fill="hold" grpId="0" nodeType="afterEffect">
                                  <p:stCondLst>
                                    <p:cond delay="0"/>
                                  </p:stCondLst>
                                  <p:iterate type="lt">
                                    <p:tmPct val="10000"/>
                                  </p:iterate>
                                  <p:childTnLst>
                                    <p:set>
                                      <p:cBhvr>
                                        <p:cTn id="32" dur="1" fill="hold">
                                          <p:stCondLst>
                                            <p:cond delay="0"/>
                                          </p:stCondLst>
                                        </p:cTn>
                                        <p:tgtEl>
                                          <p:spTgt spid="60"/>
                                        </p:tgtEl>
                                        <p:attrNameLst>
                                          <p:attrName>style.visibility</p:attrName>
                                        </p:attrNameLst>
                                      </p:cBhvr>
                                      <p:to>
                                        <p:strVal val="visible"/>
                                      </p:to>
                                    </p:set>
                                    <p:animScale>
                                      <p:cBhvr>
                                        <p:cTn id="33"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0"/>
                                        </p:tgtEl>
                                        <p:attrNameLst>
                                          <p:attrName>ppt_x</p:attrName>
                                          <p:attrName>ppt_y</p:attrName>
                                        </p:attrNameLst>
                                      </p:cBhvr>
                                    </p:animMotion>
                                    <p:animEffect transition="in" filter="fade">
                                      <p:cBhvr>
                                        <p:cTn id="35"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bldLvl="0" animBg="1"/>
      <p:bldP spid="41" grpId="0" animBg="1"/>
      <p:bldP spid="43" grpId="0" animBg="1"/>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48720" y="1224656"/>
            <a:ext cx="2735460" cy="3596069"/>
          </a:xfrm>
          <a:prstGeom prst="rect">
            <a:avLst/>
          </a:prstGeom>
          <a:noFill/>
          <a:ln w="28575">
            <a:solidFill>
              <a:srgbClr val="0152A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文本框 20"/>
          <p:cNvSpPr txBox="1"/>
          <p:nvPr/>
        </p:nvSpPr>
        <p:spPr>
          <a:xfrm>
            <a:off x="1200967" y="1700503"/>
            <a:ext cx="2615483" cy="1727835"/>
          </a:xfrm>
          <a:prstGeom prst="rect">
            <a:avLst/>
          </a:prstGeom>
          <a:solidFill>
            <a:schemeClr val="bg1"/>
          </a:solidFill>
        </p:spPr>
        <p:txBody>
          <a:bodyPr wrap="square" lIns="86683" tIns="43341" rIns="86683" bIns="43341" rtlCol="0">
            <a:spAutoFit/>
          </a:bodyPr>
          <a:lstStyle/>
          <a:p>
            <a:pPr algn="r"/>
            <a:r>
              <a:rPr kumimoji="1" lang="en-US" altLang="zh-CN" sz="10665" spc="133" dirty="0">
                <a:solidFill>
                  <a:srgbClr val="0152A6"/>
                </a:solidFill>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rPr>
              <a:t>01</a:t>
            </a:r>
            <a:endParaRPr kumimoji="1" lang="zh-CN" altLang="en-US" sz="10665" spc="133" dirty="0">
              <a:solidFill>
                <a:srgbClr val="0152A6"/>
              </a:solidFill>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22" name="文本框 21"/>
          <p:cNvSpPr txBox="1"/>
          <p:nvPr/>
        </p:nvSpPr>
        <p:spPr>
          <a:xfrm>
            <a:off x="651164" y="3333019"/>
            <a:ext cx="3165286" cy="898525"/>
          </a:xfrm>
          <a:prstGeom prst="rect">
            <a:avLst/>
          </a:prstGeom>
          <a:solidFill>
            <a:schemeClr val="bg1"/>
          </a:solidFill>
        </p:spPr>
        <p:txBody>
          <a:bodyPr wrap="square" lIns="86683" tIns="43341" rIns="86683" bIns="43341" rtlCol="0">
            <a:spAutoFit/>
          </a:bodyPr>
          <a:lstStyle/>
          <a:p>
            <a:pPr algn="r">
              <a:lnSpc>
                <a:spcPct val="110000"/>
              </a:lnSpc>
            </a:pPr>
            <a:r>
              <a:rPr kumimoji="1" lang="zh-CN" altLang="en-US" sz="4800" spc="160" dirty="0">
                <a:solidFill>
                  <a:schemeClr val="tx1">
                    <a:lumMod val="85000"/>
                    <a:lumOff val="15000"/>
                  </a:schemeClr>
                </a:solidFill>
                <a:latin typeface="方正粗黑宋简体" panose="02000000000000000000" charset="-122"/>
                <a:ea typeface="方正粗黑宋简体" panose="02000000000000000000" charset="-122"/>
                <a:cs typeface="Arial" panose="020B0604020202020204" pitchFamily="34" charset="0"/>
                <a:sym typeface="思源黑体 CN Normal" panose="020B0400000000000000" pitchFamily="34" charset="-122"/>
              </a:rPr>
              <a:t>震裕概况</a:t>
            </a:r>
            <a:endParaRPr kumimoji="1" lang="zh-CN" altLang="en-US" sz="4800" spc="160" dirty="0">
              <a:solidFill>
                <a:schemeClr val="tx1">
                  <a:lumMod val="85000"/>
                  <a:lumOff val="15000"/>
                </a:schemeClr>
              </a:solidFill>
              <a:latin typeface="方正粗黑宋简体" panose="02000000000000000000" charset="-122"/>
              <a:ea typeface="方正粗黑宋简体" panose="02000000000000000000" charset="-122"/>
              <a:cs typeface="Arial" panose="020B0604020202020204" pitchFamily="34" charset="0"/>
              <a:sym typeface="思源黑体 CN Normal" panose="020B0400000000000000" pitchFamily="34" charset="-122"/>
            </a:endParaRPr>
          </a:p>
        </p:txBody>
      </p:sp>
      <p:sp>
        <p:nvSpPr>
          <p:cNvPr id="25" name="矩形 24"/>
          <p:cNvSpPr/>
          <p:nvPr/>
        </p:nvSpPr>
        <p:spPr>
          <a:xfrm>
            <a:off x="1620872" y="4833675"/>
            <a:ext cx="827848" cy="827848"/>
          </a:xfrm>
          <a:prstGeom prst="rect">
            <a:avLst/>
          </a:prstGeom>
          <a:solidFill>
            <a:srgbClr val="0152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6" name="矩形 25"/>
          <p:cNvSpPr/>
          <p:nvPr/>
        </p:nvSpPr>
        <p:spPr>
          <a:xfrm>
            <a:off x="2264556" y="5443769"/>
            <a:ext cx="568089" cy="568089"/>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pPr algn="ct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10" name="图片 9" descr="震裕+科技外景.jpg"/>
          <p:cNvPicPr>
            <a:picLocks noChangeAspect="1"/>
          </p:cNvPicPr>
          <p:nvPr/>
        </p:nvPicPr>
        <p:blipFill>
          <a:blip r:embed="rId1" cstate="print"/>
          <a:stretch>
            <a:fillRect/>
          </a:stretch>
        </p:blipFill>
        <p:spPr>
          <a:xfrm>
            <a:off x="5184180" y="1100312"/>
            <a:ext cx="7007820" cy="38932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2)">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bldLvl="0" animBg="1"/>
      <p:bldP spid="22" grpId="0" bldLvl="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01</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1" name="矩形 30"/>
          <p:cNvSpPr/>
          <p:nvPr/>
        </p:nvSpPr>
        <p:spPr>
          <a:xfrm>
            <a:off x="4281805" y="514350"/>
            <a:ext cx="7905115" cy="10795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34"/>
          <p:cNvGrpSpPr/>
          <p:nvPr/>
        </p:nvGrpSpPr>
        <p:grpSpPr>
          <a:xfrm>
            <a:off x="243185" y="3332962"/>
            <a:ext cx="2583333" cy="978998"/>
            <a:chOff x="6137721" y="568403"/>
            <a:chExt cx="2435756" cy="1079946"/>
          </a:xfrm>
          <a:solidFill>
            <a:srgbClr val="075088"/>
          </a:solidFill>
        </p:grpSpPr>
        <p:sp>
          <p:nvSpPr>
            <p:cNvPr id="36" name="矩形 35"/>
            <p:cNvSpPr/>
            <p:nvPr/>
          </p:nvSpPr>
          <p:spPr>
            <a:xfrm>
              <a:off x="6137721" y="568403"/>
              <a:ext cx="2435756" cy="1079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_GBK" panose="02000000000000000000" pitchFamily="2" charset="-122"/>
                <a:ea typeface="方正黑体_GBK" panose="02000000000000000000" pitchFamily="2" charset="-122"/>
              </a:endParaRPr>
            </a:p>
          </p:txBody>
        </p:sp>
        <p:sp>
          <p:nvSpPr>
            <p:cNvPr id="38" name="TextBox 37"/>
            <p:cNvSpPr txBox="1"/>
            <p:nvPr/>
          </p:nvSpPr>
          <p:spPr>
            <a:xfrm>
              <a:off x="6377844" y="715300"/>
              <a:ext cx="1947993" cy="650581"/>
            </a:xfrm>
            <a:prstGeom prst="rect">
              <a:avLst/>
            </a:prstGeom>
            <a:grpFill/>
          </p:spPr>
          <p:txBody>
            <a:bodyPr wrap="square" rtlCol="0">
              <a:spAutoFit/>
            </a:bodyPr>
            <a:lstStyle/>
            <a:p>
              <a:pPr algn="ctr"/>
              <a:r>
                <a:rPr lang="en-US" altLang="zh-CN" sz="2135" dirty="0">
                  <a:solidFill>
                    <a:schemeClr val="bg1"/>
                  </a:solidFill>
                  <a:latin typeface="方正黑体_GBK" panose="02000000000000000000" pitchFamily="2" charset="-122"/>
                  <a:ea typeface="方正黑体_GBK" panose="02000000000000000000" pitchFamily="2" charset="-122"/>
                </a:rPr>
                <a:t> </a:t>
              </a:r>
              <a:r>
                <a:rPr lang="zh-CN" altLang="en-US" sz="2135" dirty="0">
                  <a:solidFill>
                    <a:schemeClr val="bg1"/>
                  </a:solidFill>
                  <a:latin typeface="方正粗黑宋简体" panose="02000000000000000000" charset="-122"/>
                  <a:ea typeface="方正粗黑宋简体" panose="02000000000000000000" charset="-122"/>
                  <a:cs typeface="方正粗黑宋简体" panose="02000000000000000000" charset="-122"/>
                </a:rPr>
                <a:t>宁波          </a:t>
              </a:r>
              <a:endParaRPr lang="en-US" altLang="zh-CN" sz="2135"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a:p>
              <a:pPr algn="ctr"/>
              <a:r>
                <a:rPr lang="zh-CN" altLang="en-US" sz="2135" dirty="0">
                  <a:solidFill>
                    <a:schemeClr val="bg1"/>
                  </a:solidFill>
                  <a:latin typeface="方正粗黑宋简体" panose="02000000000000000000" charset="-122"/>
                  <a:ea typeface="方正粗黑宋简体" panose="02000000000000000000" charset="-122"/>
                  <a:cs typeface="方正粗黑宋简体" panose="02000000000000000000" charset="-122"/>
                </a:rPr>
                <a:t> 冲压模具 </a:t>
              </a:r>
              <a:endParaRPr lang="zh-CN" altLang="en-US" sz="2135" dirty="0">
                <a:solidFill>
                  <a:schemeClr val="bg1"/>
                </a:solidFill>
                <a:latin typeface="方正粗黑宋简体" panose="02000000000000000000" charset="-122"/>
                <a:ea typeface="方正粗黑宋简体" panose="02000000000000000000" charset="-122"/>
                <a:cs typeface="方正粗黑宋简体" panose="02000000000000000000" charset="-122"/>
              </a:endParaRPr>
            </a:p>
          </p:txBody>
        </p:sp>
      </p:grpSp>
      <p:grpSp>
        <p:nvGrpSpPr>
          <p:cNvPr id="12" name="组合 42"/>
          <p:cNvGrpSpPr/>
          <p:nvPr/>
        </p:nvGrpSpPr>
        <p:grpSpPr>
          <a:xfrm>
            <a:off x="9278013" y="4464571"/>
            <a:ext cx="2618013" cy="983729"/>
            <a:chOff x="6137721" y="2051523"/>
            <a:chExt cx="2435756" cy="1079946"/>
          </a:xfrm>
          <a:solidFill>
            <a:srgbClr val="00B050"/>
          </a:solidFill>
        </p:grpSpPr>
        <p:sp>
          <p:nvSpPr>
            <p:cNvPr id="13" name="矩形 12"/>
            <p:cNvSpPr/>
            <p:nvPr/>
          </p:nvSpPr>
          <p:spPr>
            <a:xfrm>
              <a:off x="6137721" y="2051523"/>
              <a:ext cx="2435756" cy="1079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_GBK" panose="02000000000000000000" pitchFamily="2" charset="-122"/>
                <a:ea typeface="方正黑体_GBK" panose="02000000000000000000" pitchFamily="2" charset="-122"/>
              </a:endParaRPr>
            </a:p>
          </p:txBody>
        </p:sp>
        <p:sp>
          <p:nvSpPr>
            <p:cNvPr id="75" name="TextBox 74"/>
            <p:cNvSpPr txBox="1"/>
            <p:nvPr/>
          </p:nvSpPr>
          <p:spPr>
            <a:xfrm>
              <a:off x="6284463" y="2112524"/>
              <a:ext cx="2159840" cy="912276"/>
            </a:xfrm>
            <a:prstGeom prst="rect">
              <a:avLst/>
            </a:prstGeom>
            <a:grpFill/>
          </p:spPr>
          <p:txBody>
            <a:bodyPr wrap="square" rtlCol="0">
              <a:spAutoFit/>
            </a:bodyPr>
            <a:lstStyle>
              <a:defPPr>
                <a:defRPr lang="zh-CN"/>
              </a:defPPr>
              <a:lvl1pPr>
                <a:defRPr sz="2900">
                  <a:solidFill>
                    <a:schemeClr val="bg1"/>
                  </a:solidFill>
                  <a:latin typeface="微软雅黑" panose="020B0503020204020204" charset="-122"/>
                  <a:ea typeface="微软雅黑" panose="020B0503020204020204" charset="-122"/>
                </a:defRPr>
              </a:lvl1pPr>
            </a:lstStyle>
            <a:p>
              <a:pPr algn="ctr"/>
              <a:r>
                <a:rPr lang="zh-CN" altLang="en-US" sz="2400" dirty="0">
                  <a:latin typeface="方正粗黑宋简体" panose="02000000000000000000" charset="-122"/>
                  <a:ea typeface="方正粗黑宋简体" panose="02000000000000000000" charset="-122"/>
                  <a:cs typeface="方正粗黑宋简体" panose="02000000000000000000" charset="-122"/>
                </a:rPr>
                <a:t>福安</a:t>
              </a:r>
              <a:endParaRPr lang="en-US" altLang="zh-CN" sz="2400" dirty="0">
                <a:latin typeface="方正粗黑宋简体" panose="02000000000000000000" charset="-122"/>
                <a:ea typeface="方正粗黑宋简体" panose="02000000000000000000" charset="-122"/>
                <a:cs typeface="方正粗黑宋简体" panose="02000000000000000000" charset="-122"/>
              </a:endParaRPr>
            </a:p>
            <a:p>
              <a:pPr algn="ctr"/>
              <a:r>
                <a:rPr lang="zh-CN" altLang="en-US" sz="2400" dirty="0">
                  <a:latin typeface="方正粗黑宋简体" panose="02000000000000000000" charset="-122"/>
                  <a:ea typeface="方正粗黑宋简体" panose="02000000000000000000" charset="-122"/>
                  <a:cs typeface="方正粗黑宋简体" panose="02000000000000000000" charset="-122"/>
                </a:rPr>
                <a:t>电池铝壳</a:t>
              </a:r>
              <a:endParaRPr lang="zh-CN" altLang="en-US" sz="2400" dirty="0">
                <a:latin typeface="方正粗黑宋简体" panose="02000000000000000000" charset="-122"/>
                <a:ea typeface="方正粗黑宋简体" panose="02000000000000000000" charset="-122"/>
                <a:cs typeface="方正粗黑宋简体" panose="02000000000000000000" charset="-122"/>
              </a:endParaRPr>
            </a:p>
          </p:txBody>
        </p:sp>
      </p:grpSp>
      <p:grpSp>
        <p:nvGrpSpPr>
          <p:cNvPr id="16" name="组合 76"/>
          <p:cNvGrpSpPr/>
          <p:nvPr/>
        </p:nvGrpSpPr>
        <p:grpSpPr>
          <a:xfrm>
            <a:off x="9251047" y="900373"/>
            <a:ext cx="2601102" cy="1112703"/>
            <a:chOff x="6137721" y="3534643"/>
            <a:chExt cx="2435756" cy="1079946"/>
          </a:xfrm>
          <a:solidFill>
            <a:srgbClr val="075088"/>
          </a:solidFill>
        </p:grpSpPr>
        <p:sp>
          <p:nvSpPr>
            <p:cNvPr id="78" name="矩形 77"/>
            <p:cNvSpPr/>
            <p:nvPr/>
          </p:nvSpPr>
          <p:spPr>
            <a:xfrm>
              <a:off x="6137721" y="3534643"/>
              <a:ext cx="2435756" cy="107994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_GBK" panose="02000000000000000000" pitchFamily="2" charset="-122"/>
                <a:ea typeface="方正黑体_GBK" panose="02000000000000000000" pitchFamily="2" charset="-122"/>
              </a:endParaRPr>
            </a:p>
          </p:txBody>
        </p:sp>
        <p:sp>
          <p:nvSpPr>
            <p:cNvPr id="80" name="TextBox 79"/>
            <p:cNvSpPr txBox="1"/>
            <p:nvPr/>
          </p:nvSpPr>
          <p:spPr>
            <a:xfrm>
              <a:off x="6328052" y="3714380"/>
              <a:ext cx="2114601" cy="806533"/>
            </a:xfrm>
            <a:prstGeom prst="rect">
              <a:avLst/>
            </a:prstGeom>
            <a:solidFill>
              <a:srgbClr val="00B050"/>
            </a:solidFill>
          </p:spPr>
          <p:txBody>
            <a:bodyPr wrap="square" rtlCol="0">
              <a:spAutoFit/>
            </a:bodyPr>
            <a:lstStyle>
              <a:defPPr>
                <a:defRPr lang="zh-CN"/>
              </a:defPPr>
              <a:lvl1pPr>
                <a:defRPr sz="2900">
                  <a:solidFill>
                    <a:schemeClr val="bg1"/>
                  </a:solidFill>
                  <a:latin typeface="微软雅黑" panose="020B0503020204020204" charset="-122"/>
                  <a:ea typeface="微软雅黑" panose="020B0503020204020204" charset="-122"/>
                </a:defRPr>
              </a:lvl1pPr>
            </a:lstStyle>
            <a:p>
              <a:pPr algn="ctr"/>
              <a:r>
                <a:rPr lang="zh-CN" altLang="en-US" sz="2400" dirty="0">
                  <a:latin typeface="方正粗黑宋简体" panose="02000000000000000000" charset="-122"/>
                  <a:ea typeface="方正粗黑宋简体" panose="02000000000000000000" charset="-122"/>
                  <a:cs typeface="方正粗黑宋简体" panose="02000000000000000000" charset="-122"/>
                </a:rPr>
                <a:t>溧阳</a:t>
              </a:r>
              <a:endParaRPr lang="en-US" altLang="zh-CN" sz="2400" dirty="0">
                <a:latin typeface="方正粗黑宋简体" panose="02000000000000000000" charset="-122"/>
                <a:ea typeface="方正粗黑宋简体" panose="02000000000000000000" charset="-122"/>
                <a:cs typeface="方正粗黑宋简体" panose="02000000000000000000" charset="-122"/>
              </a:endParaRPr>
            </a:p>
            <a:p>
              <a:pPr algn="ctr"/>
              <a:r>
                <a:rPr lang="zh-CN" altLang="en-US" sz="2400" dirty="0">
                  <a:latin typeface="方正粗黑宋简体" panose="02000000000000000000" charset="-122"/>
                  <a:ea typeface="方正粗黑宋简体" panose="02000000000000000000" charset="-122"/>
                  <a:cs typeface="方正粗黑宋简体" panose="02000000000000000000" charset="-122"/>
                </a:rPr>
                <a:t> 电池铝壳</a:t>
              </a:r>
              <a:endParaRPr lang="zh-CN" altLang="en-US" sz="2400" dirty="0">
                <a:latin typeface="方正粗黑宋简体" panose="02000000000000000000" charset="-122"/>
                <a:ea typeface="方正粗黑宋简体" panose="02000000000000000000" charset="-122"/>
                <a:cs typeface="方正粗黑宋简体" panose="02000000000000000000" charset="-122"/>
              </a:endParaRPr>
            </a:p>
          </p:txBody>
        </p:sp>
      </p:grpSp>
      <p:pic>
        <p:nvPicPr>
          <p:cNvPr id="4" name="图片 3"/>
          <p:cNvPicPr>
            <a:picLocks noChangeAspect="1"/>
          </p:cNvPicPr>
          <p:nvPr/>
        </p:nvPicPr>
        <p:blipFill>
          <a:blip r:embed="rId1" cstate="print"/>
          <a:stretch>
            <a:fillRect/>
          </a:stretch>
        </p:blipFill>
        <p:spPr>
          <a:xfrm>
            <a:off x="3239923" y="1597020"/>
            <a:ext cx="5712154" cy="3311284"/>
          </a:xfrm>
          <a:prstGeom prst="rect">
            <a:avLst/>
          </a:prstGeom>
        </p:spPr>
      </p:pic>
      <p:sp>
        <p:nvSpPr>
          <p:cNvPr id="7" name="Content Placeholder 2"/>
          <p:cNvSpPr txBox="1"/>
          <p:nvPr/>
        </p:nvSpPr>
        <p:spPr>
          <a:xfrm>
            <a:off x="1042670" y="339090"/>
            <a:ext cx="3056255"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0" hangingPunc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rPr>
              <a:t>震裕生产基地分布</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24" name="文本框 23"/>
          <p:cNvSpPr txBox="1"/>
          <p:nvPr/>
        </p:nvSpPr>
        <p:spPr>
          <a:xfrm>
            <a:off x="6963823" y="4032229"/>
            <a:ext cx="746760" cy="276999"/>
          </a:xfrm>
          <a:prstGeom prst="rect">
            <a:avLst/>
          </a:prstGeom>
          <a:noFill/>
        </p:spPr>
        <p:txBody>
          <a:bodyPr wrap="square" rtlCol="0">
            <a:spAutoFit/>
          </a:bodyPr>
          <a:lstStyle/>
          <a:p>
            <a:r>
              <a:rPr lang="zh-CN" altLang="zh-CN" sz="1200" dirty="0">
                <a:solidFill>
                  <a:schemeClr val="bg1"/>
                </a:solidFill>
              </a:rPr>
              <a:t>宁德</a:t>
            </a:r>
            <a:endParaRPr lang="zh-CN" altLang="zh-CN" sz="1200" dirty="0">
              <a:solidFill>
                <a:schemeClr val="bg1"/>
              </a:solidFill>
            </a:endParaRPr>
          </a:p>
        </p:txBody>
      </p:sp>
      <p:sp>
        <p:nvSpPr>
          <p:cNvPr id="25" name="文本框 24"/>
          <p:cNvSpPr txBox="1"/>
          <p:nvPr/>
        </p:nvSpPr>
        <p:spPr>
          <a:xfrm>
            <a:off x="7081255" y="3658084"/>
            <a:ext cx="697061" cy="276999"/>
          </a:xfrm>
          <a:prstGeom prst="rect">
            <a:avLst/>
          </a:prstGeom>
          <a:noFill/>
        </p:spPr>
        <p:txBody>
          <a:bodyPr wrap="square" rtlCol="0">
            <a:spAutoFit/>
          </a:bodyPr>
          <a:lstStyle/>
          <a:p>
            <a:r>
              <a:rPr lang="zh-CN" altLang="en-US" sz="1200" dirty="0">
                <a:solidFill>
                  <a:schemeClr val="bg1"/>
                </a:solidFill>
              </a:rPr>
              <a:t>宁波</a:t>
            </a:r>
            <a:endParaRPr lang="zh-CN" altLang="en-US" sz="1200" dirty="0">
              <a:solidFill>
                <a:schemeClr val="bg1"/>
              </a:solidFill>
            </a:endParaRPr>
          </a:p>
        </p:txBody>
      </p:sp>
      <p:sp>
        <p:nvSpPr>
          <p:cNvPr id="26" name="文本框 25"/>
          <p:cNvSpPr txBox="1"/>
          <p:nvPr/>
        </p:nvSpPr>
        <p:spPr>
          <a:xfrm>
            <a:off x="6815620" y="3290792"/>
            <a:ext cx="591185" cy="276999"/>
          </a:xfrm>
          <a:prstGeom prst="rect">
            <a:avLst/>
          </a:prstGeom>
          <a:noFill/>
        </p:spPr>
        <p:txBody>
          <a:bodyPr wrap="square" rtlCol="0">
            <a:spAutoFit/>
          </a:bodyPr>
          <a:lstStyle/>
          <a:p>
            <a:r>
              <a:rPr lang="zh-CN" altLang="en-US" sz="1200" dirty="0">
                <a:solidFill>
                  <a:schemeClr val="bg1"/>
                </a:solidFill>
              </a:rPr>
              <a:t>常州</a:t>
            </a:r>
            <a:endParaRPr lang="zh-CN" altLang="en-US" sz="1200" dirty="0">
              <a:solidFill>
                <a:schemeClr val="bg1"/>
              </a:solidFill>
            </a:endParaRPr>
          </a:p>
        </p:txBody>
      </p:sp>
      <p:cxnSp>
        <p:nvCxnSpPr>
          <p:cNvPr id="29" name="直线箭头连接符 28"/>
          <p:cNvCxnSpPr>
            <a:endCxn id="56" idx="1"/>
          </p:cNvCxnSpPr>
          <p:nvPr/>
        </p:nvCxnSpPr>
        <p:spPr>
          <a:xfrm flipV="1">
            <a:off x="7429503" y="2680651"/>
            <a:ext cx="1840594" cy="1100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线箭头连接符 34"/>
          <p:cNvCxnSpPr>
            <a:endCxn id="99" idx="1"/>
          </p:cNvCxnSpPr>
          <p:nvPr/>
        </p:nvCxnSpPr>
        <p:spPr>
          <a:xfrm>
            <a:off x="7387004" y="3767504"/>
            <a:ext cx="1888871" cy="62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线箭头连接符 43"/>
          <p:cNvCxnSpPr>
            <a:endCxn id="13" idx="1"/>
          </p:cNvCxnSpPr>
          <p:nvPr/>
        </p:nvCxnSpPr>
        <p:spPr>
          <a:xfrm>
            <a:off x="7244862" y="4176346"/>
            <a:ext cx="2033151" cy="780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直线箭头连接符 46"/>
          <p:cNvCxnSpPr>
            <a:endCxn id="78" idx="1"/>
          </p:cNvCxnSpPr>
          <p:nvPr/>
        </p:nvCxnSpPr>
        <p:spPr>
          <a:xfrm flipV="1">
            <a:off x="7060223" y="1456725"/>
            <a:ext cx="2190824" cy="1937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直线箭头连接符 48"/>
          <p:cNvCxnSpPr>
            <a:endCxn id="53" idx="3"/>
          </p:cNvCxnSpPr>
          <p:nvPr/>
        </p:nvCxnSpPr>
        <p:spPr>
          <a:xfrm rot="10800000">
            <a:off x="2810724" y="1992462"/>
            <a:ext cx="4337422" cy="159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2" name="组合 76"/>
          <p:cNvGrpSpPr/>
          <p:nvPr/>
        </p:nvGrpSpPr>
        <p:grpSpPr>
          <a:xfrm>
            <a:off x="209623" y="1506018"/>
            <a:ext cx="2601101" cy="972885"/>
            <a:chOff x="6137721" y="3534643"/>
            <a:chExt cx="2435756" cy="1079946"/>
          </a:xfrm>
          <a:solidFill>
            <a:srgbClr val="7030A0"/>
          </a:solidFill>
        </p:grpSpPr>
        <p:sp>
          <p:nvSpPr>
            <p:cNvPr id="53" name="矩形 52"/>
            <p:cNvSpPr/>
            <p:nvPr/>
          </p:nvSpPr>
          <p:spPr>
            <a:xfrm>
              <a:off x="6137721" y="3534643"/>
              <a:ext cx="2435756" cy="1079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_GBK" panose="02000000000000000000" pitchFamily="2" charset="-122"/>
                <a:ea typeface="方正黑体_GBK" panose="02000000000000000000" pitchFamily="2" charset="-122"/>
              </a:endParaRPr>
            </a:p>
          </p:txBody>
        </p:sp>
        <p:sp>
          <p:nvSpPr>
            <p:cNvPr id="54" name="TextBox 79"/>
            <p:cNvSpPr txBox="1"/>
            <p:nvPr/>
          </p:nvSpPr>
          <p:spPr>
            <a:xfrm>
              <a:off x="6318175" y="3623545"/>
              <a:ext cx="2114601" cy="922444"/>
            </a:xfrm>
            <a:prstGeom prst="rect">
              <a:avLst/>
            </a:prstGeom>
            <a:grpFill/>
          </p:spPr>
          <p:txBody>
            <a:bodyPr wrap="square" rtlCol="0">
              <a:spAutoFit/>
            </a:bodyPr>
            <a:lstStyle>
              <a:defPPr>
                <a:defRPr lang="zh-CN"/>
              </a:defPPr>
              <a:lvl1pPr>
                <a:defRPr sz="2900">
                  <a:solidFill>
                    <a:schemeClr val="bg1"/>
                  </a:solidFill>
                  <a:latin typeface="微软雅黑" panose="020B0503020204020204" charset="-122"/>
                  <a:ea typeface="微软雅黑" panose="020B0503020204020204" charset="-122"/>
                </a:defRPr>
              </a:lvl1pPr>
            </a:lstStyle>
            <a:p>
              <a:pPr algn="ctr"/>
              <a:r>
                <a:rPr lang="zh-CN" altLang="en-US" sz="2400" dirty="0">
                  <a:latin typeface="方正粗黑宋简体" panose="02000000000000000000" charset="-122"/>
                  <a:ea typeface="方正粗黑宋简体" panose="02000000000000000000" charset="-122"/>
                  <a:cs typeface="方正粗黑宋简体" panose="02000000000000000000" charset="-122"/>
                </a:rPr>
                <a:t>苏州 </a:t>
              </a:r>
              <a:endParaRPr lang="en-US" altLang="zh-CN" sz="2400" dirty="0">
                <a:latin typeface="方正粗黑宋简体" panose="02000000000000000000" charset="-122"/>
                <a:ea typeface="方正粗黑宋简体" panose="02000000000000000000" charset="-122"/>
                <a:cs typeface="方正粗黑宋简体" panose="02000000000000000000" charset="-122"/>
              </a:endParaRPr>
            </a:p>
            <a:p>
              <a:pPr algn="ctr"/>
              <a:r>
                <a:rPr lang="zh-CN" altLang="en-US" sz="2400" dirty="0">
                  <a:latin typeface="方正粗黑宋简体" panose="02000000000000000000" charset="-122"/>
                  <a:ea typeface="方正粗黑宋简体" panose="02000000000000000000" charset="-122"/>
                  <a:cs typeface="方正粗黑宋简体" panose="02000000000000000000" charset="-122"/>
                </a:rPr>
                <a:t>电机铁芯</a:t>
              </a:r>
              <a:endParaRPr lang="zh-CN" altLang="en-US" sz="2400" dirty="0">
                <a:latin typeface="方正粗黑宋简体" panose="02000000000000000000" charset="-122"/>
                <a:ea typeface="方正粗黑宋简体" panose="02000000000000000000" charset="-122"/>
                <a:cs typeface="方正粗黑宋简体" panose="02000000000000000000" charset="-122"/>
              </a:endParaRPr>
            </a:p>
          </p:txBody>
        </p:sp>
      </p:grpSp>
      <p:grpSp>
        <p:nvGrpSpPr>
          <p:cNvPr id="55" name="组合 76"/>
          <p:cNvGrpSpPr/>
          <p:nvPr/>
        </p:nvGrpSpPr>
        <p:grpSpPr>
          <a:xfrm>
            <a:off x="9270097" y="2167792"/>
            <a:ext cx="2601102" cy="1025718"/>
            <a:chOff x="6137721" y="3534643"/>
            <a:chExt cx="2435756" cy="1079946"/>
          </a:xfrm>
          <a:solidFill>
            <a:srgbClr val="00B050"/>
          </a:solidFill>
        </p:grpSpPr>
        <p:sp>
          <p:nvSpPr>
            <p:cNvPr id="56" name="矩形 55"/>
            <p:cNvSpPr/>
            <p:nvPr/>
          </p:nvSpPr>
          <p:spPr>
            <a:xfrm>
              <a:off x="6137721" y="3534643"/>
              <a:ext cx="2435756" cy="1079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_GBK" panose="02000000000000000000" pitchFamily="2" charset="-122"/>
                <a:ea typeface="方正黑体_GBK" panose="02000000000000000000" pitchFamily="2" charset="-122"/>
              </a:endParaRPr>
            </a:p>
          </p:txBody>
        </p:sp>
        <p:sp>
          <p:nvSpPr>
            <p:cNvPr id="57" name="TextBox 79"/>
            <p:cNvSpPr txBox="1"/>
            <p:nvPr/>
          </p:nvSpPr>
          <p:spPr>
            <a:xfrm>
              <a:off x="6328052" y="3714380"/>
              <a:ext cx="2114601" cy="720602"/>
            </a:xfrm>
            <a:prstGeom prst="rect">
              <a:avLst/>
            </a:prstGeom>
            <a:grpFill/>
          </p:spPr>
          <p:txBody>
            <a:bodyPr wrap="square" rtlCol="0">
              <a:spAutoFit/>
            </a:bodyPr>
            <a:lstStyle>
              <a:defPPr>
                <a:defRPr lang="zh-CN"/>
              </a:defPPr>
              <a:lvl1pPr>
                <a:defRPr sz="2900">
                  <a:solidFill>
                    <a:schemeClr val="bg1"/>
                  </a:solidFill>
                  <a:latin typeface="微软雅黑" panose="020B0503020204020204" charset="-122"/>
                  <a:ea typeface="微软雅黑" panose="020B0503020204020204" charset="-122"/>
                </a:defRPr>
              </a:lvl1pPr>
            </a:lstStyle>
            <a:p>
              <a:pPr algn="ctr"/>
              <a:r>
                <a:rPr lang="zh-CN" altLang="en-US" sz="2400" dirty="0">
                  <a:latin typeface="方正粗黑宋简体" panose="02000000000000000000" charset="-122"/>
                  <a:ea typeface="方正粗黑宋简体" panose="02000000000000000000" charset="-122"/>
                  <a:cs typeface="方正粗黑宋简体" panose="02000000000000000000" charset="-122"/>
                </a:rPr>
                <a:t>宁波</a:t>
              </a:r>
              <a:endParaRPr lang="en-US" altLang="zh-CN" sz="2400" dirty="0">
                <a:latin typeface="方正粗黑宋简体" panose="02000000000000000000" charset="-122"/>
                <a:ea typeface="方正粗黑宋简体" panose="02000000000000000000" charset="-122"/>
                <a:cs typeface="方正粗黑宋简体" panose="02000000000000000000" charset="-122"/>
              </a:endParaRPr>
            </a:p>
            <a:p>
              <a:pPr algn="ctr"/>
              <a:r>
                <a:rPr lang="zh-CN" altLang="en-US" sz="2400" dirty="0">
                  <a:latin typeface="方正粗黑宋简体" panose="02000000000000000000" charset="-122"/>
                  <a:ea typeface="方正粗黑宋简体" panose="02000000000000000000" charset="-122"/>
                  <a:cs typeface="方正粗黑宋简体" panose="02000000000000000000" charset="-122"/>
                </a:rPr>
                <a:t>电池盖板</a:t>
              </a:r>
              <a:endParaRPr lang="zh-CN" altLang="en-US" sz="2400" dirty="0">
                <a:latin typeface="方正粗黑宋简体" panose="02000000000000000000" charset="-122"/>
                <a:ea typeface="方正粗黑宋简体" panose="02000000000000000000" charset="-122"/>
                <a:cs typeface="方正粗黑宋简体" panose="02000000000000000000" charset="-122"/>
              </a:endParaRPr>
            </a:p>
          </p:txBody>
        </p:sp>
      </p:grpSp>
      <p:cxnSp>
        <p:nvCxnSpPr>
          <p:cNvPr id="66" name="直线箭头连接符 65"/>
          <p:cNvCxnSpPr>
            <a:endCxn id="36" idx="3"/>
          </p:cNvCxnSpPr>
          <p:nvPr/>
        </p:nvCxnSpPr>
        <p:spPr>
          <a:xfrm rot="10800000" flipV="1">
            <a:off x="2826518" y="3780691"/>
            <a:ext cx="4444720" cy="41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文本框 73"/>
          <p:cNvSpPr txBox="1"/>
          <p:nvPr/>
        </p:nvSpPr>
        <p:spPr>
          <a:xfrm>
            <a:off x="6991134" y="3439391"/>
            <a:ext cx="591185" cy="276999"/>
          </a:xfrm>
          <a:prstGeom prst="rect">
            <a:avLst/>
          </a:prstGeom>
          <a:noFill/>
        </p:spPr>
        <p:txBody>
          <a:bodyPr wrap="square" rtlCol="0">
            <a:spAutoFit/>
          </a:bodyPr>
          <a:lstStyle/>
          <a:p>
            <a:r>
              <a:rPr lang="zh-CN" altLang="en-US" sz="1200" dirty="0">
                <a:solidFill>
                  <a:schemeClr val="bg1"/>
                </a:solidFill>
              </a:rPr>
              <a:t>苏州</a:t>
            </a:r>
            <a:endParaRPr lang="zh-CN" altLang="en-US" sz="1200" dirty="0">
              <a:solidFill>
                <a:schemeClr val="bg1"/>
              </a:solidFill>
            </a:endParaRPr>
          </a:p>
        </p:txBody>
      </p:sp>
      <p:grpSp>
        <p:nvGrpSpPr>
          <p:cNvPr id="98" name="组合 76"/>
          <p:cNvGrpSpPr/>
          <p:nvPr/>
        </p:nvGrpSpPr>
        <p:grpSpPr>
          <a:xfrm>
            <a:off x="9275875" y="3317438"/>
            <a:ext cx="2601102" cy="1025718"/>
            <a:chOff x="6137721" y="3534643"/>
            <a:chExt cx="2435756" cy="1079946"/>
          </a:xfrm>
          <a:solidFill>
            <a:srgbClr val="00B050"/>
          </a:solidFill>
        </p:grpSpPr>
        <p:sp>
          <p:nvSpPr>
            <p:cNvPr id="99" name="矩形 98"/>
            <p:cNvSpPr/>
            <p:nvPr/>
          </p:nvSpPr>
          <p:spPr>
            <a:xfrm>
              <a:off x="6137721" y="3534643"/>
              <a:ext cx="2435756" cy="1079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_GBK" panose="02000000000000000000" pitchFamily="2" charset="-122"/>
                <a:ea typeface="方正黑体_GBK" panose="02000000000000000000" pitchFamily="2" charset="-122"/>
              </a:endParaRPr>
            </a:p>
          </p:txBody>
        </p:sp>
        <p:sp>
          <p:nvSpPr>
            <p:cNvPr id="100" name="TextBox 79"/>
            <p:cNvSpPr txBox="1"/>
            <p:nvPr/>
          </p:nvSpPr>
          <p:spPr>
            <a:xfrm>
              <a:off x="6328052" y="3714380"/>
              <a:ext cx="2114601" cy="874930"/>
            </a:xfrm>
            <a:prstGeom prst="rect">
              <a:avLst/>
            </a:prstGeom>
            <a:grpFill/>
          </p:spPr>
          <p:txBody>
            <a:bodyPr wrap="square" rtlCol="0">
              <a:spAutoFit/>
            </a:bodyPr>
            <a:lstStyle>
              <a:defPPr>
                <a:defRPr lang="zh-CN"/>
              </a:defPPr>
              <a:lvl1pPr>
                <a:defRPr sz="2900">
                  <a:solidFill>
                    <a:schemeClr val="bg1"/>
                  </a:solidFill>
                  <a:latin typeface="微软雅黑" panose="020B0503020204020204" charset="-122"/>
                  <a:ea typeface="微软雅黑" panose="020B0503020204020204" charset="-122"/>
                </a:defRPr>
              </a:lvl1pPr>
            </a:lstStyle>
            <a:p>
              <a:pPr algn="ctr"/>
              <a:r>
                <a:rPr lang="zh-CN" altLang="en-US" sz="2400" dirty="0">
                  <a:latin typeface="方正粗黑宋简体" panose="02000000000000000000" charset="-122"/>
                  <a:ea typeface="方正粗黑宋简体" panose="02000000000000000000" charset="-122"/>
                  <a:cs typeface="方正粗黑宋简体" panose="02000000000000000000" charset="-122"/>
                </a:rPr>
                <a:t>宁波</a:t>
              </a:r>
              <a:endParaRPr lang="en-US" altLang="zh-CN" sz="2400" dirty="0">
                <a:latin typeface="方正粗黑宋简体" panose="02000000000000000000" charset="-122"/>
                <a:ea typeface="方正粗黑宋简体" panose="02000000000000000000" charset="-122"/>
                <a:cs typeface="方正粗黑宋简体" panose="02000000000000000000" charset="-122"/>
              </a:endParaRPr>
            </a:p>
            <a:p>
              <a:pPr algn="ctr"/>
              <a:r>
                <a:rPr lang="zh-CN" altLang="en-US" sz="2400" dirty="0">
                  <a:latin typeface="方正粗黑宋简体" panose="02000000000000000000" charset="-122"/>
                  <a:ea typeface="方正粗黑宋简体" panose="02000000000000000000" charset="-122"/>
                  <a:cs typeface="方正粗黑宋简体" panose="02000000000000000000" charset="-122"/>
                </a:rPr>
                <a:t>电池盖板（新）</a:t>
              </a:r>
              <a:endParaRPr lang="zh-CN" altLang="en-US" sz="2400" dirty="0">
                <a:latin typeface="方正粗黑宋简体" panose="02000000000000000000" charset="-122"/>
                <a:ea typeface="方正粗黑宋简体" panose="02000000000000000000" charset="-122"/>
                <a:cs typeface="方正粗黑宋简体" panose="02000000000000000000" charset="-122"/>
              </a:endParaRPr>
            </a:p>
          </p:txBody>
        </p:sp>
      </p:grpSp>
      <p:sp>
        <p:nvSpPr>
          <p:cNvPr id="63" name="矩形 62"/>
          <p:cNvSpPr/>
          <p:nvPr/>
        </p:nvSpPr>
        <p:spPr>
          <a:xfrm>
            <a:off x="10075898" y="6409592"/>
            <a:ext cx="246184" cy="21980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800"/>
              </a:lnSpc>
            </a:pPr>
            <a:endParaRPr lang="zh-CN" altLang="en-US" sz="1400" b="1" dirty="0">
              <a:solidFill>
                <a:srgbClr val="92D050"/>
              </a:solidFill>
              <a:latin typeface="微软雅黑" panose="020B0503020204020204" charset="-122"/>
              <a:ea typeface="微软雅黑" panose="020B0503020204020204" charset="-122"/>
            </a:endParaRPr>
          </a:p>
        </p:txBody>
      </p:sp>
      <p:sp>
        <p:nvSpPr>
          <p:cNvPr id="64" name="矩形 63"/>
          <p:cNvSpPr/>
          <p:nvPr/>
        </p:nvSpPr>
        <p:spPr>
          <a:xfrm>
            <a:off x="7490985" y="6392007"/>
            <a:ext cx="246184" cy="2198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800"/>
              </a:lnSpc>
            </a:pPr>
            <a:endParaRPr lang="zh-CN" altLang="en-US" sz="1400" b="1" dirty="0">
              <a:solidFill>
                <a:srgbClr val="92D050"/>
              </a:solidFill>
              <a:latin typeface="微软雅黑" panose="020B0503020204020204" charset="-122"/>
              <a:ea typeface="微软雅黑" panose="020B0503020204020204" charset="-122"/>
            </a:endParaRPr>
          </a:p>
        </p:txBody>
      </p:sp>
      <p:sp>
        <p:nvSpPr>
          <p:cNvPr id="65" name="矩形 64"/>
          <p:cNvSpPr/>
          <p:nvPr/>
        </p:nvSpPr>
        <p:spPr>
          <a:xfrm>
            <a:off x="8818623" y="6400799"/>
            <a:ext cx="246184" cy="2198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800"/>
              </a:lnSpc>
            </a:pPr>
            <a:endParaRPr lang="zh-CN" altLang="en-US" sz="1400" b="1" dirty="0">
              <a:solidFill>
                <a:srgbClr val="92D050"/>
              </a:solidFill>
              <a:latin typeface="微软雅黑" panose="020B0503020204020204" charset="-122"/>
              <a:ea typeface="微软雅黑" panose="020B0503020204020204" charset="-122"/>
            </a:endParaRPr>
          </a:p>
        </p:txBody>
      </p:sp>
      <p:sp>
        <p:nvSpPr>
          <p:cNvPr id="67" name="文本框 23"/>
          <p:cNvSpPr txBox="1"/>
          <p:nvPr/>
        </p:nvSpPr>
        <p:spPr>
          <a:xfrm>
            <a:off x="7772652" y="6362189"/>
            <a:ext cx="949255" cy="276999"/>
          </a:xfrm>
          <a:prstGeom prst="rect">
            <a:avLst/>
          </a:prstGeom>
          <a:noFill/>
        </p:spPr>
        <p:txBody>
          <a:bodyPr wrap="square" rtlCol="0">
            <a:spAutoFit/>
          </a:bodyPr>
          <a:lstStyle/>
          <a:p>
            <a:r>
              <a:rPr lang="zh-CN" altLang="en-US" sz="1200" dirty="0"/>
              <a:t>模具事业部</a:t>
            </a:r>
            <a:endParaRPr lang="zh-CN" altLang="zh-CN" sz="1200" dirty="0"/>
          </a:p>
        </p:txBody>
      </p:sp>
      <p:sp>
        <p:nvSpPr>
          <p:cNvPr id="68" name="文本框 23"/>
          <p:cNvSpPr txBox="1"/>
          <p:nvPr/>
        </p:nvSpPr>
        <p:spPr>
          <a:xfrm>
            <a:off x="9091498" y="6370981"/>
            <a:ext cx="949255" cy="276999"/>
          </a:xfrm>
          <a:prstGeom prst="rect">
            <a:avLst/>
          </a:prstGeom>
          <a:noFill/>
        </p:spPr>
        <p:txBody>
          <a:bodyPr wrap="square" rtlCol="0">
            <a:spAutoFit/>
          </a:bodyPr>
          <a:lstStyle/>
          <a:p>
            <a:r>
              <a:rPr lang="zh-CN" altLang="en-US" sz="1200" dirty="0"/>
              <a:t>冲压事业部</a:t>
            </a:r>
            <a:endParaRPr lang="zh-CN" altLang="zh-CN" sz="1200" dirty="0"/>
          </a:p>
        </p:txBody>
      </p:sp>
      <p:sp>
        <p:nvSpPr>
          <p:cNvPr id="69" name="文本框 23"/>
          <p:cNvSpPr txBox="1"/>
          <p:nvPr/>
        </p:nvSpPr>
        <p:spPr>
          <a:xfrm>
            <a:off x="10410341" y="6362189"/>
            <a:ext cx="949255" cy="276999"/>
          </a:xfrm>
          <a:prstGeom prst="rect">
            <a:avLst/>
          </a:prstGeom>
          <a:noFill/>
        </p:spPr>
        <p:txBody>
          <a:bodyPr wrap="square" rtlCol="0">
            <a:spAutoFit/>
          </a:bodyPr>
          <a:lstStyle/>
          <a:p>
            <a:r>
              <a:rPr lang="zh-CN" altLang="en-US" sz="1200" dirty="0"/>
              <a:t>锂电事业部</a:t>
            </a:r>
            <a:endParaRPr lang="zh-CN" altLang="zh-CN" sz="1200" dirty="0"/>
          </a:p>
        </p:txBody>
      </p:sp>
      <p:sp>
        <p:nvSpPr>
          <p:cNvPr id="43" name="TextBox 81"/>
          <p:cNvSpPr txBox="1"/>
          <p:nvPr/>
        </p:nvSpPr>
        <p:spPr>
          <a:xfrm>
            <a:off x="556737" y="5005450"/>
            <a:ext cx="7077075" cy="1412875"/>
          </a:xfrm>
          <a:prstGeom prst="rect">
            <a:avLst/>
          </a:prstGeom>
          <a:noFill/>
        </p:spPr>
        <p:txBody>
          <a:bodyPr wrap="square" lIns="121853" tIns="60925" rIns="121853" bIns="60925" rtlCol="0">
            <a:spAutoFit/>
          </a:bodyPr>
          <a:lstStyle/>
          <a:p>
            <a:pPr>
              <a:lnSpc>
                <a:spcPct val="150000"/>
              </a:lnSpc>
            </a:pPr>
            <a:r>
              <a:rPr lang="zh-CN" altLang="en-US" sz="1400" b="1" dirty="0">
                <a:latin typeface="方正韵动中黑简体" panose="02000000000000000000" charset="-122"/>
                <a:ea typeface="方正韵动中黑简体" panose="02000000000000000000" charset="-122"/>
                <a:cs typeface="方正韵动中黑简体" panose="02000000000000000000" charset="-122"/>
                <a:sym typeface="+mn-ea"/>
              </a:rPr>
              <a:t>◆</a:t>
            </a: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历经</a:t>
            </a:r>
            <a:r>
              <a:rPr lang="en-US" altLang="zh-CN"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25</a:t>
            </a: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余年的潜心发展，在广大客户的厚爱下，震裕</a:t>
            </a:r>
            <a:r>
              <a:rPr lang="zh-CN" altLang="en-US" sz="1400" dirty="0">
                <a:latin typeface="方正粗黑宋简体" panose="02000000000000000000" charset="-122"/>
                <a:ea typeface="方正粗黑宋简体" panose="02000000000000000000" charset="-122"/>
                <a:cs typeface="方正粗黑宋简体" panose="02000000000000000000" charset="-122"/>
                <a:sym typeface="+mn-ea"/>
              </a:rPr>
              <a:t>集团在</a:t>
            </a: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依托模具事业部基础之上，已在国内形成三大事业部，</a:t>
            </a:r>
            <a:r>
              <a:rPr lang="zh-CN" altLang="en-US" sz="1400" dirty="0">
                <a:latin typeface="方正粗黑宋简体" panose="02000000000000000000" charset="-122"/>
                <a:ea typeface="方正粗黑宋简体" panose="02000000000000000000" charset="-122"/>
                <a:cs typeface="方正粗黑宋简体" panose="02000000000000000000" charset="-122"/>
                <a:sym typeface="+mn-ea"/>
              </a:rPr>
              <a:t>六大</a:t>
            </a: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生产基地。</a:t>
            </a:r>
            <a:endParaRPr lang="en-US" altLang="zh-CN" sz="14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a:lnSpc>
                <a:spcPct val="150000"/>
              </a:lnSpc>
            </a:pP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◆历经</a:t>
            </a:r>
            <a:r>
              <a:rPr lang="en-US" altLang="zh-CN"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4</a:t>
            </a: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年专注，紧密跟随客户发展，锂电事业部在 </a:t>
            </a:r>
            <a:r>
              <a:rPr lang="en-US" altLang="zh-CN"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浙江宁海 </a:t>
            </a:r>
            <a:r>
              <a:rPr lang="en-US" altLang="zh-CN"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1400" dirty="0">
                <a:latin typeface="方正粗黑宋简体" panose="02000000000000000000" charset="-122"/>
                <a:ea typeface="方正粗黑宋简体" panose="02000000000000000000" charset="-122"/>
                <a:cs typeface="方正粗黑宋简体" panose="02000000000000000000" charset="-122"/>
                <a:sym typeface="+mn-ea"/>
              </a:rPr>
              <a:t>福建</a:t>
            </a: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福安 </a:t>
            </a:r>
            <a:r>
              <a:rPr lang="en-US" altLang="zh-CN"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江苏溧阳</a:t>
            </a:r>
            <a:r>
              <a:rPr lang="en-US" altLang="zh-CN" sz="1400" dirty="0">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1400" dirty="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已布局三大生产基地</a:t>
            </a:r>
            <a:r>
              <a:rPr lang="zh-CN" altLang="en-US" sz="1400" b="1" dirty="0">
                <a:solidFill>
                  <a:schemeClr val="tx2"/>
                </a:solidFill>
                <a:latin typeface="方正韵动中黑简体" panose="02000000000000000000" charset="-122"/>
                <a:ea typeface="方正韵动中黑简体" panose="02000000000000000000" charset="-122"/>
                <a:cs typeface="方正韵动中黑简体" panose="02000000000000000000" charset="-122"/>
                <a:sym typeface="+mn-ea"/>
              </a:rPr>
              <a:t>。</a:t>
            </a:r>
            <a:endParaRPr lang="zh-CN" altLang="en-US" sz="1400" b="1" dirty="0">
              <a:solidFill>
                <a:schemeClr val="tx2"/>
              </a:solidFill>
              <a:latin typeface="方正韵动中黑简体" panose="02000000000000000000" charset="-122"/>
              <a:ea typeface="方正韵动中黑简体" panose="02000000000000000000" charset="-122"/>
              <a:cs typeface="方正韵动中黑简体" panose="02000000000000000000" charset="-122"/>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blinds(horizontal)">
                                      <p:cBhvr>
                                        <p:cTn id="16" dur="500"/>
                                        <p:tgtEl>
                                          <p:spTgt spid="52"/>
                                        </p:tgtEl>
                                      </p:cBhvr>
                                    </p:animEffect>
                                  </p:childTnLst>
                                </p:cTn>
                              </p:par>
                              <p:par>
                                <p:cTn id="17" presetID="3" presetClass="entr" presetSubtype="1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linds(horizontal)">
                                      <p:cBhvr>
                                        <p:cTn id="19" dur="500"/>
                                        <p:tgtEl>
                                          <p:spTgt spid="55"/>
                                        </p:tgtEl>
                                      </p:cBhvr>
                                    </p:animEffect>
                                  </p:childTnLst>
                                </p:cTn>
                              </p:par>
                              <p:par>
                                <p:cTn id="20" presetID="3" presetClass="entr" presetSubtype="10" fill="hold" nodeType="with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linds(horizontal)">
                                      <p:cBhvr>
                                        <p:cTn id="22" dur="500"/>
                                        <p:tgtEl>
                                          <p:spTgt spid="9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linds(horizontal)">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直接连接符 74"/>
          <p:cNvCxnSpPr/>
          <p:nvPr/>
        </p:nvCxnSpPr>
        <p:spPr>
          <a:xfrm>
            <a:off x="-1" y="3772263"/>
            <a:ext cx="12146260" cy="16777"/>
          </a:xfrm>
          <a:prstGeom prst="line">
            <a:avLst/>
          </a:prstGeom>
          <a:ln w="25400">
            <a:solidFill>
              <a:schemeClr val="bg1"/>
            </a:solidFill>
            <a:tailEnd type="oval" w="lg" len="lg"/>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01</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1"/>
            <a:ext cx="1954530" cy="4709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CN"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发展</a:t>
            </a: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rPr>
              <a:t>历程</a:t>
            </a:r>
            <a:endParaRPr lang="zh-CN"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sym typeface="+mn-ea"/>
            </a:endParaRPr>
          </a:p>
        </p:txBody>
      </p:sp>
      <p:sp>
        <p:nvSpPr>
          <p:cNvPr id="31" name="矩形 30"/>
          <p:cNvSpPr/>
          <p:nvPr/>
        </p:nvSpPr>
        <p:spPr>
          <a:xfrm>
            <a:off x="2697237" y="514350"/>
            <a:ext cx="9489684" cy="169913"/>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0" y="3412876"/>
            <a:ext cx="829552" cy="718773"/>
            <a:chOff x="915283" y="3589354"/>
            <a:chExt cx="1089794" cy="944262"/>
          </a:xfrm>
        </p:grpSpPr>
        <p:sp>
          <p:nvSpPr>
            <p:cNvPr id="41" name="泪滴形 20"/>
            <p:cNvSpPr/>
            <p:nvPr/>
          </p:nvSpPr>
          <p:spPr>
            <a:xfrm rot="8100000">
              <a:off x="988049" y="3589354"/>
              <a:ext cx="944262" cy="944262"/>
            </a:xfrm>
            <a:prstGeom prst="teardrop">
              <a:avLst>
                <a:gd name="adj" fmla="val 109259"/>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42" name="文本框 5"/>
            <p:cNvSpPr txBox="1"/>
            <p:nvPr/>
          </p:nvSpPr>
          <p:spPr>
            <a:xfrm>
              <a:off x="915283" y="3832225"/>
              <a:ext cx="1089794" cy="485085"/>
            </a:xfrm>
            <a:prstGeom prst="rect">
              <a:avLst/>
            </a:prstGeom>
            <a:noFill/>
          </p:spPr>
          <p:txBody>
            <a:bodyPr wrap="square" rtlCol="0">
              <a:spAutoFit/>
            </a:bodyPr>
            <a:lstStyle>
              <a:defPPr>
                <a:defRPr lang="zh-CN"/>
              </a:defPPr>
              <a:lvl1pPr algn="ctr">
                <a:defRPr sz="4000">
                  <a:solidFill>
                    <a:srgbClr val="FF0000"/>
                  </a:solidFill>
                  <a:effectLst>
                    <a:innerShdw blurRad="63500" dist="38100" dir="13500000">
                      <a:prstClr val="black">
                        <a:alpha val="50000"/>
                      </a:prstClr>
                    </a:innerShdw>
                  </a:effectLst>
                  <a:latin typeface="微软雅黑" panose="020B0503020204020204" charset="-122"/>
                  <a:ea typeface="微软雅黑" panose="020B0503020204020204" charset="-122"/>
                </a:defRPr>
              </a:lvl1pPr>
            </a:lstStyle>
            <a:p>
              <a:r>
                <a:rPr lang="en-US" altLang="zh-CN" sz="1800" dirty="0"/>
                <a:t>1994</a:t>
              </a:r>
              <a:endParaRPr lang="zh-CN" altLang="zh-CN" sz="1800" dirty="0"/>
            </a:p>
          </p:txBody>
        </p:sp>
      </p:grpSp>
      <p:sp>
        <p:nvSpPr>
          <p:cNvPr id="43" name="TextBox 90"/>
          <p:cNvSpPr txBox="1"/>
          <p:nvPr/>
        </p:nvSpPr>
        <p:spPr>
          <a:xfrm>
            <a:off x="-58544" y="4574135"/>
            <a:ext cx="1612041" cy="700576"/>
          </a:xfrm>
          <a:prstGeom prst="rect">
            <a:avLst/>
          </a:prstGeom>
          <a:noFill/>
        </p:spPr>
        <p:txBody>
          <a:bodyPr wrap="square" rtlCol="0">
            <a:spAutoFit/>
          </a:bodyPr>
          <a:lstStyle/>
          <a:p>
            <a:pPr algn="ctr">
              <a:lnSpc>
                <a:spcPct val="150000"/>
              </a:lnSpc>
            </a:pPr>
            <a:r>
              <a:rPr lang="zh-CN" altLang="en-US" sz="1400" dirty="0">
                <a:latin typeface="微软雅黑" panose="020B0503020204020204" charset="-122"/>
                <a:ea typeface="微软雅黑" panose="020B0503020204020204" charset="-122"/>
              </a:rPr>
              <a:t>宁波震裕的前身“震大钢针”成立</a:t>
            </a:r>
            <a:endParaRPr lang="zh-CN" altLang="en-US" sz="1400" dirty="0">
              <a:latin typeface="微软雅黑" panose="020B0503020204020204" charset="-122"/>
              <a:ea typeface="微软雅黑" panose="020B0503020204020204" charset="-122"/>
            </a:endParaRPr>
          </a:p>
        </p:txBody>
      </p:sp>
      <p:sp>
        <p:nvSpPr>
          <p:cNvPr id="44" name="TextBox 91"/>
          <p:cNvSpPr txBox="1"/>
          <p:nvPr/>
        </p:nvSpPr>
        <p:spPr>
          <a:xfrm>
            <a:off x="826480" y="2174245"/>
            <a:ext cx="2088232" cy="738664"/>
          </a:xfrm>
          <a:prstGeom prst="rect">
            <a:avLst/>
          </a:prstGeom>
          <a:noFill/>
        </p:spPr>
        <p:txBody>
          <a:bodyPr wrap="square" rtlCol="0">
            <a:spAutoFit/>
          </a:bodyPr>
          <a:lstStyle/>
          <a:p>
            <a:r>
              <a:rPr lang="zh-CN" altLang="en-US" sz="1400" dirty="0">
                <a:latin typeface="微软雅黑" panose="020B0503020204020204" charset="-122"/>
                <a:ea typeface="微软雅黑" panose="020B0503020204020204" charset="-122"/>
              </a:rPr>
              <a:t>进入家用电机模具领域，成为美的集团的战略模具供应商</a:t>
            </a:r>
            <a:endParaRPr lang="zh-CN" altLang="en-US" sz="1400" dirty="0">
              <a:latin typeface="微软雅黑" panose="020B0503020204020204" charset="-122"/>
              <a:ea typeface="微软雅黑" panose="020B0503020204020204" charset="-122"/>
            </a:endParaRPr>
          </a:p>
        </p:txBody>
      </p:sp>
      <p:sp>
        <p:nvSpPr>
          <p:cNvPr id="45" name="TextBox 93"/>
          <p:cNvSpPr txBox="1"/>
          <p:nvPr/>
        </p:nvSpPr>
        <p:spPr>
          <a:xfrm>
            <a:off x="2308855" y="4565070"/>
            <a:ext cx="2520280" cy="954107"/>
          </a:xfrm>
          <a:prstGeom prst="rect">
            <a:avLst/>
          </a:prstGeom>
          <a:noFill/>
        </p:spPr>
        <p:txBody>
          <a:bodyPr wrap="square" rtlCol="0">
            <a:spAutoFit/>
          </a:bodyPr>
          <a:lstStyle/>
          <a:p>
            <a:r>
              <a:rPr lang="zh-CN" altLang="en-US" sz="1400" dirty="0">
                <a:latin typeface="微软雅黑" panose="020B0503020204020204" charset="-122"/>
                <a:ea typeface="微软雅黑" panose="020B0503020204020204" charset="-122"/>
              </a:rPr>
              <a:t>打破国外模具垄断，为格力研发制造国内首套大型三列空调压缩机电机冲压模具，进入家用电机模具高端市场</a:t>
            </a:r>
            <a:r>
              <a:rPr lang="zh-CN" altLang="en-US" sz="1200" dirty="0">
                <a:latin typeface="微软雅黑" panose="020B0503020204020204" charset="-122"/>
                <a:ea typeface="微软雅黑" panose="020B0503020204020204" charset="-122"/>
              </a:rPr>
              <a:t>。</a:t>
            </a:r>
            <a:endParaRPr lang="zh-CN" altLang="en-US" sz="1200" dirty="0">
              <a:latin typeface="微软雅黑" panose="020B0503020204020204" charset="-122"/>
              <a:ea typeface="微软雅黑" panose="020B0503020204020204" charset="-122"/>
            </a:endParaRPr>
          </a:p>
        </p:txBody>
      </p:sp>
      <p:sp>
        <p:nvSpPr>
          <p:cNvPr id="46" name="TextBox 94"/>
          <p:cNvSpPr txBox="1"/>
          <p:nvPr/>
        </p:nvSpPr>
        <p:spPr>
          <a:xfrm>
            <a:off x="3724018" y="2151918"/>
            <a:ext cx="2210233" cy="954107"/>
          </a:xfrm>
          <a:prstGeom prst="rect">
            <a:avLst/>
          </a:prstGeom>
          <a:noFill/>
        </p:spPr>
        <p:txBody>
          <a:bodyPr wrap="square" rtlCol="0">
            <a:spAutoFit/>
          </a:bodyPr>
          <a:lstStyle/>
          <a:p>
            <a:r>
              <a:rPr lang="zh-CN" altLang="en-US" sz="1400" dirty="0">
                <a:latin typeface="微软雅黑" panose="020B0503020204020204" charset="-122"/>
                <a:ea typeface="微软雅黑" panose="020B0503020204020204" charset="-122"/>
              </a:rPr>
              <a:t>进行自我技术革新、引进高端制造设备及工艺，成为国内同行业龙头企业，进入国际市场</a:t>
            </a:r>
            <a:endParaRPr lang="zh-CN" altLang="en-US" sz="1400" dirty="0">
              <a:latin typeface="微软雅黑" panose="020B0503020204020204" charset="-122"/>
              <a:ea typeface="微软雅黑" panose="020B0503020204020204" charset="-122"/>
            </a:endParaRPr>
          </a:p>
        </p:txBody>
      </p:sp>
      <p:grpSp>
        <p:nvGrpSpPr>
          <p:cNvPr id="47" name="组合 8"/>
          <p:cNvGrpSpPr/>
          <p:nvPr/>
        </p:nvGrpSpPr>
        <p:grpSpPr>
          <a:xfrm>
            <a:off x="1238648" y="3437224"/>
            <a:ext cx="829552" cy="718773"/>
            <a:chOff x="2871111" y="3717826"/>
            <a:chExt cx="829744" cy="718939"/>
          </a:xfrm>
        </p:grpSpPr>
        <p:sp>
          <p:nvSpPr>
            <p:cNvPr id="48" name="泪滴形 96"/>
            <p:cNvSpPr/>
            <p:nvPr/>
          </p:nvSpPr>
          <p:spPr>
            <a:xfrm rot="18900000">
              <a:off x="2926513" y="3717826"/>
              <a:ext cx="718939" cy="718939"/>
            </a:xfrm>
            <a:prstGeom prst="teardrop">
              <a:avLst>
                <a:gd name="adj" fmla="val 109259"/>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49" name="文本框 5"/>
            <p:cNvSpPr txBox="1"/>
            <p:nvPr/>
          </p:nvSpPr>
          <p:spPr>
            <a:xfrm>
              <a:off x="2871111" y="3902742"/>
              <a:ext cx="829744" cy="369332"/>
            </a:xfrm>
            <a:prstGeom prst="rect">
              <a:avLst/>
            </a:prstGeom>
            <a:noFill/>
          </p:spPr>
          <p:txBody>
            <a:bodyPr wrap="square" rtlCol="0">
              <a:spAutoFit/>
            </a:bodyPr>
            <a:lstStyle>
              <a:defPPr>
                <a:defRPr lang="zh-CN"/>
              </a:defPPr>
              <a:lvl1pPr algn="ctr">
                <a:defRPr sz="1800">
                  <a:solidFill>
                    <a:srgbClr val="3399FF"/>
                  </a:solidFill>
                  <a:effectLst>
                    <a:innerShdw blurRad="63500" dist="38100" dir="13500000">
                      <a:prstClr val="black">
                        <a:alpha val="50000"/>
                      </a:prstClr>
                    </a:innerShdw>
                  </a:effectLst>
                  <a:latin typeface="微软雅黑" panose="020B0503020204020204" charset="-122"/>
                  <a:ea typeface="微软雅黑" panose="020B0503020204020204" charset="-122"/>
                </a:defRPr>
              </a:lvl1pPr>
            </a:lstStyle>
            <a:p>
              <a:r>
                <a:rPr lang="en-US" altLang="zh-CN" dirty="0">
                  <a:solidFill>
                    <a:srgbClr val="FF0000"/>
                  </a:solidFill>
                </a:rPr>
                <a:t>2000</a:t>
              </a:r>
              <a:endParaRPr lang="zh-CN" altLang="zh-CN" dirty="0">
                <a:solidFill>
                  <a:srgbClr val="FF0000"/>
                </a:solidFill>
              </a:endParaRPr>
            </a:p>
          </p:txBody>
        </p:sp>
      </p:grpSp>
      <p:grpSp>
        <p:nvGrpSpPr>
          <p:cNvPr id="50" name="组合 98"/>
          <p:cNvGrpSpPr/>
          <p:nvPr/>
        </p:nvGrpSpPr>
        <p:grpSpPr>
          <a:xfrm>
            <a:off x="2697236" y="3412875"/>
            <a:ext cx="829552" cy="718773"/>
            <a:chOff x="915283" y="3589354"/>
            <a:chExt cx="1089794" cy="944262"/>
          </a:xfrm>
        </p:grpSpPr>
        <p:sp>
          <p:nvSpPr>
            <p:cNvPr id="51" name="泪滴形 99"/>
            <p:cNvSpPr/>
            <p:nvPr/>
          </p:nvSpPr>
          <p:spPr>
            <a:xfrm rot="8100000">
              <a:off x="988049" y="3589354"/>
              <a:ext cx="944262" cy="944262"/>
            </a:xfrm>
            <a:prstGeom prst="teardrop">
              <a:avLst>
                <a:gd name="adj" fmla="val 109259"/>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52" name="文本框 5"/>
            <p:cNvSpPr txBox="1"/>
            <p:nvPr/>
          </p:nvSpPr>
          <p:spPr>
            <a:xfrm>
              <a:off x="915283" y="3832225"/>
              <a:ext cx="1089794" cy="485085"/>
            </a:xfrm>
            <a:prstGeom prst="rect">
              <a:avLst/>
            </a:prstGeom>
            <a:noFill/>
          </p:spPr>
          <p:txBody>
            <a:bodyPr wrap="square" rtlCol="0">
              <a:spAutoFit/>
            </a:bodyPr>
            <a:lstStyle>
              <a:defPPr>
                <a:defRPr lang="zh-CN"/>
              </a:defPPr>
              <a:lvl1pPr algn="ctr">
                <a:defRPr sz="1800">
                  <a:solidFill>
                    <a:srgbClr val="0066CC"/>
                  </a:solidFill>
                  <a:effectLst>
                    <a:innerShdw blurRad="63500" dist="38100" dir="13500000">
                      <a:prstClr val="black">
                        <a:alpha val="50000"/>
                      </a:prstClr>
                    </a:innerShdw>
                  </a:effectLst>
                  <a:latin typeface="微软雅黑" panose="020B0503020204020204" charset="-122"/>
                  <a:ea typeface="微软雅黑" panose="020B0503020204020204" charset="-122"/>
                </a:defRPr>
              </a:lvl1pPr>
            </a:lstStyle>
            <a:p>
              <a:r>
                <a:rPr lang="en-US" altLang="zh-CN" dirty="0">
                  <a:solidFill>
                    <a:srgbClr val="FF0000"/>
                  </a:solidFill>
                </a:rPr>
                <a:t>2005</a:t>
              </a:r>
              <a:endParaRPr lang="zh-CN" altLang="zh-CN" dirty="0">
                <a:solidFill>
                  <a:srgbClr val="FF0000"/>
                </a:solidFill>
              </a:endParaRPr>
            </a:p>
          </p:txBody>
        </p:sp>
      </p:grpSp>
      <p:grpSp>
        <p:nvGrpSpPr>
          <p:cNvPr id="53" name="组合 101"/>
          <p:cNvGrpSpPr/>
          <p:nvPr/>
        </p:nvGrpSpPr>
        <p:grpSpPr>
          <a:xfrm>
            <a:off x="5654284" y="3447079"/>
            <a:ext cx="829552" cy="718773"/>
            <a:chOff x="915283" y="3589354"/>
            <a:chExt cx="1089794" cy="944262"/>
          </a:xfrm>
        </p:grpSpPr>
        <p:sp>
          <p:nvSpPr>
            <p:cNvPr id="54" name="泪滴形 102"/>
            <p:cNvSpPr/>
            <p:nvPr/>
          </p:nvSpPr>
          <p:spPr>
            <a:xfrm rot="8100000">
              <a:off x="988049" y="3589354"/>
              <a:ext cx="944262" cy="944262"/>
            </a:xfrm>
            <a:prstGeom prst="teardrop">
              <a:avLst>
                <a:gd name="adj" fmla="val 109259"/>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55" name="文本框 5"/>
            <p:cNvSpPr txBox="1"/>
            <p:nvPr/>
          </p:nvSpPr>
          <p:spPr>
            <a:xfrm>
              <a:off x="915283" y="3832225"/>
              <a:ext cx="1089794" cy="485085"/>
            </a:xfrm>
            <a:prstGeom prst="rect">
              <a:avLst/>
            </a:prstGeom>
            <a:noFill/>
          </p:spPr>
          <p:txBody>
            <a:bodyPr wrap="square" rtlCol="0">
              <a:spAutoFit/>
            </a:bodyPr>
            <a:lstStyle>
              <a:defPPr>
                <a:defRPr lang="zh-CN"/>
              </a:defPPr>
              <a:lvl1pPr algn="ctr">
                <a:defRPr sz="1800">
                  <a:solidFill>
                    <a:srgbClr val="0066CC"/>
                  </a:solidFill>
                  <a:effectLst>
                    <a:innerShdw blurRad="63500" dist="38100" dir="13500000">
                      <a:prstClr val="black">
                        <a:alpha val="50000"/>
                      </a:prstClr>
                    </a:innerShdw>
                  </a:effectLst>
                  <a:latin typeface="微软雅黑" panose="020B0503020204020204" charset="-122"/>
                  <a:ea typeface="微软雅黑" panose="020B0503020204020204" charset="-122"/>
                </a:defRPr>
              </a:lvl1pPr>
            </a:lstStyle>
            <a:p>
              <a:r>
                <a:rPr lang="en-US" altLang="zh-CN" dirty="0">
                  <a:solidFill>
                    <a:srgbClr val="FF0000"/>
                  </a:solidFill>
                </a:rPr>
                <a:t>2012</a:t>
              </a:r>
              <a:endParaRPr lang="zh-CN" altLang="zh-CN" dirty="0">
                <a:solidFill>
                  <a:srgbClr val="FF0000"/>
                </a:solidFill>
              </a:endParaRPr>
            </a:p>
          </p:txBody>
        </p:sp>
      </p:grpSp>
      <p:grpSp>
        <p:nvGrpSpPr>
          <p:cNvPr id="56" name="组合 104"/>
          <p:cNvGrpSpPr/>
          <p:nvPr/>
        </p:nvGrpSpPr>
        <p:grpSpPr>
          <a:xfrm>
            <a:off x="4186874" y="3436972"/>
            <a:ext cx="829552" cy="718773"/>
            <a:chOff x="2694667" y="3717826"/>
            <a:chExt cx="829744" cy="718939"/>
          </a:xfrm>
        </p:grpSpPr>
        <p:sp>
          <p:nvSpPr>
            <p:cNvPr id="57" name="泪滴形 105"/>
            <p:cNvSpPr/>
            <p:nvPr/>
          </p:nvSpPr>
          <p:spPr>
            <a:xfrm rot="-2700000">
              <a:off x="2750069" y="3717826"/>
              <a:ext cx="718939" cy="718939"/>
            </a:xfrm>
            <a:prstGeom prst="teardrop">
              <a:avLst>
                <a:gd name="adj" fmla="val 109259"/>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58" name="文本框 5"/>
            <p:cNvSpPr txBox="1"/>
            <p:nvPr/>
          </p:nvSpPr>
          <p:spPr>
            <a:xfrm>
              <a:off x="2694667" y="3902742"/>
              <a:ext cx="829744" cy="369332"/>
            </a:xfrm>
            <a:prstGeom prst="rect">
              <a:avLst/>
            </a:prstGeom>
            <a:noFill/>
          </p:spPr>
          <p:txBody>
            <a:bodyPr wrap="square" rtlCol="0">
              <a:spAutoFit/>
            </a:bodyPr>
            <a:lstStyle>
              <a:defPPr>
                <a:defRPr lang="zh-CN"/>
              </a:defPPr>
              <a:lvl1pPr algn="ctr">
                <a:defRPr sz="1800">
                  <a:solidFill>
                    <a:srgbClr val="0066CC"/>
                  </a:solidFill>
                  <a:effectLst>
                    <a:innerShdw blurRad="63500" dist="38100" dir="13500000">
                      <a:prstClr val="black">
                        <a:alpha val="50000"/>
                      </a:prstClr>
                    </a:innerShdw>
                  </a:effectLst>
                  <a:latin typeface="微软雅黑" panose="020B0503020204020204" charset="-122"/>
                  <a:ea typeface="微软雅黑" panose="020B0503020204020204" charset="-122"/>
                </a:defRPr>
              </a:lvl1pPr>
            </a:lstStyle>
            <a:p>
              <a:r>
                <a:rPr lang="en-US" altLang="zh-CN" dirty="0">
                  <a:solidFill>
                    <a:srgbClr val="FF0000"/>
                  </a:solidFill>
                </a:rPr>
                <a:t>2010</a:t>
              </a:r>
              <a:endParaRPr lang="zh-CN" altLang="zh-CN" dirty="0">
                <a:solidFill>
                  <a:srgbClr val="FF0000"/>
                </a:solidFill>
              </a:endParaRPr>
            </a:p>
          </p:txBody>
        </p:sp>
      </p:grpSp>
      <p:grpSp>
        <p:nvGrpSpPr>
          <p:cNvPr id="59" name="组合 107"/>
          <p:cNvGrpSpPr/>
          <p:nvPr/>
        </p:nvGrpSpPr>
        <p:grpSpPr>
          <a:xfrm>
            <a:off x="7246217" y="3436971"/>
            <a:ext cx="829552" cy="718773"/>
            <a:chOff x="2694667" y="3717826"/>
            <a:chExt cx="829744" cy="718939"/>
          </a:xfrm>
        </p:grpSpPr>
        <p:sp>
          <p:nvSpPr>
            <p:cNvPr id="60" name="泪滴形 108"/>
            <p:cNvSpPr/>
            <p:nvPr/>
          </p:nvSpPr>
          <p:spPr>
            <a:xfrm rot="-2700000">
              <a:off x="2750069" y="3717826"/>
              <a:ext cx="718939" cy="718939"/>
            </a:xfrm>
            <a:prstGeom prst="teardrop">
              <a:avLst>
                <a:gd name="adj" fmla="val 109259"/>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61" name="文本框 5"/>
            <p:cNvSpPr txBox="1"/>
            <p:nvPr/>
          </p:nvSpPr>
          <p:spPr>
            <a:xfrm>
              <a:off x="2694667" y="3902742"/>
              <a:ext cx="829744" cy="369332"/>
            </a:xfrm>
            <a:prstGeom prst="rect">
              <a:avLst/>
            </a:prstGeom>
            <a:noFill/>
          </p:spPr>
          <p:txBody>
            <a:bodyPr wrap="square" rtlCol="0">
              <a:spAutoFit/>
            </a:bodyPr>
            <a:lstStyle>
              <a:defPPr>
                <a:defRPr lang="zh-CN"/>
              </a:defPPr>
              <a:lvl1pPr algn="ctr">
                <a:defRPr sz="1800">
                  <a:solidFill>
                    <a:srgbClr val="0066CC"/>
                  </a:solidFill>
                  <a:effectLst>
                    <a:innerShdw blurRad="63500" dist="38100" dir="13500000">
                      <a:prstClr val="black">
                        <a:alpha val="50000"/>
                      </a:prstClr>
                    </a:innerShdw>
                  </a:effectLst>
                  <a:latin typeface="微软雅黑" panose="020B0503020204020204" charset="-122"/>
                  <a:ea typeface="微软雅黑" panose="020B0503020204020204" charset="-122"/>
                </a:defRPr>
              </a:lvl1pPr>
            </a:lstStyle>
            <a:p>
              <a:r>
                <a:rPr lang="en-US" altLang="zh-CN" dirty="0">
                  <a:solidFill>
                    <a:srgbClr val="FF0000"/>
                  </a:solidFill>
                </a:rPr>
                <a:t>2013</a:t>
              </a:r>
              <a:endParaRPr lang="zh-CN" altLang="zh-CN" dirty="0">
                <a:solidFill>
                  <a:srgbClr val="FF0000"/>
                </a:solidFill>
              </a:endParaRPr>
            </a:p>
          </p:txBody>
        </p:sp>
      </p:grpSp>
      <p:sp>
        <p:nvSpPr>
          <p:cNvPr id="62" name="TextBox 110"/>
          <p:cNvSpPr txBox="1"/>
          <p:nvPr/>
        </p:nvSpPr>
        <p:spPr>
          <a:xfrm>
            <a:off x="5388952" y="4526899"/>
            <a:ext cx="1800200" cy="523220"/>
          </a:xfrm>
          <a:prstGeom prst="rect">
            <a:avLst/>
          </a:prstGeom>
          <a:noFill/>
        </p:spPr>
        <p:txBody>
          <a:bodyPr wrap="square" rtlCol="0">
            <a:spAutoFit/>
          </a:bodyPr>
          <a:lstStyle/>
          <a:p>
            <a:pPr>
              <a:spcBef>
                <a:spcPct val="50000"/>
              </a:spcBef>
            </a:pPr>
            <a:r>
              <a:rPr lang="zh-CN" altLang="en-US" sz="1400" dirty="0">
                <a:latin typeface="微软雅黑" panose="020B0503020204020204" charset="-122"/>
                <a:ea typeface="微软雅黑" panose="020B0503020204020204" charset="-122"/>
              </a:rPr>
              <a:t>公司完成股份制改造，成立股份公司</a:t>
            </a:r>
            <a:endParaRPr lang="zh-CN" altLang="en-US" sz="1400" dirty="0">
              <a:latin typeface="微软雅黑" panose="020B0503020204020204" charset="-122"/>
              <a:ea typeface="微软雅黑" panose="020B0503020204020204" charset="-122"/>
            </a:endParaRPr>
          </a:p>
        </p:txBody>
      </p:sp>
      <p:sp>
        <p:nvSpPr>
          <p:cNvPr id="63" name="TextBox 111"/>
          <p:cNvSpPr txBox="1"/>
          <p:nvPr/>
        </p:nvSpPr>
        <p:spPr>
          <a:xfrm>
            <a:off x="6598231" y="2175561"/>
            <a:ext cx="2160240" cy="738664"/>
          </a:xfrm>
          <a:prstGeom prst="rect">
            <a:avLst/>
          </a:prstGeom>
          <a:noFill/>
        </p:spPr>
        <p:txBody>
          <a:bodyPr wrap="square" rtlCol="0">
            <a:spAutoFit/>
          </a:bodyPr>
          <a:lstStyle/>
          <a:p>
            <a:pPr>
              <a:spcBef>
                <a:spcPct val="50000"/>
              </a:spcBef>
            </a:pPr>
            <a:r>
              <a:rPr lang="zh-CN" altLang="en-US" sz="1400" dirty="0">
                <a:latin typeface="微软雅黑" panose="020B0503020204020204" charset="-122"/>
                <a:ea typeface="微软雅黑" panose="020B0503020204020204" charset="-122"/>
              </a:rPr>
              <a:t>成立苏州范斯特冲压，开始为高端客户提供精密冲压产品</a:t>
            </a:r>
            <a:endParaRPr lang="zh-CN" altLang="en-US" sz="1400" dirty="0">
              <a:latin typeface="微软雅黑" panose="020B0503020204020204" charset="-122"/>
              <a:ea typeface="微软雅黑" panose="020B0503020204020204" charset="-122"/>
            </a:endParaRPr>
          </a:p>
        </p:txBody>
      </p:sp>
      <p:grpSp>
        <p:nvGrpSpPr>
          <p:cNvPr id="64" name="组合 101"/>
          <p:cNvGrpSpPr/>
          <p:nvPr/>
        </p:nvGrpSpPr>
        <p:grpSpPr>
          <a:xfrm>
            <a:off x="8702803" y="3421264"/>
            <a:ext cx="829552" cy="718773"/>
            <a:chOff x="915283" y="3589354"/>
            <a:chExt cx="1089794" cy="944262"/>
          </a:xfrm>
        </p:grpSpPr>
        <p:sp>
          <p:nvSpPr>
            <p:cNvPr id="65" name="泪滴形 41"/>
            <p:cNvSpPr/>
            <p:nvPr/>
          </p:nvSpPr>
          <p:spPr>
            <a:xfrm rot="8100000">
              <a:off x="988049" y="3589354"/>
              <a:ext cx="944262" cy="944262"/>
            </a:xfrm>
            <a:prstGeom prst="teardrop">
              <a:avLst>
                <a:gd name="adj" fmla="val 109259"/>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66" name="文本框 5"/>
            <p:cNvSpPr txBox="1"/>
            <p:nvPr/>
          </p:nvSpPr>
          <p:spPr>
            <a:xfrm>
              <a:off x="915283" y="3832225"/>
              <a:ext cx="1089794" cy="485085"/>
            </a:xfrm>
            <a:prstGeom prst="rect">
              <a:avLst/>
            </a:prstGeom>
            <a:noFill/>
          </p:spPr>
          <p:txBody>
            <a:bodyPr wrap="square" rtlCol="0">
              <a:spAutoFit/>
            </a:bodyPr>
            <a:lstStyle>
              <a:defPPr>
                <a:defRPr lang="zh-CN"/>
              </a:defPPr>
              <a:lvl1pPr algn="ctr">
                <a:defRPr sz="1800">
                  <a:solidFill>
                    <a:srgbClr val="0066CC"/>
                  </a:solidFill>
                  <a:effectLst>
                    <a:innerShdw blurRad="63500" dist="38100" dir="13500000">
                      <a:prstClr val="black">
                        <a:alpha val="50000"/>
                      </a:prstClr>
                    </a:innerShdw>
                  </a:effectLst>
                  <a:latin typeface="微软雅黑" panose="020B0503020204020204" charset="-122"/>
                  <a:ea typeface="微软雅黑" panose="020B0503020204020204" charset="-122"/>
                </a:defRPr>
              </a:lvl1pPr>
            </a:lstStyle>
            <a:p>
              <a:r>
                <a:rPr lang="en-US" altLang="zh-CN" dirty="0">
                  <a:solidFill>
                    <a:srgbClr val="FF0000"/>
                  </a:solidFill>
                </a:rPr>
                <a:t>2015</a:t>
              </a:r>
              <a:endParaRPr lang="zh-CN" altLang="zh-CN" dirty="0">
                <a:solidFill>
                  <a:srgbClr val="FF0000"/>
                </a:solidFill>
              </a:endParaRPr>
            </a:p>
          </p:txBody>
        </p:sp>
      </p:grpSp>
      <p:sp>
        <p:nvSpPr>
          <p:cNvPr id="68" name="TextBox 43"/>
          <p:cNvSpPr txBox="1"/>
          <p:nvPr/>
        </p:nvSpPr>
        <p:spPr>
          <a:xfrm>
            <a:off x="7991272" y="4449431"/>
            <a:ext cx="2016224" cy="738664"/>
          </a:xfrm>
          <a:prstGeom prst="rect">
            <a:avLst/>
          </a:prstGeom>
          <a:noFill/>
        </p:spPr>
        <p:txBody>
          <a:bodyPr wrap="square" rtlCol="0">
            <a:spAutoFit/>
          </a:bodyPr>
          <a:lstStyle/>
          <a:p>
            <a:pPr>
              <a:spcBef>
                <a:spcPct val="50000"/>
              </a:spcBef>
            </a:pPr>
            <a:r>
              <a:rPr lang="zh-CN" altLang="en-US" sz="1400" dirty="0">
                <a:latin typeface="方正粗黑宋简体" panose="02000000000000000000" charset="-122"/>
                <a:ea typeface="方正粗黑宋简体" panose="02000000000000000000" charset="-122"/>
                <a:cs typeface="方正粗黑宋简体" panose="02000000000000000000" charset="-122"/>
                <a:sym typeface="+mn-ea"/>
              </a:rPr>
              <a:t>成立锂电事业部，为新能源汽车动力电池组提供精密结构件</a:t>
            </a:r>
            <a:endParaRPr lang="zh-CN" altLang="en-US" sz="1400" dirty="0">
              <a:latin typeface="微软雅黑" panose="020B0503020204020204" charset="-122"/>
              <a:ea typeface="微软雅黑" panose="020B0503020204020204" charset="-122"/>
            </a:endParaRPr>
          </a:p>
        </p:txBody>
      </p:sp>
      <p:grpSp>
        <p:nvGrpSpPr>
          <p:cNvPr id="70" name="组合 107"/>
          <p:cNvGrpSpPr/>
          <p:nvPr/>
        </p:nvGrpSpPr>
        <p:grpSpPr>
          <a:xfrm>
            <a:off x="10016317" y="3470116"/>
            <a:ext cx="829552" cy="718773"/>
            <a:chOff x="2694667" y="3717826"/>
            <a:chExt cx="829744" cy="718939"/>
          </a:xfrm>
        </p:grpSpPr>
        <p:sp>
          <p:nvSpPr>
            <p:cNvPr id="74" name="泪滴形 108"/>
            <p:cNvSpPr/>
            <p:nvPr/>
          </p:nvSpPr>
          <p:spPr>
            <a:xfrm rot="-2700000">
              <a:off x="2750069" y="3717826"/>
              <a:ext cx="718939" cy="718939"/>
            </a:xfrm>
            <a:prstGeom prst="teardrop">
              <a:avLst>
                <a:gd name="adj" fmla="val 109259"/>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75" name="文本框 5"/>
            <p:cNvSpPr txBox="1"/>
            <p:nvPr/>
          </p:nvSpPr>
          <p:spPr>
            <a:xfrm>
              <a:off x="2694667" y="3902742"/>
              <a:ext cx="829744" cy="369332"/>
            </a:xfrm>
            <a:prstGeom prst="rect">
              <a:avLst/>
            </a:prstGeom>
            <a:noFill/>
          </p:spPr>
          <p:txBody>
            <a:bodyPr wrap="square" rtlCol="0">
              <a:spAutoFit/>
            </a:bodyPr>
            <a:lstStyle>
              <a:defPPr>
                <a:defRPr lang="zh-CN"/>
              </a:defPPr>
              <a:lvl1pPr algn="ctr">
                <a:defRPr sz="1800">
                  <a:solidFill>
                    <a:srgbClr val="0066CC"/>
                  </a:solidFill>
                  <a:effectLst>
                    <a:innerShdw blurRad="63500" dist="38100" dir="13500000">
                      <a:prstClr val="black">
                        <a:alpha val="50000"/>
                      </a:prstClr>
                    </a:innerShdw>
                  </a:effectLst>
                  <a:latin typeface="微软雅黑" panose="020B0503020204020204" charset="-122"/>
                  <a:ea typeface="微软雅黑" panose="020B0503020204020204" charset="-122"/>
                </a:defRPr>
              </a:lvl1pPr>
            </a:lstStyle>
            <a:p>
              <a:r>
                <a:rPr lang="en-US" altLang="zh-CN" dirty="0">
                  <a:solidFill>
                    <a:srgbClr val="FF0000"/>
                  </a:solidFill>
                </a:rPr>
                <a:t>2018</a:t>
              </a:r>
              <a:endParaRPr lang="zh-CN" altLang="zh-CN" dirty="0">
                <a:solidFill>
                  <a:srgbClr val="FF0000"/>
                </a:solidFill>
              </a:endParaRPr>
            </a:p>
          </p:txBody>
        </p:sp>
      </p:grpSp>
      <p:sp>
        <p:nvSpPr>
          <p:cNvPr id="76" name="TextBox 111"/>
          <p:cNvSpPr txBox="1"/>
          <p:nvPr/>
        </p:nvSpPr>
        <p:spPr>
          <a:xfrm>
            <a:off x="9422451" y="2138453"/>
            <a:ext cx="2160240" cy="523220"/>
          </a:xfrm>
          <a:prstGeom prst="rect">
            <a:avLst/>
          </a:prstGeom>
          <a:noFill/>
        </p:spPr>
        <p:txBody>
          <a:bodyPr wrap="square" rtlCol="0">
            <a:spAutoFit/>
          </a:bodyPr>
          <a:lstStyle/>
          <a:p>
            <a:pPr>
              <a:spcBef>
                <a:spcPct val="50000"/>
              </a:spcBef>
            </a:pPr>
            <a:r>
              <a:rPr lang="zh-CN" altLang="en-US" sz="1400" dirty="0">
                <a:latin typeface="方正粗黑宋简体" panose="02000000000000000000" charset="-122"/>
                <a:ea typeface="方正粗黑宋简体" panose="02000000000000000000" charset="-122"/>
                <a:cs typeface="方正粗黑宋简体" panose="02000000000000000000" charset="-122"/>
                <a:sym typeface="+mn-ea"/>
              </a:rPr>
              <a:t>荣获</a:t>
            </a:r>
            <a:r>
              <a:rPr lang="en-US" altLang="zh-CN" sz="1400" dirty="0">
                <a:latin typeface="方正粗黑宋简体" panose="02000000000000000000" charset="-122"/>
                <a:ea typeface="方正粗黑宋简体" panose="02000000000000000000" charset="-122"/>
                <a:cs typeface="方正粗黑宋简体" panose="02000000000000000000" charset="-122"/>
                <a:sym typeface="+mn-ea"/>
              </a:rPr>
              <a:t>CATL</a:t>
            </a:r>
            <a:r>
              <a:rPr lang="zh-CN" altLang="en-US" sz="1400" dirty="0">
                <a:latin typeface="方正粗黑宋简体" panose="02000000000000000000" charset="-122"/>
                <a:ea typeface="方正粗黑宋简体" panose="02000000000000000000" charset="-122"/>
                <a:cs typeface="方正粗黑宋简体" panose="02000000000000000000" charset="-122"/>
                <a:sym typeface="+mn-ea"/>
              </a:rPr>
              <a:t>年度优秀供应商奖，实现销售</a:t>
            </a:r>
            <a:r>
              <a:rPr lang="en-US" altLang="zh-CN" sz="1400" dirty="0">
                <a:latin typeface="方正粗黑宋简体" panose="02000000000000000000" charset="-122"/>
                <a:ea typeface="方正粗黑宋简体" panose="02000000000000000000" charset="-122"/>
                <a:cs typeface="方正粗黑宋简体" panose="02000000000000000000" charset="-122"/>
                <a:sym typeface="+mn-ea"/>
              </a:rPr>
              <a:t>1.73</a:t>
            </a:r>
            <a:r>
              <a:rPr lang="zh-CN" altLang="en-US" sz="1400" dirty="0">
                <a:latin typeface="方正粗黑宋简体" panose="02000000000000000000" charset="-122"/>
                <a:ea typeface="方正粗黑宋简体" panose="02000000000000000000" charset="-122"/>
                <a:cs typeface="方正粗黑宋简体" panose="02000000000000000000" charset="-122"/>
                <a:sym typeface="+mn-ea"/>
              </a:rPr>
              <a:t>亿元</a:t>
            </a:r>
            <a:endParaRPr lang="zh-CN" altLang="en-US" sz="1400" dirty="0">
              <a:latin typeface="微软雅黑" panose="020B0503020204020204" charset="-122"/>
              <a:ea typeface="微软雅黑" panose="020B0503020204020204" charset="-122"/>
            </a:endParaRPr>
          </a:p>
        </p:txBody>
      </p:sp>
      <p:grpSp>
        <p:nvGrpSpPr>
          <p:cNvPr id="80" name="组合 98"/>
          <p:cNvGrpSpPr/>
          <p:nvPr/>
        </p:nvGrpSpPr>
        <p:grpSpPr>
          <a:xfrm>
            <a:off x="11236588" y="3403936"/>
            <a:ext cx="829552" cy="718773"/>
            <a:chOff x="915283" y="3589354"/>
            <a:chExt cx="1089794" cy="944262"/>
          </a:xfrm>
        </p:grpSpPr>
        <p:sp>
          <p:nvSpPr>
            <p:cNvPr id="81" name="泪滴形 99"/>
            <p:cNvSpPr/>
            <p:nvPr/>
          </p:nvSpPr>
          <p:spPr>
            <a:xfrm rot="8100000">
              <a:off x="988049" y="3589354"/>
              <a:ext cx="944262" cy="944262"/>
            </a:xfrm>
            <a:prstGeom prst="teardrop">
              <a:avLst>
                <a:gd name="adj" fmla="val 109259"/>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2" name="文本框 5"/>
            <p:cNvSpPr txBox="1"/>
            <p:nvPr/>
          </p:nvSpPr>
          <p:spPr>
            <a:xfrm>
              <a:off x="915283" y="3832225"/>
              <a:ext cx="1089794" cy="485085"/>
            </a:xfrm>
            <a:prstGeom prst="rect">
              <a:avLst/>
            </a:prstGeom>
            <a:noFill/>
          </p:spPr>
          <p:txBody>
            <a:bodyPr wrap="square" rtlCol="0">
              <a:spAutoFit/>
            </a:bodyPr>
            <a:lstStyle>
              <a:defPPr>
                <a:defRPr lang="zh-CN"/>
              </a:defPPr>
              <a:lvl1pPr algn="ctr">
                <a:defRPr sz="1800">
                  <a:solidFill>
                    <a:srgbClr val="0066CC"/>
                  </a:solidFill>
                  <a:effectLst>
                    <a:innerShdw blurRad="63500" dist="38100" dir="13500000">
                      <a:prstClr val="black">
                        <a:alpha val="50000"/>
                      </a:prstClr>
                    </a:innerShdw>
                  </a:effectLst>
                  <a:latin typeface="微软雅黑" panose="020B0503020204020204" charset="-122"/>
                  <a:ea typeface="微软雅黑" panose="020B0503020204020204" charset="-122"/>
                </a:defRPr>
              </a:lvl1pPr>
            </a:lstStyle>
            <a:p>
              <a:r>
                <a:rPr lang="en-US" altLang="zh-CN" dirty="0">
                  <a:solidFill>
                    <a:srgbClr val="FF0000"/>
                  </a:solidFill>
                </a:rPr>
                <a:t>2019</a:t>
              </a:r>
              <a:endParaRPr lang="zh-CN" altLang="zh-CN" dirty="0">
                <a:solidFill>
                  <a:srgbClr val="FF0000"/>
                </a:solidFill>
              </a:endParaRPr>
            </a:p>
          </p:txBody>
        </p:sp>
      </p:grpSp>
      <p:sp>
        <p:nvSpPr>
          <p:cNvPr id="83" name="TextBox 43"/>
          <p:cNvSpPr txBox="1"/>
          <p:nvPr/>
        </p:nvSpPr>
        <p:spPr>
          <a:xfrm>
            <a:off x="10228476" y="4456378"/>
            <a:ext cx="2016224" cy="1255728"/>
          </a:xfrm>
          <a:prstGeom prst="rect">
            <a:avLst/>
          </a:prstGeom>
          <a:noFill/>
        </p:spPr>
        <p:txBody>
          <a:bodyPr wrap="square" rtlCol="0">
            <a:spAutoFit/>
          </a:bodyPr>
          <a:lstStyle/>
          <a:p>
            <a:pPr>
              <a:lnSpc>
                <a:spcPct val="90000"/>
              </a:lnSpc>
            </a:pPr>
            <a:r>
              <a:rPr lang="zh-CN" altLang="en-US" sz="1400" dirty="0"/>
              <a:t>全面展开自动化布局，投入</a:t>
            </a:r>
            <a:r>
              <a:rPr lang="en-US" altLang="zh-CN" sz="1400" dirty="0"/>
              <a:t>21</a:t>
            </a:r>
            <a:r>
              <a:rPr lang="zh-CN" altLang="en-US" sz="1400" dirty="0"/>
              <a:t>条自动线，实现</a:t>
            </a:r>
            <a:r>
              <a:rPr lang="en-US" altLang="zh-CN" sz="1400" dirty="0"/>
              <a:t>14</a:t>
            </a:r>
            <a:r>
              <a:rPr lang="zh-CN" altLang="en-US" sz="1400" dirty="0"/>
              <a:t>条量产</a:t>
            </a:r>
            <a:endParaRPr lang="en-US" altLang="zh-CN" sz="1400" dirty="0"/>
          </a:p>
          <a:p>
            <a:pPr>
              <a:lnSpc>
                <a:spcPct val="90000"/>
              </a:lnSpc>
            </a:pPr>
            <a:r>
              <a:rPr lang="en-US" altLang="zh-CN" sz="1400" dirty="0"/>
              <a:t>MES</a:t>
            </a:r>
            <a:r>
              <a:rPr lang="zh-CN" altLang="en-US" sz="1400" dirty="0"/>
              <a:t>系统启动</a:t>
            </a:r>
            <a:endParaRPr lang="en-US" altLang="zh-CN" sz="1400" dirty="0"/>
          </a:p>
          <a:p>
            <a:pPr>
              <a:lnSpc>
                <a:spcPct val="90000"/>
              </a:lnSpc>
            </a:pPr>
            <a:r>
              <a:rPr lang="zh-CN" altLang="en-US" sz="1400" dirty="0">
                <a:latin typeface="方正粗黑宋简体" panose="02000000000000000000" charset="-122"/>
                <a:ea typeface="方正粗黑宋简体" panose="02000000000000000000" charset="-122"/>
                <a:cs typeface="方正粗黑宋简体" panose="02000000000000000000" charset="-122"/>
                <a:sym typeface="+mn-ea"/>
              </a:rPr>
              <a:t>再次荣获</a:t>
            </a:r>
            <a:r>
              <a:rPr lang="en-US" altLang="zh-CN" sz="1400" dirty="0">
                <a:latin typeface="方正粗黑宋简体" panose="02000000000000000000" charset="-122"/>
                <a:ea typeface="方正粗黑宋简体" panose="02000000000000000000" charset="-122"/>
                <a:cs typeface="方正粗黑宋简体" panose="02000000000000000000" charset="-122"/>
                <a:sym typeface="+mn-ea"/>
              </a:rPr>
              <a:t>CATL</a:t>
            </a:r>
            <a:r>
              <a:rPr lang="zh-CN" altLang="en-US" sz="1400" dirty="0">
                <a:latin typeface="方正粗黑宋简体" panose="02000000000000000000" charset="-122"/>
                <a:ea typeface="方正粗黑宋简体" panose="02000000000000000000" charset="-122"/>
                <a:cs typeface="方正粗黑宋简体" panose="02000000000000000000" charset="-122"/>
                <a:sym typeface="+mn-ea"/>
              </a:rPr>
              <a:t>年度优秀供应商奖</a:t>
            </a:r>
            <a:endParaRPr lang="en-US" altLang="zh-CN" sz="1400" dirty="0"/>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7150"/>
            <a:ext cx="931328" cy="752864"/>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01</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042670" y="339090"/>
            <a:ext cx="2401570" cy="564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客户资源</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endParaRPr>
          </a:p>
        </p:txBody>
      </p:sp>
      <p:sp>
        <p:nvSpPr>
          <p:cNvPr id="31" name="矩形 30"/>
          <p:cNvSpPr/>
          <p:nvPr/>
        </p:nvSpPr>
        <p:spPr>
          <a:xfrm>
            <a:off x="2882265" y="514350"/>
            <a:ext cx="9304655" cy="107950"/>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cstate="print"/>
          <a:stretch>
            <a:fillRect/>
          </a:stretch>
        </p:blipFill>
        <p:spPr>
          <a:xfrm>
            <a:off x="711835" y="1969770"/>
            <a:ext cx="1558925" cy="619125"/>
          </a:xfrm>
          <a:prstGeom prst="rect">
            <a:avLst/>
          </a:prstGeom>
        </p:spPr>
      </p:pic>
      <p:pic>
        <p:nvPicPr>
          <p:cNvPr id="5" name="图片 4"/>
          <p:cNvPicPr>
            <a:picLocks noChangeAspect="1"/>
          </p:cNvPicPr>
          <p:nvPr/>
        </p:nvPicPr>
        <p:blipFill>
          <a:blip r:embed="rId2" cstate="print"/>
          <a:stretch>
            <a:fillRect/>
          </a:stretch>
        </p:blipFill>
        <p:spPr>
          <a:xfrm>
            <a:off x="711835" y="2750820"/>
            <a:ext cx="1558925" cy="619760"/>
          </a:xfrm>
          <a:prstGeom prst="rect">
            <a:avLst/>
          </a:prstGeom>
        </p:spPr>
      </p:pic>
      <p:pic>
        <p:nvPicPr>
          <p:cNvPr id="6" name="图片 5"/>
          <p:cNvPicPr>
            <a:picLocks noChangeAspect="1"/>
          </p:cNvPicPr>
          <p:nvPr/>
        </p:nvPicPr>
        <p:blipFill>
          <a:blip r:embed="rId3" cstate="print"/>
          <a:stretch>
            <a:fillRect/>
          </a:stretch>
        </p:blipFill>
        <p:spPr>
          <a:xfrm>
            <a:off x="2588260" y="1906905"/>
            <a:ext cx="1558925" cy="745490"/>
          </a:xfrm>
          <a:prstGeom prst="rect">
            <a:avLst/>
          </a:prstGeom>
        </p:spPr>
      </p:pic>
      <p:pic>
        <p:nvPicPr>
          <p:cNvPr id="9" name="图片 8"/>
          <p:cNvPicPr>
            <a:picLocks noChangeAspect="1"/>
          </p:cNvPicPr>
          <p:nvPr/>
        </p:nvPicPr>
        <p:blipFill>
          <a:blip r:embed="rId4" cstate="screen"/>
          <a:srcRect/>
          <a:stretch>
            <a:fillRect/>
          </a:stretch>
        </p:blipFill>
        <p:spPr>
          <a:xfrm>
            <a:off x="2524760" y="2737485"/>
            <a:ext cx="1685925" cy="633095"/>
          </a:xfrm>
          <a:prstGeom prst="rect">
            <a:avLst/>
          </a:prstGeom>
        </p:spPr>
      </p:pic>
      <p:pic>
        <p:nvPicPr>
          <p:cNvPr id="10" name="图片 9"/>
          <p:cNvPicPr>
            <a:picLocks noChangeAspect="1"/>
          </p:cNvPicPr>
          <p:nvPr/>
        </p:nvPicPr>
        <p:blipFill>
          <a:blip r:embed="rId5" cstate="print"/>
          <a:stretch>
            <a:fillRect/>
          </a:stretch>
        </p:blipFill>
        <p:spPr>
          <a:xfrm>
            <a:off x="648335" y="3522345"/>
            <a:ext cx="1685925" cy="685800"/>
          </a:xfrm>
          <a:prstGeom prst="rect">
            <a:avLst/>
          </a:prstGeom>
        </p:spPr>
      </p:pic>
      <p:pic>
        <p:nvPicPr>
          <p:cNvPr id="12" name="图片 11"/>
          <p:cNvPicPr>
            <a:picLocks noChangeAspect="1"/>
          </p:cNvPicPr>
          <p:nvPr/>
        </p:nvPicPr>
        <p:blipFill>
          <a:blip r:embed="rId6" cstate="print"/>
          <a:stretch>
            <a:fillRect/>
          </a:stretch>
        </p:blipFill>
        <p:spPr>
          <a:xfrm>
            <a:off x="2556510" y="3531870"/>
            <a:ext cx="1590675" cy="676275"/>
          </a:xfrm>
          <a:prstGeom prst="rect">
            <a:avLst/>
          </a:prstGeom>
        </p:spPr>
      </p:pic>
      <p:pic>
        <p:nvPicPr>
          <p:cNvPr id="15" name="图片 14"/>
          <p:cNvPicPr>
            <a:picLocks noChangeAspect="1"/>
          </p:cNvPicPr>
          <p:nvPr/>
        </p:nvPicPr>
        <p:blipFill>
          <a:blip r:embed="rId7" cstate="print"/>
          <a:stretch>
            <a:fillRect/>
          </a:stretch>
        </p:blipFill>
        <p:spPr>
          <a:xfrm>
            <a:off x="657860" y="4345940"/>
            <a:ext cx="1657350" cy="581025"/>
          </a:xfrm>
          <a:prstGeom prst="rect">
            <a:avLst/>
          </a:prstGeom>
        </p:spPr>
      </p:pic>
      <p:pic>
        <p:nvPicPr>
          <p:cNvPr id="16" name="图片 15"/>
          <p:cNvPicPr>
            <a:picLocks noChangeAspect="1"/>
          </p:cNvPicPr>
          <p:nvPr/>
        </p:nvPicPr>
        <p:blipFill>
          <a:blip r:embed="rId8" cstate="print"/>
          <a:stretch>
            <a:fillRect/>
          </a:stretch>
        </p:blipFill>
        <p:spPr>
          <a:xfrm>
            <a:off x="2534285" y="4345940"/>
            <a:ext cx="1828800" cy="656590"/>
          </a:xfrm>
          <a:prstGeom prst="rect">
            <a:avLst/>
          </a:prstGeom>
        </p:spPr>
      </p:pic>
      <p:pic>
        <p:nvPicPr>
          <p:cNvPr id="17" name="图片 16"/>
          <p:cNvPicPr>
            <a:picLocks noChangeAspect="1"/>
          </p:cNvPicPr>
          <p:nvPr/>
        </p:nvPicPr>
        <p:blipFill>
          <a:blip r:embed="rId9" cstate="print"/>
          <a:stretch>
            <a:fillRect/>
          </a:stretch>
        </p:blipFill>
        <p:spPr>
          <a:xfrm>
            <a:off x="1602105" y="5074920"/>
            <a:ext cx="1590675" cy="875030"/>
          </a:xfrm>
          <a:prstGeom prst="rect">
            <a:avLst/>
          </a:prstGeom>
        </p:spPr>
      </p:pic>
      <p:sp>
        <p:nvSpPr>
          <p:cNvPr id="18" name="矩形 17"/>
          <p:cNvSpPr/>
          <p:nvPr/>
        </p:nvSpPr>
        <p:spPr>
          <a:xfrm>
            <a:off x="356870" y="1555750"/>
            <a:ext cx="4006215" cy="4742815"/>
          </a:xfrm>
          <a:prstGeom prst="rect">
            <a:avLst/>
          </a:prstGeom>
          <a:noFill/>
          <a:ln w="53975" cmpd="sng">
            <a:solidFill>
              <a:srgbClr val="0750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179830" y="1301115"/>
            <a:ext cx="2400300" cy="521970"/>
          </a:xfrm>
          <a:prstGeom prst="rect">
            <a:avLst/>
          </a:prstGeom>
          <a:solidFill>
            <a:schemeClr val="bg1"/>
          </a:solidFill>
        </p:spPr>
        <p:txBody>
          <a:bodyPr wrap="square" rtlCol="0">
            <a:spAutoFit/>
          </a:bodyPr>
          <a:lstStyle/>
          <a:p>
            <a:pPr algn="ctr"/>
            <a:r>
              <a:rPr lang="zh-CN" altLang="en-US" sz="2800">
                <a:solidFill>
                  <a:srgbClr val="259BE3"/>
                </a:solidFill>
                <a:latin typeface="方正粗黑宋简体" panose="02000000000000000000" charset="-122"/>
                <a:ea typeface="方正粗黑宋简体" panose="02000000000000000000" charset="-122"/>
              </a:rPr>
              <a:t>模具事业部</a:t>
            </a:r>
            <a:endParaRPr lang="zh-CN" altLang="en-US" sz="2800">
              <a:solidFill>
                <a:srgbClr val="259BE3"/>
              </a:solidFill>
              <a:latin typeface="方正粗黑宋简体" panose="02000000000000000000" charset="-122"/>
              <a:ea typeface="方正粗黑宋简体" panose="02000000000000000000" charset="-122"/>
            </a:endParaRPr>
          </a:p>
        </p:txBody>
      </p:sp>
      <p:pic>
        <p:nvPicPr>
          <p:cNvPr id="21" name="图片 20"/>
          <p:cNvPicPr>
            <a:picLocks noChangeAspect="1"/>
          </p:cNvPicPr>
          <p:nvPr/>
        </p:nvPicPr>
        <p:blipFill>
          <a:blip r:embed="rId10" cstate="print"/>
          <a:stretch>
            <a:fillRect/>
          </a:stretch>
        </p:blipFill>
        <p:spPr>
          <a:xfrm>
            <a:off x="6238240" y="2811145"/>
            <a:ext cx="1550670" cy="786765"/>
          </a:xfrm>
          <a:prstGeom prst="rect">
            <a:avLst/>
          </a:prstGeom>
        </p:spPr>
      </p:pic>
      <p:pic>
        <p:nvPicPr>
          <p:cNvPr id="20" name="图片 19"/>
          <p:cNvPicPr>
            <a:picLocks noChangeAspect="1"/>
          </p:cNvPicPr>
          <p:nvPr/>
        </p:nvPicPr>
        <p:blipFill>
          <a:blip r:embed="rId11" cstate="print"/>
          <a:stretch>
            <a:fillRect/>
          </a:stretch>
        </p:blipFill>
        <p:spPr>
          <a:xfrm>
            <a:off x="5067935" y="2811145"/>
            <a:ext cx="1170305" cy="543560"/>
          </a:xfrm>
          <a:prstGeom prst="rect">
            <a:avLst/>
          </a:prstGeom>
        </p:spPr>
      </p:pic>
      <p:sp>
        <p:nvSpPr>
          <p:cNvPr id="22" name="矩形 21"/>
          <p:cNvSpPr/>
          <p:nvPr/>
        </p:nvSpPr>
        <p:spPr>
          <a:xfrm>
            <a:off x="4690110" y="1555115"/>
            <a:ext cx="3429000" cy="4742815"/>
          </a:xfrm>
          <a:prstGeom prst="rect">
            <a:avLst/>
          </a:prstGeom>
          <a:noFill/>
          <a:ln w="53975" cmpd="sng">
            <a:solidFill>
              <a:srgbClr val="0750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5204460" y="1304925"/>
            <a:ext cx="2400300" cy="521970"/>
          </a:xfrm>
          <a:prstGeom prst="rect">
            <a:avLst/>
          </a:prstGeom>
          <a:solidFill>
            <a:schemeClr val="bg1"/>
          </a:solidFill>
        </p:spPr>
        <p:txBody>
          <a:bodyPr wrap="square" rtlCol="0">
            <a:spAutoFit/>
          </a:bodyPr>
          <a:lstStyle/>
          <a:p>
            <a:pPr algn="ctr"/>
            <a:r>
              <a:rPr lang="zh-CN" altLang="en-US" sz="2800">
                <a:solidFill>
                  <a:srgbClr val="259BE3"/>
                </a:solidFill>
                <a:latin typeface="方正粗黑宋简体" panose="02000000000000000000" charset="-122"/>
                <a:ea typeface="方正粗黑宋简体" panose="02000000000000000000" charset="-122"/>
              </a:rPr>
              <a:t>冲压事业部</a:t>
            </a:r>
            <a:endParaRPr lang="zh-CN" altLang="en-US" sz="2800">
              <a:solidFill>
                <a:srgbClr val="259BE3"/>
              </a:solidFill>
              <a:latin typeface="方正粗黑宋简体" panose="02000000000000000000" charset="-122"/>
              <a:ea typeface="方正粗黑宋简体" panose="02000000000000000000" charset="-122"/>
            </a:endParaRPr>
          </a:p>
        </p:txBody>
      </p:sp>
      <p:pic>
        <p:nvPicPr>
          <p:cNvPr id="25" name="图片 24"/>
          <p:cNvPicPr>
            <a:picLocks noChangeAspect="1"/>
          </p:cNvPicPr>
          <p:nvPr/>
        </p:nvPicPr>
        <p:blipFill>
          <a:blip r:embed="rId12" cstate="print"/>
          <a:stretch>
            <a:fillRect/>
          </a:stretch>
        </p:blipFill>
        <p:spPr>
          <a:xfrm>
            <a:off x="4723129" y="1927284"/>
            <a:ext cx="1859915" cy="552450"/>
          </a:xfrm>
          <a:prstGeom prst="rect">
            <a:avLst/>
          </a:prstGeom>
        </p:spPr>
      </p:pic>
      <p:sp>
        <p:nvSpPr>
          <p:cNvPr id="28" name="矩形 27"/>
          <p:cNvSpPr/>
          <p:nvPr/>
        </p:nvSpPr>
        <p:spPr>
          <a:xfrm>
            <a:off x="8421370" y="1555115"/>
            <a:ext cx="3429000" cy="4742815"/>
          </a:xfrm>
          <a:prstGeom prst="rect">
            <a:avLst/>
          </a:prstGeom>
          <a:noFill/>
          <a:ln w="53975" cmpd="sng">
            <a:solidFill>
              <a:srgbClr val="0750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8968740" y="1304925"/>
            <a:ext cx="2400300" cy="521970"/>
          </a:xfrm>
          <a:prstGeom prst="rect">
            <a:avLst/>
          </a:prstGeom>
          <a:solidFill>
            <a:schemeClr val="bg1"/>
          </a:solidFill>
        </p:spPr>
        <p:txBody>
          <a:bodyPr wrap="square" rtlCol="0">
            <a:spAutoFit/>
          </a:bodyPr>
          <a:lstStyle/>
          <a:p>
            <a:pPr algn="ctr"/>
            <a:r>
              <a:rPr lang="zh-CN" altLang="en-US" sz="2800" b="1" dirty="0">
                <a:solidFill>
                  <a:srgbClr val="259BE3"/>
                </a:solidFill>
                <a:latin typeface="Arial" panose="020B0604020202020204" pitchFamily="34" charset="0"/>
                <a:ea typeface="思源黑体 CN Bold" panose="020B0800000000000000" pitchFamily="34" charset="-122"/>
                <a:cs typeface="Arial" panose="020B0604020202020204" pitchFamily="34" charset="0"/>
              </a:rPr>
              <a:t>锂电</a:t>
            </a:r>
            <a:r>
              <a:rPr lang="zh-CN" altLang="en-US" sz="2800" dirty="0">
                <a:solidFill>
                  <a:srgbClr val="259BE3"/>
                </a:solidFill>
                <a:latin typeface="方正粗黑宋简体" panose="02000000000000000000" charset="-122"/>
                <a:ea typeface="方正粗黑宋简体" panose="02000000000000000000" charset="-122"/>
              </a:rPr>
              <a:t>事业部</a:t>
            </a:r>
            <a:endParaRPr lang="zh-CN" altLang="en-US" sz="2800" dirty="0">
              <a:solidFill>
                <a:srgbClr val="259BE3"/>
              </a:solidFill>
              <a:latin typeface="方正粗黑宋简体" panose="02000000000000000000" charset="-122"/>
              <a:ea typeface="方正粗黑宋简体" panose="02000000000000000000" charset="-122"/>
            </a:endParaRPr>
          </a:p>
        </p:txBody>
      </p:sp>
      <p:pic>
        <p:nvPicPr>
          <p:cNvPr id="33" name="图片 32"/>
          <p:cNvPicPr>
            <a:picLocks noChangeAspect="1"/>
          </p:cNvPicPr>
          <p:nvPr/>
        </p:nvPicPr>
        <p:blipFill>
          <a:blip r:embed="rId13" cstate="print"/>
          <a:stretch>
            <a:fillRect/>
          </a:stretch>
        </p:blipFill>
        <p:spPr>
          <a:xfrm>
            <a:off x="9444990" y="1969770"/>
            <a:ext cx="1447800" cy="609600"/>
          </a:xfrm>
          <a:prstGeom prst="rect">
            <a:avLst/>
          </a:prstGeom>
        </p:spPr>
      </p:pic>
      <p:pic>
        <p:nvPicPr>
          <p:cNvPr id="34" name="图片 33"/>
          <p:cNvPicPr>
            <a:picLocks noChangeAspect="1"/>
          </p:cNvPicPr>
          <p:nvPr/>
        </p:nvPicPr>
        <p:blipFill>
          <a:blip r:embed="rId14" cstate="print"/>
          <a:stretch>
            <a:fillRect/>
          </a:stretch>
        </p:blipFill>
        <p:spPr>
          <a:xfrm>
            <a:off x="8641080" y="2811145"/>
            <a:ext cx="1314450" cy="657225"/>
          </a:xfrm>
          <a:prstGeom prst="rect">
            <a:avLst/>
          </a:prstGeom>
        </p:spPr>
      </p:pic>
      <p:pic>
        <p:nvPicPr>
          <p:cNvPr id="35" name="图片 34"/>
          <p:cNvPicPr>
            <a:picLocks noChangeAspect="1"/>
          </p:cNvPicPr>
          <p:nvPr/>
        </p:nvPicPr>
        <p:blipFill>
          <a:blip r:embed="rId15" cstate="print"/>
          <a:stretch>
            <a:fillRect/>
          </a:stretch>
        </p:blipFill>
        <p:spPr>
          <a:xfrm>
            <a:off x="10206355" y="2772410"/>
            <a:ext cx="1287145" cy="621030"/>
          </a:xfrm>
          <a:prstGeom prst="rect">
            <a:avLst/>
          </a:prstGeom>
        </p:spPr>
      </p:pic>
      <p:pic>
        <p:nvPicPr>
          <p:cNvPr id="32" name="图片 31"/>
          <p:cNvPicPr>
            <a:picLocks noChangeAspect="1"/>
          </p:cNvPicPr>
          <p:nvPr/>
        </p:nvPicPr>
        <p:blipFill>
          <a:blip r:embed="rId4" cstate="screen"/>
          <a:srcRect/>
          <a:stretch>
            <a:fillRect/>
          </a:stretch>
        </p:blipFill>
        <p:spPr>
          <a:xfrm>
            <a:off x="4772292" y="4373064"/>
            <a:ext cx="1685925" cy="633095"/>
          </a:xfrm>
          <a:prstGeom prst="rect">
            <a:avLst/>
          </a:prstGeom>
        </p:spPr>
      </p:pic>
      <p:pic>
        <p:nvPicPr>
          <p:cNvPr id="36" name="图片 35"/>
          <p:cNvPicPr>
            <a:picLocks noChangeAspect="1"/>
          </p:cNvPicPr>
          <p:nvPr/>
        </p:nvPicPr>
        <p:blipFill>
          <a:blip r:embed="rId16" cstate="screen"/>
          <a:stretch>
            <a:fillRect/>
          </a:stretch>
        </p:blipFill>
        <p:spPr>
          <a:xfrm>
            <a:off x="6570550" y="3639896"/>
            <a:ext cx="835802" cy="416408"/>
          </a:xfrm>
          <a:prstGeom prst="rect">
            <a:avLst/>
          </a:prstGeom>
        </p:spPr>
      </p:pic>
      <p:pic>
        <p:nvPicPr>
          <p:cNvPr id="37" name="图片 36"/>
          <p:cNvPicPr>
            <a:picLocks noChangeAspect="1"/>
          </p:cNvPicPr>
          <p:nvPr/>
        </p:nvPicPr>
        <p:blipFill>
          <a:blip r:embed="rId17" cstate="print"/>
          <a:stretch>
            <a:fillRect/>
          </a:stretch>
        </p:blipFill>
        <p:spPr>
          <a:xfrm>
            <a:off x="5164670" y="5403133"/>
            <a:ext cx="1210564" cy="497822"/>
          </a:xfrm>
          <a:prstGeom prst="rect">
            <a:avLst/>
          </a:prstGeom>
        </p:spPr>
      </p:pic>
      <p:pic>
        <p:nvPicPr>
          <p:cNvPr id="38" name="图片 37" descr="5416b3697b4e4"/>
          <p:cNvPicPr>
            <a:picLocks noChangeAspect="1"/>
          </p:cNvPicPr>
          <p:nvPr/>
        </p:nvPicPr>
        <p:blipFill>
          <a:blip r:embed="rId18" cstate="screen"/>
          <a:srcRect/>
          <a:stretch>
            <a:fillRect/>
          </a:stretch>
        </p:blipFill>
        <p:spPr>
          <a:xfrm>
            <a:off x="6562908" y="5389083"/>
            <a:ext cx="1218353" cy="437710"/>
          </a:xfrm>
          <a:prstGeom prst="rect">
            <a:avLst/>
          </a:prstGeom>
        </p:spPr>
      </p:pic>
      <p:pic>
        <p:nvPicPr>
          <p:cNvPr id="40" name="图片 39"/>
          <p:cNvPicPr>
            <a:picLocks noChangeAspect="1"/>
          </p:cNvPicPr>
          <p:nvPr/>
        </p:nvPicPr>
        <p:blipFill>
          <a:blip r:embed="rId19" cstate="screen"/>
          <a:stretch>
            <a:fillRect/>
          </a:stretch>
        </p:blipFill>
        <p:spPr>
          <a:xfrm>
            <a:off x="6570550" y="4306494"/>
            <a:ext cx="1122015" cy="617220"/>
          </a:xfrm>
          <a:prstGeom prst="rect">
            <a:avLst/>
          </a:prstGeom>
        </p:spPr>
      </p:pic>
      <p:pic>
        <p:nvPicPr>
          <p:cNvPr id="41" name="图片 40"/>
          <p:cNvPicPr>
            <a:picLocks noChangeAspect="1"/>
          </p:cNvPicPr>
          <p:nvPr/>
        </p:nvPicPr>
        <p:blipFill>
          <a:blip r:embed="rId8" cstate="print"/>
          <a:stretch>
            <a:fillRect/>
          </a:stretch>
        </p:blipFill>
        <p:spPr>
          <a:xfrm>
            <a:off x="6403893" y="1868881"/>
            <a:ext cx="1629062" cy="658114"/>
          </a:xfrm>
          <a:prstGeom prst="rect">
            <a:avLst/>
          </a:prstGeom>
        </p:spPr>
      </p:pic>
      <p:pic>
        <p:nvPicPr>
          <p:cNvPr id="42" name="图片 41"/>
          <p:cNvPicPr>
            <a:picLocks noChangeAspect="1"/>
          </p:cNvPicPr>
          <p:nvPr/>
        </p:nvPicPr>
        <p:blipFill>
          <a:blip r:embed="rId20" cstate="print"/>
          <a:stretch>
            <a:fillRect/>
          </a:stretch>
        </p:blipFill>
        <p:spPr>
          <a:xfrm>
            <a:off x="8706678" y="3724275"/>
            <a:ext cx="1275522" cy="466136"/>
          </a:xfrm>
          <a:prstGeom prst="rect">
            <a:avLst/>
          </a:prstGeom>
        </p:spPr>
      </p:pic>
      <p:pic>
        <p:nvPicPr>
          <p:cNvPr id="43" name="图片 42"/>
          <p:cNvPicPr>
            <a:picLocks noChangeAspect="1"/>
          </p:cNvPicPr>
          <p:nvPr/>
        </p:nvPicPr>
        <p:blipFill>
          <a:blip r:embed="rId20" cstate="print"/>
          <a:stretch>
            <a:fillRect/>
          </a:stretch>
        </p:blipFill>
        <p:spPr>
          <a:xfrm>
            <a:off x="5015325" y="3663723"/>
            <a:ext cx="1275522" cy="46613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par>
                                <p:cTn id="29" presetID="3"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par>
                                <p:cTn id="43" presetID="3" presetClass="entr" presetSubtype="1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linds(horizontal)">
                                      <p:cBhvr>
                                        <p:cTn id="45" dur="500"/>
                                        <p:tgtEl>
                                          <p:spTgt spid="2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linds(horizontal)">
                                      <p:cBhvr>
                                        <p:cTn id="48" dur="500"/>
                                        <p:tgtEl>
                                          <p:spTgt spid="23"/>
                                        </p:tgtEl>
                                      </p:cBhvr>
                                    </p:animEffect>
                                  </p:childTnLst>
                                </p:cTn>
                              </p:par>
                              <p:par>
                                <p:cTn id="49" presetID="3" presetClass="entr" presetSubtype="1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linds(horizontal)">
                                      <p:cBhvr>
                                        <p:cTn id="51" dur="500"/>
                                        <p:tgtEl>
                                          <p:spTgt spid="25"/>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linds(horizont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linds(horizontal)">
                                      <p:cBhvr>
                                        <p:cTn id="59" dur="500"/>
                                        <p:tgtEl>
                                          <p:spTgt spid="29"/>
                                        </p:tgtEl>
                                      </p:cBhvr>
                                    </p:animEffect>
                                  </p:childTnLst>
                                </p:cTn>
                              </p:par>
                              <p:par>
                                <p:cTn id="60" presetID="3" presetClass="entr" presetSubtype="1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linds(horizontal)">
                                      <p:cBhvr>
                                        <p:cTn id="62" dur="500"/>
                                        <p:tgtEl>
                                          <p:spTgt spid="33"/>
                                        </p:tgtEl>
                                      </p:cBhvr>
                                    </p:animEffect>
                                  </p:childTnLst>
                                </p:cTn>
                              </p:par>
                              <p:par>
                                <p:cTn id="63" presetID="3" presetClass="entr" presetSubtype="1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linds(horizontal)">
                                      <p:cBhvr>
                                        <p:cTn id="65" dur="500"/>
                                        <p:tgtEl>
                                          <p:spTgt spid="34"/>
                                        </p:tgtEl>
                                      </p:cBhvr>
                                    </p:animEffect>
                                  </p:childTnLst>
                                </p:cTn>
                              </p:par>
                              <p:par>
                                <p:cTn id="66" presetID="3" presetClass="entr" presetSubtype="1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blinds(horizontal)">
                                      <p:cBhvr>
                                        <p:cTn id="68" dur="500"/>
                                        <p:tgtEl>
                                          <p:spTgt spid="35"/>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blinds(horizontal)">
                                      <p:cBhvr>
                                        <p:cTn id="71" dur="500"/>
                                        <p:tgtEl>
                                          <p:spTgt spid="28"/>
                                        </p:tgtEl>
                                      </p:cBhvr>
                                    </p:animEffect>
                                  </p:childTnLst>
                                </p:cTn>
                              </p:par>
                              <p:par>
                                <p:cTn id="72" presetID="3" presetClass="entr" presetSubtype="10" fill="hold"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blinds(horizontal)">
                                      <p:cBhvr>
                                        <p:cTn id="74" dur="500"/>
                                        <p:tgtEl>
                                          <p:spTgt spid="32"/>
                                        </p:tgtEl>
                                      </p:cBhvr>
                                    </p:animEffect>
                                  </p:childTnLst>
                                </p:cTn>
                              </p:par>
                              <p:par>
                                <p:cTn id="75" presetID="3" presetClass="entr" presetSubtype="1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blinds(horizontal)">
                                      <p:cBhvr>
                                        <p:cTn id="77" dur="500"/>
                                        <p:tgtEl>
                                          <p:spTgt spid="40"/>
                                        </p:tgtEl>
                                      </p:cBhvr>
                                    </p:animEffect>
                                  </p:childTnLst>
                                </p:cTn>
                              </p:par>
                              <p:par>
                                <p:cTn id="78" presetID="3" presetClass="entr" presetSubtype="1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blinds(horizontal)">
                                      <p:cBhvr>
                                        <p:cTn id="80" dur="500"/>
                                        <p:tgtEl>
                                          <p:spTgt spid="41"/>
                                        </p:tgtEl>
                                      </p:cBhvr>
                                    </p:animEffect>
                                  </p:childTnLst>
                                </p:cTn>
                              </p:par>
                              <p:par>
                                <p:cTn id="81" presetID="3" presetClass="entr" presetSubtype="1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blinds(horizontal)">
                                      <p:cBhvr>
                                        <p:cTn id="83" dur="500"/>
                                        <p:tgtEl>
                                          <p:spTgt spid="42"/>
                                        </p:tgtEl>
                                      </p:cBhvr>
                                    </p:animEffect>
                                  </p:childTnLst>
                                </p:cTn>
                              </p:par>
                              <p:par>
                                <p:cTn id="84" presetID="3" presetClass="entr" presetSubtype="10" fill="hold"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blinds(horizontal)">
                                      <p:cBhvr>
                                        <p:cTn id="8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3"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57150"/>
            <a:ext cx="3444240" cy="845820"/>
            <a:chOff x="0" y="90"/>
            <a:chExt cx="5424" cy="1332"/>
          </a:xfrm>
        </p:grpSpPr>
        <p:grpSp>
          <p:nvGrpSpPr>
            <p:cNvPr id="14" name="组合 13"/>
            <p:cNvGrpSpPr/>
            <p:nvPr/>
          </p:nvGrpSpPr>
          <p:grpSpPr>
            <a:xfrm>
              <a:off x="0" y="90"/>
              <a:ext cx="1467" cy="1186"/>
              <a:chOff x="6096000" y="3080190"/>
              <a:chExt cx="931328" cy="752864"/>
            </a:xfrm>
          </p:grpSpPr>
          <p:sp>
            <p:nvSpPr>
              <p:cNvPr id="11" name="Content Placeholder 2"/>
              <p:cNvSpPr txBox="1"/>
              <p:nvPr/>
            </p:nvSpPr>
            <p:spPr>
              <a:xfrm>
                <a:off x="6096000" y="3080190"/>
                <a:ext cx="931328" cy="5642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CN" sz="4400" dirty="0">
                    <a:solidFill>
                      <a:srgbClr val="259BE3"/>
                    </a:solidFill>
                    <a:latin typeface="Bahnschrift SemiLight SemiConde" panose="020B0502040204020203" pitchFamily="34" charset="0"/>
                    <a:ea typeface="微软雅黑" panose="020B0503020204020204" charset="-122"/>
                  </a:rPr>
                  <a:t>01</a:t>
                </a:r>
                <a:endParaRPr lang="en-US" sz="2400" dirty="0">
                  <a:solidFill>
                    <a:srgbClr val="259BE3"/>
                  </a:solidFill>
                  <a:latin typeface="Bahnschrift SemiLight SemiConde" panose="020B0502040204020203" pitchFamily="34" charset="0"/>
                  <a:ea typeface="微软雅黑" panose="020B0503020204020204" charset="-122"/>
                </a:endParaRPr>
              </a:p>
            </p:txBody>
          </p:sp>
          <p:cxnSp>
            <p:nvCxnSpPr>
              <p:cNvPr id="3" name="直接连接符 2"/>
              <p:cNvCxnSpPr/>
              <p:nvPr/>
            </p:nvCxnSpPr>
            <p:spPr>
              <a:xfrm flipV="1">
                <a:off x="6798728" y="3455864"/>
                <a:ext cx="228600" cy="37719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p:nvPr/>
          </p:nvSpPr>
          <p:spPr>
            <a:xfrm>
              <a:off x="1642" y="534"/>
              <a:ext cx="3782" cy="8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公司产品板块</a:t>
              </a:r>
              <a:endParaRPr lang="zh-CN" altLang="en-US" sz="2800" dirty="0">
                <a:solidFill>
                  <a:schemeClr val="tx1">
                    <a:lumMod val="85000"/>
                    <a:lumOff val="15000"/>
                  </a:schemeClr>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endParaRPr>
            </a:p>
          </p:txBody>
        </p:sp>
      </p:grpSp>
      <p:sp>
        <p:nvSpPr>
          <p:cNvPr id="31" name="矩形 30"/>
          <p:cNvSpPr/>
          <p:nvPr/>
        </p:nvSpPr>
        <p:spPr>
          <a:xfrm>
            <a:off x="3572510" y="514350"/>
            <a:ext cx="8614410" cy="107315"/>
          </a:xfrm>
          <a:prstGeom prst="rect">
            <a:avLst/>
          </a:prstGeom>
          <a:solidFill>
            <a:srgbClr val="07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Picture 3"/>
          <p:cNvPicPr>
            <a:picLocks noChangeAspect="1" noChangeArrowheads="1"/>
          </p:cNvPicPr>
          <p:nvPr/>
        </p:nvPicPr>
        <p:blipFill>
          <a:blip r:embed="rId1" cstate="screen"/>
          <a:srcRect/>
          <a:stretch>
            <a:fillRect/>
          </a:stretch>
        </p:blipFill>
        <p:spPr bwMode="auto">
          <a:xfrm>
            <a:off x="3644900" y="1203325"/>
            <a:ext cx="2305685" cy="2326640"/>
          </a:xfrm>
          <a:prstGeom prst="rect">
            <a:avLst/>
          </a:prstGeom>
          <a:noFill/>
          <a:ln w="9525">
            <a:noFill/>
            <a:miter lim="800000"/>
            <a:headEnd/>
            <a:tailEnd/>
          </a:ln>
        </p:spPr>
      </p:pic>
      <p:pic>
        <p:nvPicPr>
          <p:cNvPr id="45" name="Picture 2"/>
          <p:cNvPicPr>
            <a:picLocks noChangeAspect="1" noChangeArrowheads="1"/>
          </p:cNvPicPr>
          <p:nvPr/>
        </p:nvPicPr>
        <p:blipFill>
          <a:blip r:embed="rId2" cstate="screen"/>
          <a:srcRect/>
          <a:stretch>
            <a:fillRect/>
          </a:stretch>
        </p:blipFill>
        <p:spPr bwMode="auto">
          <a:xfrm>
            <a:off x="6388735" y="4068445"/>
            <a:ext cx="2152650" cy="1851025"/>
          </a:xfrm>
          <a:prstGeom prst="rect">
            <a:avLst/>
          </a:prstGeom>
          <a:noFill/>
          <a:ln w="9525">
            <a:noFill/>
            <a:miter lim="800000"/>
            <a:headEnd/>
            <a:tailEnd/>
          </a:ln>
        </p:spPr>
      </p:pic>
      <p:pic>
        <p:nvPicPr>
          <p:cNvPr id="46" name="Picture 4"/>
          <p:cNvPicPr>
            <a:picLocks noChangeAspect="1" noChangeArrowheads="1"/>
          </p:cNvPicPr>
          <p:nvPr/>
        </p:nvPicPr>
        <p:blipFill>
          <a:blip r:embed="rId3" cstate="screen"/>
          <a:srcRect/>
          <a:stretch>
            <a:fillRect/>
          </a:stretch>
        </p:blipFill>
        <p:spPr bwMode="auto">
          <a:xfrm>
            <a:off x="3728720" y="3969385"/>
            <a:ext cx="2221865" cy="1950085"/>
          </a:xfrm>
          <a:prstGeom prst="rect">
            <a:avLst/>
          </a:prstGeom>
          <a:noFill/>
          <a:ln w="9525">
            <a:noFill/>
            <a:miter lim="800000"/>
            <a:headEnd/>
            <a:tailEnd/>
          </a:ln>
        </p:spPr>
      </p:pic>
      <p:sp>
        <p:nvSpPr>
          <p:cNvPr id="37" name="矩形 36"/>
          <p:cNvSpPr/>
          <p:nvPr/>
        </p:nvSpPr>
        <p:spPr>
          <a:xfrm>
            <a:off x="1428750" y="3598545"/>
            <a:ext cx="3971925" cy="460375"/>
          </a:xfrm>
          <a:prstGeom prst="rect">
            <a:avLst/>
          </a:prstGeom>
        </p:spPr>
        <p:txBody>
          <a:bodyPr wrap="square">
            <a:spAutoFit/>
          </a:bodyPr>
          <a:lstStyle/>
          <a:p>
            <a:pPr algn="ctr"/>
            <a:r>
              <a:rPr lang="zh-CN" altLang="en-US" sz="2400" dirty="0">
                <a:solidFill>
                  <a:srgbClr val="259BE3"/>
                </a:solidFill>
                <a:latin typeface="方正粗黑宋简体" panose="02000000000000000000" charset="-122"/>
                <a:ea typeface="方正粗黑宋简体" panose="02000000000000000000" charset="-122"/>
                <a:sym typeface="+mn-ea"/>
              </a:rPr>
              <a:t>动力电池结构件</a:t>
            </a:r>
            <a:endParaRPr lang="zh-CN" altLang="en-US" sz="2400" dirty="0">
              <a:solidFill>
                <a:srgbClr val="259BE3"/>
              </a:solidFill>
              <a:latin typeface="方正粗黑宋简体" panose="02000000000000000000" charset="-122"/>
              <a:ea typeface="方正粗黑宋简体" panose="02000000000000000000" charset="-122"/>
              <a:cs typeface="思源黑体 CN Normal" panose="020B0400000000000000" pitchFamily="34" charset="-122"/>
              <a:sym typeface="+mn-ea"/>
            </a:endParaRPr>
          </a:p>
        </p:txBody>
      </p:sp>
      <p:sp>
        <p:nvSpPr>
          <p:cNvPr id="38" name="矩形 37"/>
          <p:cNvSpPr/>
          <p:nvPr/>
        </p:nvSpPr>
        <p:spPr>
          <a:xfrm>
            <a:off x="4223385" y="6125845"/>
            <a:ext cx="3971925" cy="460375"/>
          </a:xfrm>
          <a:prstGeom prst="rect">
            <a:avLst/>
          </a:prstGeom>
        </p:spPr>
        <p:txBody>
          <a:bodyPr wrap="square">
            <a:spAutoFit/>
          </a:bodyPr>
          <a:lstStyle/>
          <a:p>
            <a:pPr algn="ctr">
              <a:defRPr/>
            </a:pPr>
            <a:r>
              <a:rPr lang="zh-CN" altLang="en-US" sz="2400" dirty="0">
                <a:solidFill>
                  <a:srgbClr val="259BE3"/>
                </a:solidFill>
                <a:latin typeface="方正粗黑宋简体" panose="02000000000000000000" charset="-122"/>
                <a:ea typeface="方正粗黑宋简体" panose="02000000000000000000" charset="-122"/>
                <a:sym typeface="+mn-ea"/>
              </a:rPr>
              <a:t>多工位精密级进模具</a:t>
            </a:r>
            <a:endParaRPr lang="zh-CN" altLang="en-US" sz="2400" dirty="0">
              <a:solidFill>
                <a:srgbClr val="259BE3"/>
              </a:solidFill>
              <a:latin typeface="方正粗黑宋简体" panose="02000000000000000000" charset="-122"/>
              <a:ea typeface="方正粗黑宋简体" panose="02000000000000000000" charset="-122"/>
              <a:sym typeface="+mn-ea"/>
            </a:endParaRPr>
          </a:p>
        </p:txBody>
      </p:sp>
      <p:sp>
        <p:nvSpPr>
          <p:cNvPr id="39" name="矩形 38"/>
          <p:cNvSpPr/>
          <p:nvPr/>
        </p:nvSpPr>
        <p:spPr>
          <a:xfrm>
            <a:off x="7226443" y="3569017"/>
            <a:ext cx="3971925" cy="461665"/>
          </a:xfrm>
          <a:prstGeom prst="rect">
            <a:avLst/>
          </a:prstGeom>
        </p:spPr>
        <p:txBody>
          <a:bodyPr wrap="square">
            <a:spAutoFit/>
          </a:bodyPr>
          <a:lstStyle/>
          <a:p>
            <a:pPr algn="ctr"/>
            <a:r>
              <a:rPr lang="zh-CN" altLang="en-US" sz="2400" dirty="0">
                <a:solidFill>
                  <a:srgbClr val="259BE3"/>
                </a:solidFill>
                <a:latin typeface="方正粗黑宋简体" panose="02000000000000000000" charset="-122"/>
                <a:ea typeface="方正粗黑宋简体" panose="02000000000000000000" charset="-122"/>
                <a:cs typeface="思源黑体 CN Normal" panose="020B0400000000000000" pitchFamily="34" charset="-122"/>
                <a:sym typeface="+mn-ea"/>
              </a:rPr>
              <a:t>新能源汽车电机精密冲压件</a:t>
            </a:r>
            <a:endParaRPr lang="zh-CN" altLang="en-US" sz="2400" dirty="0">
              <a:solidFill>
                <a:srgbClr val="259BE3"/>
              </a:solidFill>
              <a:latin typeface="方正粗黑宋简体" panose="02000000000000000000" charset="-122"/>
              <a:ea typeface="方正粗黑宋简体" panose="02000000000000000000" charset="-122"/>
              <a:cs typeface="思源黑体 CN Normal" panose="020B0400000000000000" pitchFamily="34" charset="-122"/>
              <a:sym typeface="+mn-ea"/>
            </a:endParaRPr>
          </a:p>
        </p:txBody>
      </p:sp>
      <p:pic>
        <p:nvPicPr>
          <p:cNvPr id="49" name="Picture 2"/>
          <p:cNvPicPr>
            <a:picLocks noChangeAspect="1" noChangeArrowheads="1"/>
          </p:cNvPicPr>
          <p:nvPr/>
        </p:nvPicPr>
        <p:blipFill>
          <a:blip r:embed="rId4" cstate="screen"/>
          <a:srcRect/>
          <a:stretch>
            <a:fillRect/>
          </a:stretch>
        </p:blipFill>
        <p:spPr bwMode="auto">
          <a:xfrm>
            <a:off x="725170" y="1203325"/>
            <a:ext cx="2445385" cy="2326640"/>
          </a:xfrm>
          <a:prstGeom prst="rect">
            <a:avLst/>
          </a:prstGeom>
          <a:noFill/>
          <a:ln w="9525">
            <a:noFill/>
            <a:miter lim="800000"/>
            <a:headEnd/>
            <a:tailEnd/>
          </a:ln>
        </p:spPr>
      </p:pic>
      <p:pic>
        <p:nvPicPr>
          <p:cNvPr id="21" name="图片 20" descr="圆圈图片-01"/>
          <p:cNvPicPr>
            <a:picLocks noChangeAspect="1"/>
          </p:cNvPicPr>
          <p:nvPr/>
        </p:nvPicPr>
        <p:blipFill>
          <a:blip r:embed="rId5" cstate="screen"/>
          <a:srcRect/>
          <a:stretch>
            <a:fillRect/>
          </a:stretch>
        </p:blipFill>
        <p:spPr>
          <a:xfrm>
            <a:off x="6987619" y="1100500"/>
            <a:ext cx="4067656" cy="249804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par>
                                <p:cTn id="8" presetID="3" presetClass="entr" presetSubtype="1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linds(horizontal)">
                                      <p:cBhvr>
                                        <p:cTn id="10" dur="500"/>
                                        <p:tgtEl>
                                          <p:spTgt spid="45"/>
                                        </p:tgtEl>
                                      </p:cBhvr>
                                    </p:animEffect>
                                  </p:childTnLst>
                                </p:cTn>
                              </p:par>
                              <p:par>
                                <p:cTn id="11" presetID="3" presetClass="entr" presetSubtype="1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linds(horizontal)">
                                      <p:cBhvr>
                                        <p:cTn id="13" dur="500"/>
                                        <p:tgtEl>
                                          <p:spTgt spid="4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linds(horizontal)">
                                      <p:cBhvr>
                                        <p:cTn id="16" dur="500"/>
                                        <p:tgtEl>
                                          <p:spTgt spid="3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linds(horizontal)">
                                      <p:cBhvr>
                                        <p:cTn id="19" dur="500"/>
                                        <p:tgtEl>
                                          <p:spTgt spid="38"/>
                                        </p:tgtEl>
                                      </p:cBhvr>
                                    </p:animEffect>
                                  </p:childTnLst>
                                </p:cTn>
                              </p:par>
                              <p:par>
                                <p:cTn id="20" presetID="3" presetClass="entr" presetSubtype="1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linds(horizontal)">
                                      <p:cBhvr>
                                        <p:cTn id="22" dur="500"/>
                                        <p:tgtEl>
                                          <p:spTgt spid="4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linds(horizont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tags/tag1.xml><?xml version="1.0" encoding="utf-8"?>
<p:tagLst xmlns:p="http://schemas.openxmlformats.org/presentationml/2006/main">
  <p:tag name="PA" val="v5.2.4"/>
  <p:tag name="KSO_WM_UNIT_DIAGRAM_MODELTYPE" val="flashPicture"/>
  <p:tag name="KSO_WM_UNIT_VALUE" val="803*602"/>
  <p:tag name="KSO_WM_UNIT_HIGHLIGHT" val="0"/>
  <p:tag name="KSO_WM_UNIT_COMPATIBLE" val="0"/>
  <p:tag name="KSO_WM_UNIT_DIAGRAM_ISNUMVISUAL" val="0"/>
  <p:tag name="KSO_WM_UNIT_DIAGRAM_ISREFERUNIT" val="0"/>
  <p:tag name="KSO_WM_DIAGRAM_GROUP_CODE" val="ζ1-1"/>
  <p:tag name="KSO_WM_UNIT_TYPE" val="ζ_h_d"/>
  <p:tag name="KSO_WM_UNIT_INDEX" val="1_5_1"/>
  <p:tag name="KSO_WM_UNIT_ID" val="mixed20199735_1*ζ_h_d*1_5_1"/>
  <p:tag name="KSO_WM_TEMPLATE_CATEGORY" val="mixed"/>
  <p:tag name="KSO_WM_TEMPLATE_INDEX" val="20199735"/>
  <p:tag name="KSO_WM_UNIT_LAYERLEVEL" val="1_1_1"/>
  <p:tag name="KSO_WM_TAG_VERSION" val="1.0"/>
  <p:tag name="KSO_WM_BEAUTIFY_FLAG" val="#wm#"/>
  <p:tag name="RESOURCELIBID_ANIM" val="557083"/>
  <p:tag name="KSO_WM_UNIT_FLASH_PICTURE_RATE" val="2"/>
  <p:tag name="KSO_WM_UNIT_USESOURCEFORMAT_APPLY"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1"/>
  <p:tag name="KSO_WM_UNIT_ID" val="diagram20202561_1*i*1"/>
  <p:tag name="KSO_WM_TEMPLATE_CATEGORY" val="diagram"/>
  <p:tag name="KSO_WM_TEMPLATE_INDEX" val="2020256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2"/>
  <p:tag name="KSO_WM_UNIT_ID" val="diagram20202561_1*i*2"/>
  <p:tag name="KSO_WM_TEMPLATE_CATEGORY" val="diagram"/>
  <p:tag name="KSO_WM_TEMPLATE_INDEX" val="2020256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603_1*d*3"/>
  <p:tag name="KSO_WM_TEMPLATE_CATEGORY" val="diagram"/>
  <p:tag name="KSO_WM_TEMPLATE_INDEX" val="20201603"/>
  <p:tag name="KSO_WM_UNIT_LAYERLEVEL" val="1"/>
  <p:tag name="KSO_WM_TAG_VERSION" val="1.0"/>
  <p:tag name="KSO_WM_BEAUTIFY_FLAG" val="#wm#"/>
  <p:tag name="KSO_WM_UNIT_VALUE" val="547*742"/>
  <p:tag name="KSO_WM_UNIT_TYPE" val="d"/>
  <p:tag name="KSO_WM_UNIT_INDEX" val="3"/>
  <p:tag name="KSO_WM_UNIT_DEFAULT_FONT" val="0;0;0"/>
  <p:tag name="KSO_WM_UNIT_BLOCK" val="0"/>
  <p:tag name="KSO_WM_UNIT_PLACING_PICTURE" val="43635.6336686343"/>
  <p:tag name="KSO_WM_UNIT_PLACING_PICTURE_INFO" val="{&quot;full_picture&quot;:false,&quot;last_crop_picture&quot;:&quot;5-1&quot;,&quot;selected&quot;:&quot;5-1&quot;,&quot;spacing&quot;:10}"/>
  <p:tag name="KSO_WM_UNIT_PLACING_PICTURE_USER_VIEWPORT" val="{&quot;height&quot;:3104.5007874015746,&quot;width&quot;:4210.7496062992122}"/>
</p:tagLst>
</file>

<file path=ppt/tags/tag13.xml><?xml version="1.0" encoding="utf-8"?>
<p:tagLst xmlns:p="http://schemas.openxmlformats.org/presentationml/2006/main">
  <p:tag name="KSO_WM_UNIT_VALUE" val="503*595"/>
  <p:tag name="KSO_WM_UNIT_HIGHLIGHT" val="0"/>
  <p:tag name="KSO_WM_UNIT_COMPATIBLE" val="0"/>
  <p:tag name="KSO_WM_UNIT_DIAGRAM_ISNUMVISUAL" val="0"/>
  <p:tag name="KSO_WM_UNIT_DIAGRAM_ISREFERUNIT" val="0"/>
  <p:tag name="KSO_WM_UNIT_TYPE" val="d"/>
  <p:tag name="KSO_WM_UNIT_INDEX" val="3"/>
  <p:tag name="KSO_WM_UNIT_ID" val="diagram20200456_1*d*3"/>
  <p:tag name="KSO_WM_TEMPLATE_CATEGORY" val="diagram"/>
  <p:tag name="KSO_WM_TEMPLATE_INDEX" val="20200456"/>
  <p:tag name="KSO_WM_UNIT_LAYERLEVEL" val="1"/>
  <p:tag name="KSO_WM_TAG_VERSION" val="1.0"/>
  <p:tag name="KSO_WM_BEAUTIFY_FLAG" val="#wm#"/>
  <p:tag name="KSO_WM_UNIT_DEFAULT_FONT" val="0;0;0"/>
  <p:tag name="KSO_WM_UNIT_BLOCK" val="0"/>
  <p:tag name="KSO_WM_UNIT_PLACING_PICTURE" val="43635.6382044676"/>
  <p:tag name="KSO_WM_UNIT_PLACING_PICTURE_INFO" val="{&quot;full_picture&quot;:false,&quot;last_crop_picture&quot;:&quot;3-2&quot;,&quot;selected&quot;:&quot;3-2&quot;,&quot;spacing&quot;:6}"/>
  <p:tag name="KSO_WM_UNIT_PLACING_PICTURE_USER_VIEWPORT" val="{&quot;height&quot;:2854.5905511811025,&quot;width&quot;:3378.0456692913385}"/>
</p:tagLst>
</file>

<file path=ppt/tags/tag14.xml><?xml version="1.0" encoding="utf-8"?>
<p:tagLst xmlns:p="http://schemas.openxmlformats.org/presentationml/2006/main">
  <p:tag name="KSO_WM_UNIT_VALUE" val="503*595"/>
  <p:tag name="KSO_WM_UNIT_HIGHLIGHT" val="0"/>
  <p:tag name="KSO_WM_UNIT_COMPATIBLE" val="0"/>
  <p:tag name="KSO_WM_UNIT_DIAGRAM_ISNUMVISUAL" val="0"/>
  <p:tag name="KSO_WM_UNIT_DIAGRAM_ISREFERUNIT" val="0"/>
  <p:tag name="KSO_WM_UNIT_TYPE" val="d"/>
  <p:tag name="KSO_WM_UNIT_INDEX" val="2"/>
  <p:tag name="KSO_WM_UNIT_ID" val="diagram20200456_1*d*2"/>
  <p:tag name="KSO_WM_TEMPLATE_CATEGORY" val="diagram"/>
  <p:tag name="KSO_WM_TEMPLATE_INDEX" val="20200456"/>
  <p:tag name="KSO_WM_UNIT_LAYERLEVEL" val="1"/>
  <p:tag name="KSO_WM_TAG_VERSION" val="1.0"/>
  <p:tag name="KSO_WM_BEAUTIFY_FLAG" val="#wm#"/>
  <p:tag name="KSO_WM_UNIT_DEFAULT_FONT" val="0;0;0"/>
  <p:tag name="KSO_WM_UNIT_BLOCK" val="0"/>
  <p:tag name="KSO_WM_UNIT_PLACING_PICTURE" val="43635.6382044676"/>
  <p:tag name="KSO_WM_UNIT_PLACING_PICTURE_INFO" val="{&quot;full_picture&quot;:false,&quot;last_crop_picture&quot;:&quot;3-2&quot;,&quot;selected&quot;:&quot;3-2&quot;,&quot;spacing&quot;:6}"/>
  <p:tag name="KSO_WM_UNIT_PLACING_PICTURE_USER_VIEWPORT" val="{&quot;height&quot;:2854.5905511811025,&quot;width&quot;:3378.045669291338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567_1*i*1"/>
  <p:tag name="KSO_WM_TEMPLATE_CATEGORY" val="diagram"/>
  <p:tag name="KSO_WM_TEMPLATE_INDEX" val="2020256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2567_1*i*7"/>
  <p:tag name="KSO_WM_TEMPLATE_CATEGORY" val="diagram"/>
  <p:tag name="KSO_WM_TEMPLATE_INDEX" val="20202567"/>
  <p:tag name="KSO_WM_UNIT_LAYERLEVEL" val="1"/>
  <p:tag name="KSO_WM_TAG_VERSION" val="1.0"/>
  <p:tag name="KSO_WM_BEAUTIFY_FLAG" val="#wm#"/>
  <p:tag name="KSO_WM_UNIT_TYPE" val="i"/>
  <p:tag name="KSO_WM_UNIT_INDEX" val="7"/>
</p:tagLst>
</file>

<file path=ppt/tags/tag17.xml><?xml version="1.0" encoding="utf-8"?>
<p:tagLst xmlns:p="http://schemas.openxmlformats.org/presentationml/2006/main">
  <p:tag name="KSO_WM_UNIT_TEXT_PART_ID_V2" val="d-3-1"/>
  <p:tag name="KSO_WM_UNIT_PRESET_TEXT" val="单击此处添加小标题&#10;点击此处添加正文，文字是您思想的提炼，为了最终呈现发布的良好效果，请言简意赅的阐述观点，并根据需要酌情增减文字。&#10;您的正文已经字字珠玑，但信息却千丝万缕，需要用更多的文字来表述；但请您尽可能提炼思想的精髓，恰如其分的表达观点，往往事半功倍。&#10;为了能让您有更直观的字数感受，并进一步方便使用，我们为您标注了最适合的位置。您输入的文字到这里时，就是最佳视觉效果。"/>
  <p:tag name="KSO_WM_UNIT_NOCLEAR" val="1"/>
  <p:tag name="KSO_WM_UNIT_VALUE" val="273"/>
  <p:tag name="KSO_WM_UNIT_HIGHLIGHT" val="0"/>
  <p:tag name="KSO_WM_UNIT_COMPATIBLE" val="0"/>
  <p:tag name="KSO_WM_UNIT_DIAGRAM_ISNUMVISUAL" val="0"/>
  <p:tag name="KSO_WM_UNIT_DIAGRAM_ISREFERUNIT" val="0"/>
  <p:tag name="KSO_WM_UNIT_TYPE" val="f"/>
  <p:tag name="KSO_WM_UNIT_INDEX" val="2"/>
  <p:tag name="KSO_WM_UNIT_ID" val="diagram20202567_1*f*2"/>
  <p:tag name="KSO_WM_TEMPLATE_CATEGORY" val="diagram"/>
  <p:tag name="KSO_WM_TEMPLATE_INDEX" val="20202567"/>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2567_1*i*7"/>
  <p:tag name="KSO_WM_TEMPLATE_CATEGORY" val="diagram"/>
  <p:tag name="KSO_WM_TEMPLATE_INDEX" val="20202567"/>
  <p:tag name="KSO_WM_UNIT_LAYERLEVEL" val="1"/>
  <p:tag name="KSO_WM_TAG_VERSION" val="1.0"/>
  <p:tag name="KSO_WM_BEAUTIFY_FLAG" val="#wm#"/>
  <p:tag name="KSO_WM_UNIT_TYPE" val="i"/>
  <p:tag name="KSO_WM_UNIT_INDEX" val="7"/>
</p:tagLst>
</file>

<file path=ppt/tags/tag19.xml><?xml version="1.0" encoding="utf-8"?>
<p:tagLst xmlns:p="http://schemas.openxmlformats.org/presentationml/2006/main">
  <p:tag name="KSO_WM_UNIT_TEXT_PART_ID_V2" val="d-3-1"/>
  <p:tag name="KSO_WM_UNIT_PRESET_TEXT" val="单击此处添加小标题&#10;点击此处添加正文，文字是您思想的提炼，为了最终呈现发布的良好效果，请言简意赅的阐述观点，并根据需要酌情增减文字。您的正文已经字字珠玑，但信息却千丝万缕，需要用更多的文字来表述；但请您尽可能提炼思想的精髓，恰如其分的表达观点，往往事半功倍。为了能让您有更直观的字数感受，并进一步方便使用，我们为您标注了最适合的位置。&#10;您输入的文字到这里时，就是最佳视觉效果。"/>
  <p:tag name="KSO_WM_UNIT_NOCLEAR" val="1"/>
  <p:tag name="KSO_WM_UNIT_SHOW_EDIT_AREA_INDICATION" val="0"/>
  <p:tag name="KSO_WM_UNIT_VALUE" val="312"/>
  <p:tag name="KSO_WM_UNIT_HIGHLIGHT" val="0"/>
  <p:tag name="KSO_WM_UNIT_COMPATIBLE" val="0"/>
  <p:tag name="KSO_WM_UNIT_DIAGRAM_ISNUMVISUAL" val="0"/>
  <p:tag name="KSO_WM_UNIT_DIAGRAM_IS_NEED_ADD_PATH_ANIM" val="0"/>
  <p:tag name="KSO_WM_UNIT_DIAGRAM_ISREFERUNIT" val="0"/>
  <p:tag name="KSO_WM_UNIT_TYPE" val="f"/>
  <p:tag name="KSO_WM_UNIT_INDEX" val="1"/>
  <p:tag name="KSO_WM_UNIT_ID" val="diagram20202565_1*f*1"/>
  <p:tag name="KSO_WM_TEMPLATE_CATEGORY" val="diagram"/>
  <p:tag name="KSO_WM_TEMPLATE_INDEX" val="20202565"/>
  <p:tag name="KSO_WM_UNIT_LAYERLEVEL" val="1"/>
  <p:tag name="KSO_WM_TAG_VERSION" val="1.0"/>
  <p:tag name="KSO_WM_BEAUTIFY_FLAG" val="#wm#"/>
</p:tagLst>
</file>

<file path=ppt/tags/tag2.xml><?xml version="1.0" encoding="utf-8"?>
<p:tagLst xmlns:p="http://schemas.openxmlformats.org/presentationml/2006/main">
  <p:tag name="PA" val="v5.2.4"/>
  <p:tag name="KSO_WM_UNIT_DIAGRAM_MODELTYPE" val="flashPicture"/>
  <p:tag name="KSO_WM_UNIT_VALUE" val="803*602"/>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35_1*ζ_h_d*1_1_1"/>
  <p:tag name="KSO_WM_TEMPLATE_CATEGORY" val="mixed"/>
  <p:tag name="KSO_WM_TEMPLATE_INDEX" val="20199735"/>
  <p:tag name="KSO_WM_UNIT_LAYERLEVEL" val="1_1_1"/>
  <p:tag name="KSO_WM_TAG_VERSION" val="1.0"/>
  <p:tag name="KSO_WM_BEAUTIFY_FLAG" val="#wm#"/>
  <p:tag name="RESOURCELIBID_ANIM" val="557083"/>
  <p:tag name="KSO_WM_UNIT_FLASH_PICTURE_RATE" val="2"/>
  <p:tag name="KSO_WM_UNIT_USESOURCEFORMAT_APPLY" val="1"/>
</p:tagLst>
</file>

<file path=ppt/tags/tag20.xml><?xml version="1.0" encoding="utf-8"?>
<p:tagLst xmlns:p="http://schemas.openxmlformats.org/presentationml/2006/main">
  <p:tag name="KSO_WM_UNIT_VALUE" val="591*1053"/>
  <p:tag name="KSO_WM_UNIT_HIGHLIGHT" val="0"/>
  <p:tag name="KSO_WM_UNIT_COMPATIBLE" val="0"/>
  <p:tag name="KSO_WM_UNIT_DIAGRAM_ISNUMVISUAL" val="0"/>
  <p:tag name="KSO_WM_UNIT_DIAGRAM_ISREFERUNIT" val="0"/>
  <p:tag name="KSO_WM_UNIT_TYPE" val="h_d"/>
  <p:tag name="KSO_WM_UNIT_INDEX" val="4_1"/>
  <p:tag name="KSO_WM_UNIT_ID" val="diagram20200445_1*h_d*4_1"/>
  <p:tag name="KSO_WM_TEMPLATE_CATEGORY" val="diagram"/>
  <p:tag name="KSO_WM_TEMPLATE_INDEX" val="20200445"/>
  <p:tag name="KSO_WM_UNIT_LAYERLEVEL" val="1_1"/>
  <p:tag name="KSO_WM_TAG_VERSION" val="1.0"/>
  <p:tag name="KSO_WM_BEAUTIFY_FLAG" val="#wm#"/>
</p:tagLst>
</file>

<file path=ppt/tags/tag21.xml><?xml version="1.0" encoding="utf-8"?>
<p:tagLst xmlns:p="http://schemas.openxmlformats.org/presentationml/2006/main">
  <p:tag name="KSO_WM_UNIT_VALUE" val="590*1052"/>
  <p:tag name="KSO_WM_UNIT_HIGHLIGHT" val="0"/>
  <p:tag name="KSO_WM_UNIT_COMPATIBLE" val="0"/>
  <p:tag name="KSO_WM_UNIT_DIAGRAM_ISNUMVISUAL" val="0"/>
  <p:tag name="KSO_WM_UNIT_DIAGRAM_ISREFERUNIT" val="0"/>
  <p:tag name="KSO_WM_UNIT_TYPE" val="h_d"/>
  <p:tag name="KSO_WM_UNIT_INDEX" val="3_1"/>
  <p:tag name="KSO_WM_UNIT_ID" val="diagram20200445_1*h_d*3_1"/>
  <p:tag name="KSO_WM_TEMPLATE_CATEGORY" val="diagram"/>
  <p:tag name="KSO_WM_TEMPLATE_INDEX" val="20200445"/>
  <p:tag name="KSO_WM_UNIT_LAYERLEVEL" val="1_1"/>
  <p:tag name="KSO_WM_TAG_VERSION" val="1.0"/>
  <p:tag name="KSO_WM_BEAUTIFY_FLAG" val="#wm#"/>
</p:tagLst>
</file>

<file path=ppt/tags/tag22.xml><?xml version="1.0" encoding="utf-8"?>
<p:tagLst xmlns:p="http://schemas.openxmlformats.org/presentationml/2006/main">
  <p:tag name="KSO_WM_UNIT_VALUE" val="590*1053"/>
  <p:tag name="KSO_WM_UNIT_HIGHLIGHT" val="0"/>
  <p:tag name="KSO_WM_UNIT_COMPATIBLE" val="0"/>
  <p:tag name="KSO_WM_UNIT_DIAGRAM_ISNUMVISUAL" val="0"/>
  <p:tag name="KSO_WM_UNIT_DIAGRAM_ISREFERUNIT" val="0"/>
  <p:tag name="KSO_WM_UNIT_TYPE" val="h_d"/>
  <p:tag name="KSO_WM_UNIT_INDEX" val="2_1"/>
  <p:tag name="KSO_WM_UNIT_ID" val="diagram20200445_1*h_d*2_1"/>
  <p:tag name="KSO_WM_TEMPLATE_CATEGORY" val="diagram"/>
  <p:tag name="KSO_WM_TEMPLATE_INDEX" val="20200445"/>
  <p:tag name="KSO_WM_UNIT_LAYERLEVEL" val="1_1"/>
  <p:tag name="KSO_WM_TAG_VERSION" val="1.0"/>
  <p:tag name="KSO_WM_BEAUTIFY_FLAG" val="#wm#"/>
</p:tagLst>
</file>

<file path=ppt/tags/tag23.xml><?xml version="1.0" encoding="utf-8"?>
<p:tagLst xmlns:p="http://schemas.openxmlformats.org/presentationml/2006/main">
  <p:tag name="KSO_WM_UNIT_VALUE" val="590*1053"/>
  <p:tag name="KSO_WM_UNIT_HIGHLIGHT" val="0"/>
  <p:tag name="KSO_WM_UNIT_COMPATIBLE" val="0"/>
  <p:tag name="KSO_WM_UNIT_DIAGRAM_ISNUMVISUAL" val="0"/>
  <p:tag name="KSO_WM_UNIT_DIAGRAM_ISREFERUNIT" val="0"/>
  <p:tag name="KSO_WM_UNIT_TYPE" val="h_d"/>
  <p:tag name="KSO_WM_UNIT_INDEX" val="1_1"/>
  <p:tag name="KSO_WM_UNIT_ID" val="diagram20200445_1*h_d*1_1"/>
  <p:tag name="KSO_WM_TEMPLATE_CATEGORY" val="diagram"/>
  <p:tag name="KSO_WM_TEMPLATE_INDEX" val="20200445"/>
  <p:tag name="KSO_WM_UNIT_LAYERLEVEL" val="1_1"/>
  <p:tag name="KSO_WM_TAG_VERSION" val="1.0"/>
  <p:tag name="KSO_WM_BEAUTIFY_FLAG" val="#wm#"/>
</p:tagLst>
</file>

<file path=ppt/tags/tag24.xml><?xml version="1.0" encoding="utf-8"?>
<p:tagLst xmlns:p="http://schemas.openxmlformats.org/presentationml/2006/main">
  <p:tag name="KSO_WM_UNIT_PRESET_TEXT" val="点击输入正文"/>
  <p:tag name="KSO_WM_UNIT_NOCLEAR" val="0"/>
  <p:tag name="KSO_WM_UNIT_SHOW_EDIT_AREA_INDICATION" val="1"/>
  <p:tag name="KSO_WM_UNIT_VALUE" val="15"/>
  <p:tag name="KSO_WM_UNIT_HIGHLIGHT" val="0"/>
  <p:tag name="KSO_WM_UNIT_COMPATIBLE" val="0"/>
  <p:tag name="KSO_WM_UNIT_DIAGRAM_ISNUMVISUAL" val="0"/>
  <p:tag name="KSO_WM_UNIT_DIAGRAM_ISREFERUNIT" val="0"/>
  <p:tag name="KSO_WM_UNIT_TYPE" val="h_f"/>
  <p:tag name="KSO_WM_UNIT_INDEX" val="1_1"/>
  <p:tag name="KSO_WM_UNIT_ID" val="diagram20200445_1*h_f*1_1"/>
  <p:tag name="KSO_WM_TEMPLATE_CATEGORY" val="diagram"/>
  <p:tag name="KSO_WM_TEMPLATE_INDEX" val="20200445"/>
  <p:tag name="KSO_WM_UNIT_LAYERLEVEL" val="1_1"/>
  <p:tag name="KSO_WM_TAG_VERSION" val="1.0"/>
  <p:tag name="KSO_WM_BEAUTIFY_FLAG" val="#wm#"/>
</p:tagLst>
</file>

<file path=ppt/tags/tag25.xml><?xml version="1.0" encoding="utf-8"?>
<p:tagLst xmlns:p="http://schemas.openxmlformats.org/presentationml/2006/main">
  <p:tag name="KSO_WM_UNIT_PRESET_TEXT" val="点击输入正文"/>
  <p:tag name="KSO_WM_UNIT_NOCLEAR" val="0"/>
  <p:tag name="KSO_WM_UNIT_SHOW_EDIT_AREA_INDICATION" val="1"/>
  <p:tag name="KSO_WM_UNIT_VALUE" val="15"/>
  <p:tag name="KSO_WM_UNIT_HIGHLIGHT" val="0"/>
  <p:tag name="KSO_WM_UNIT_COMPATIBLE" val="0"/>
  <p:tag name="KSO_WM_UNIT_DIAGRAM_ISNUMVISUAL" val="0"/>
  <p:tag name="KSO_WM_UNIT_DIAGRAM_ISREFERUNIT" val="0"/>
  <p:tag name="KSO_WM_UNIT_TYPE" val="h_f"/>
  <p:tag name="KSO_WM_UNIT_INDEX" val="2_1"/>
  <p:tag name="KSO_WM_UNIT_ID" val="diagram20200445_1*h_f*2_1"/>
  <p:tag name="KSO_WM_TEMPLATE_CATEGORY" val="diagram"/>
  <p:tag name="KSO_WM_TEMPLATE_INDEX" val="20200445"/>
  <p:tag name="KSO_WM_UNIT_LAYERLEVEL" val="1_1"/>
  <p:tag name="KSO_WM_TAG_VERSION" val="1.0"/>
  <p:tag name="KSO_WM_BEAUTIFY_FLAG" val="#wm#"/>
</p:tagLst>
</file>

<file path=ppt/tags/tag26.xml><?xml version="1.0" encoding="utf-8"?>
<p:tagLst xmlns:p="http://schemas.openxmlformats.org/presentationml/2006/main">
  <p:tag name="KSO_WM_UNIT_PRESET_TEXT" val="点击输入正文"/>
  <p:tag name="KSO_WM_UNIT_NOCLEAR" val="0"/>
  <p:tag name="KSO_WM_UNIT_SHOW_EDIT_AREA_INDICATION" val="1"/>
  <p:tag name="KSO_WM_UNIT_VALUE" val="15"/>
  <p:tag name="KSO_WM_UNIT_HIGHLIGHT" val="0"/>
  <p:tag name="KSO_WM_UNIT_COMPATIBLE" val="0"/>
  <p:tag name="KSO_WM_UNIT_DIAGRAM_ISNUMVISUAL" val="0"/>
  <p:tag name="KSO_WM_UNIT_DIAGRAM_ISREFERUNIT" val="0"/>
  <p:tag name="KSO_WM_UNIT_TYPE" val="h_f"/>
  <p:tag name="KSO_WM_UNIT_INDEX" val="3_1"/>
  <p:tag name="KSO_WM_UNIT_ID" val="diagram20200445_1*h_f*3_1"/>
  <p:tag name="KSO_WM_TEMPLATE_CATEGORY" val="diagram"/>
  <p:tag name="KSO_WM_TEMPLATE_INDEX" val="20200445"/>
  <p:tag name="KSO_WM_UNIT_LAYERLEVEL" val="1_1"/>
  <p:tag name="KSO_WM_TAG_VERSION" val="1.0"/>
  <p:tag name="KSO_WM_BEAUTIFY_FLAG" val="#wm#"/>
</p:tagLst>
</file>

<file path=ppt/tags/tag27.xml><?xml version="1.0" encoding="utf-8"?>
<p:tagLst xmlns:p="http://schemas.openxmlformats.org/presentationml/2006/main">
  <p:tag name="KSO_WM_UNIT_PRESET_TEXT" val="点击输入正文"/>
  <p:tag name="KSO_WM_UNIT_NOCLEAR" val="0"/>
  <p:tag name="KSO_WM_UNIT_SHOW_EDIT_AREA_INDICATION" val="1"/>
  <p:tag name="KSO_WM_UNIT_VALUE" val="15"/>
  <p:tag name="KSO_WM_UNIT_HIGHLIGHT" val="0"/>
  <p:tag name="KSO_WM_UNIT_COMPATIBLE" val="0"/>
  <p:tag name="KSO_WM_UNIT_DIAGRAM_ISNUMVISUAL" val="0"/>
  <p:tag name="KSO_WM_UNIT_DIAGRAM_ISREFERUNIT" val="0"/>
  <p:tag name="KSO_WM_UNIT_TYPE" val="h_f"/>
  <p:tag name="KSO_WM_UNIT_INDEX" val="4_1"/>
  <p:tag name="KSO_WM_UNIT_ID" val="diagram20200445_1*h_f*4_1"/>
  <p:tag name="KSO_WM_TEMPLATE_CATEGORY" val="diagram"/>
  <p:tag name="KSO_WM_TEMPLATE_INDEX" val="20200445"/>
  <p:tag name="KSO_WM_UNIT_LAYERLEVEL" val="1_1"/>
  <p:tag name="KSO_WM_TAG_VERSION" val="1.0"/>
  <p:tag name="KSO_WM_BEAUTIFY_FLAG" val="#wm#"/>
</p:tagLst>
</file>

<file path=ppt/tags/tag28.xml><?xml version="1.0" encoding="utf-8"?>
<p:tagLst xmlns:p="http://schemas.openxmlformats.org/presentationml/2006/main">
  <p:tag name="KSO_WM_UNIT_VALUE" val="590*1052"/>
  <p:tag name="KSO_WM_UNIT_HIGHLIGHT" val="0"/>
  <p:tag name="KSO_WM_UNIT_COMPATIBLE" val="0"/>
  <p:tag name="KSO_WM_UNIT_DIAGRAM_ISNUMVISUAL" val="0"/>
  <p:tag name="KSO_WM_UNIT_DIAGRAM_ISREFERUNIT" val="0"/>
  <p:tag name="KSO_WM_UNIT_TYPE" val="h_d"/>
  <p:tag name="KSO_WM_UNIT_INDEX" val="3_1"/>
  <p:tag name="KSO_WM_UNIT_ID" val="diagram20200445_1*h_d*3_1"/>
  <p:tag name="KSO_WM_TEMPLATE_CATEGORY" val="diagram"/>
  <p:tag name="KSO_WM_TEMPLATE_INDEX" val="20200445"/>
  <p:tag name="KSO_WM_UNIT_LAYERLEVEL" val="1_1"/>
  <p:tag name="KSO_WM_TAG_VERSION" val="1.0"/>
  <p:tag name="KSO_WM_BEAUTIFY_FLAG" val="#wm#"/>
</p:tagLst>
</file>

<file path=ppt/tags/tag29.xml><?xml version="1.0" encoding="utf-8"?>
<p:tagLst xmlns:p="http://schemas.openxmlformats.org/presentationml/2006/main">
  <p:tag name="KSO_WM_UNIT_PLACING_PICTURE_USER_VIEWPORT" val="{&quot;height&quot;:3910,&quot;width&quot;:11570}"/>
</p:tagLst>
</file>

<file path=ppt/tags/tag3.xml><?xml version="1.0" encoding="utf-8"?>
<p:tagLst xmlns:p="http://schemas.openxmlformats.org/presentationml/2006/main">
  <p:tag name="PA" val="v5.2.4"/>
  <p:tag name="KSO_WM_UNIT_DIAGRAM_MODELTYPE" val="flashPicture"/>
  <p:tag name="KSO_WM_UNIT_VALUE" val="803*602"/>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35_1*ζ_h_d*1_2_1"/>
  <p:tag name="KSO_WM_TEMPLATE_CATEGORY" val="mixed"/>
  <p:tag name="KSO_WM_TEMPLATE_INDEX" val="20199735"/>
  <p:tag name="KSO_WM_UNIT_LAYERLEVEL" val="1_1_1"/>
  <p:tag name="KSO_WM_TAG_VERSION" val="1.0"/>
  <p:tag name="KSO_WM_BEAUTIFY_FLAG" val="#wm#"/>
  <p:tag name="RESOURCELIBID_ANIM" val="557083"/>
  <p:tag name="KSO_WM_UNIT_FLASH_PICTURE_RATE" val="2"/>
  <p:tag name="KSO_WM_UNIT_USESOURCEFORMAT_APPLY" val="1"/>
</p:tagLst>
</file>

<file path=ppt/tags/tag30.xml><?xml version="1.0" encoding="utf-8"?>
<p:tagLst xmlns:p="http://schemas.openxmlformats.org/presentationml/2006/main">
  <p:tag name="KSO_WM_UNIT_TABLE_BEAUTIFY" val="smartTable{aca0f0c8-5c9d-434b-8dd6-b85b9d6a9474}"/>
  <p:tag name="TABLE_ENDDRAG_ORIGIN_RECT" val="912*428"/>
  <p:tag name="TABLE_ENDDRAG_RECT" val="23*69*912*428"/>
</p:tagLst>
</file>

<file path=ppt/tags/tag31.xml><?xml version="1.0" encoding="utf-8"?>
<p:tagLst xmlns:p="http://schemas.openxmlformats.org/presentationml/2006/main">
  <p:tag name="ISPRING_LMS_API_VERSION" val="SCORM 1.2"/>
  <p:tag name="ISPRING_ULTRA_SCORM_COURSE_ID" val="08CB3530-AD18-48BA-8193-50AB4FC03B61"/>
  <p:tag name="ISPRING_CMI5_LAUNCH_METHOD" val="any window"/>
  <p:tag name="ISPRING_SCORM_RATE_SLIDES" val="1"/>
  <p:tag name="ISPRINGCLOUDFOLDERID" val="1"/>
  <p:tag name="ISPRINGONLINEFOLDERID" val="1"/>
  <p:tag name="ISPRING_OUTPUT_FOLDER" val="[[&quot;\uFFFDmg\uFFFD{B4C63CDB-9047-433C-BADA-8723043BD618}&quot;,&quot;C:\\Users\\Administrator\\Desktop\\6月作品\\08&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FIRST_PUBLISH" val="1"/>
  <p:tag name="ISPRING_UUID" val="{707C3F8E-CE13-4D6A-8F18-7475CEC9D645}"/>
  <p:tag name="ISPRING_RESOURCE_FOLDER" val="C:\Users\Administrator\Desktop\6月作品\08\模板样品\"/>
  <p:tag name="ISPRING_PRESENTATION_PATH" val="C:\Users\Administrator\Desktop\6月作品\08\模板样品.pptx"/>
  <p:tag name="ISPRING_PROJECT_VERSION" val="9.32"/>
  <p:tag name="ISPRING_PROJECT_FOLDER_UPDATED" val="1"/>
  <p:tag name="ISPRING_ULTRA_SCORM_TRACKING_SLIDES" val="1"/>
  <p:tag name="ISPRINGONLINEFOLDERPATH" val="Content List"/>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ULTRA_SCORM_SLIDE_COUNT" val="1"/>
  <p:tag name="ISPRING_PRESENTATION_TITLE" val="蓝色大气商务年终工作总结PPT模板"/>
</p:tagLst>
</file>

<file path=ppt/tags/tag4.xml><?xml version="1.0" encoding="utf-8"?>
<p:tagLst xmlns:p="http://schemas.openxmlformats.org/presentationml/2006/main">
  <p:tag name="PA" val="v5.2.4"/>
  <p:tag name="KSO_WM_UNIT_DIAGRAM_MODELTYPE" val="flashPicture"/>
  <p:tag name="KSO_WM_UNIT_VALUE" val="802*601"/>
  <p:tag name="KSO_WM_UNIT_HIGHLIGHT" val="0"/>
  <p:tag name="KSO_WM_UNIT_COMPATIBLE" val="0"/>
  <p:tag name="KSO_WM_UNIT_DIAGRAM_ISNUMVISUAL" val="0"/>
  <p:tag name="KSO_WM_UNIT_DIAGRAM_ISREFERUNIT" val="0"/>
  <p:tag name="KSO_WM_DIAGRAM_GROUP_CODE" val="ζ1-1"/>
  <p:tag name="KSO_WM_UNIT_TYPE" val="ζ_h_d"/>
  <p:tag name="KSO_WM_UNIT_INDEX" val="1_4_1"/>
  <p:tag name="KSO_WM_UNIT_ID" val="mixed20199735_1*ζ_h_d*1_4_1"/>
  <p:tag name="KSO_WM_TEMPLATE_CATEGORY" val="mixed"/>
  <p:tag name="KSO_WM_TEMPLATE_INDEX" val="20199735"/>
  <p:tag name="KSO_WM_UNIT_LAYERLEVEL" val="1_1_1"/>
  <p:tag name="KSO_WM_TAG_VERSION" val="1.0"/>
  <p:tag name="KSO_WM_BEAUTIFY_FLAG" val="#wm#"/>
  <p:tag name="RESOURCELIBID_ANIM" val="557083"/>
  <p:tag name="KSO_WM_UNIT_FLASH_PICTURE_RATE" val="2"/>
  <p:tag name="KSO_WM_UNIT_USESOURCEFORMAT_APPLY" val="1"/>
</p:tagLst>
</file>

<file path=ppt/tags/tag5.xml><?xml version="1.0" encoding="utf-8"?>
<p:tagLst xmlns:p="http://schemas.openxmlformats.org/presentationml/2006/main">
  <p:tag name="PA" val="v5.2.4"/>
  <p:tag name="KSO_WM_UNIT_DIAGRAM_MODELTYPE" val="flashPicture"/>
  <p:tag name="KSO_WM_UNIT_VALUE" val="803*602"/>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35_1*ζ_h_d*1_3_1"/>
  <p:tag name="KSO_WM_TEMPLATE_CATEGORY" val="mixed"/>
  <p:tag name="KSO_WM_TEMPLATE_INDEX" val="20199735"/>
  <p:tag name="KSO_WM_UNIT_LAYERLEVEL" val="1_1_1"/>
  <p:tag name="KSO_WM_TAG_VERSION" val="1.0"/>
  <p:tag name="KSO_WM_BEAUTIFY_FLAG" val="#wm#"/>
  <p:tag name="RESOURCELIBID_ANIM" val="557083"/>
  <p:tag name="KSO_WM_UNIT_FLASH_PICTURE_RATE" val="2"/>
  <p:tag name="KSO_WM_UNIT_USESOURCEFORMAT_APPLY" val="1"/>
</p:tagLst>
</file>

<file path=ppt/tags/tag6.xml><?xml version="1.0" encoding="utf-8"?>
<p:tagLst xmlns:p="http://schemas.openxmlformats.org/presentationml/2006/main">
  <p:tag name="KSO_WM_UNIT_VALUE" val="620*1508"/>
  <p:tag name="KSO_WM_UNIT_HIGHLIGHT" val="0"/>
  <p:tag name="KSO_WM_UNIT_COMPATIBLE" val="0"/>
  <p:tag name="KSO_WM_UNIT_DIAGRAM_ISNUMVISUAL" val="0"/>
  <p:tag name="KSO_WM_UNIT_DIAGRAM_ISREFERUNIT" val="0"/>
  <p:tag name="KSO_WM_UNIT_TYPE" val="d"/>
  <p:tag name="KSO_WM_UNIT_INDEX" val="1"/>
  <p:tag name="KSO_WM_UNIT_ID" val="diagram20200319_1*d*1"/>
  <p:tag name="KSO_WM_TEMPLATE_CATEGORY" val="diagram"/>
  <p:tag name="KSO_WM_TEMPLATE_INDEX" val="20200319"/>
  <p:tag name="KSO_WM_UNIT_LAYERLEVEL" val="1"/>
  <p:tag name="KSO_WM_TAG_VERSION" val="1.0"/>
  <p:tag name="KSO_WM_BEAUTIFY_FLAG" val="#wm#"/>
  <p:tag name="KSO_WM_UNIT_BLOCK" val="0"/>
  <p:tag name="KSO_WM_UNIT_PLACING_PICTURE" val="43710.704386875"/>
  <p:tag name="KSO_WM_UNIT_PLACING_PICTURE_INFO" val="{&quot;full_picture&quot;:false,&quot;last_crop_picture&quot;:&quot;3-5&quot;,&quot;selected&quot;:&quot;3-5&quot;,&quot;spacing&quot;:6}"/>
  <p:tag name="KSO_WM_UNIT_SUPPORT_UNIT_TYPE" val="[&quot;all&quot;]"/>
  <p:tag name="KSO_WM_UNIT_PLACING_PICTURE_USER_VIEWPORT" val="{&quot;height&quot;:3516.9354330708661,&quot;width&quot;:8555.3606299212606}"/>
</p:tagLst>
</file>

<file path=ppt/tags/tag7.xml><?xml version="1.0" encoding="utf-8"?>
<p:tagLst xmlns:p="http://schemas.openxmlformats.org/presentationml/2006/main">
  <p:tag name="KSO_WM_UNIT_VALUE" val="620*738"/>
  <p:tag name="KSO_WM_UNIT_HIGHLIGHT" val="0"/>
  <p:tag name="KSO_WM_UNIT_COMPATIBLE" val="0"/>
  <p:tag name="KSO_WM_UNIT_DIAGRAM_ISNUMVISUAL" val="0"/>
  <p:tag name="KSO_WM_UNIT_DIAGRAM_ISREFERUNIT" val="0"/>
  <p:tag name="KSO_WM_UNIT_TYPE" val="d"/>
  <p:tag name="KSO_WM_UNIT_INDEX" val="2"/>
  <p:tag name="KSO_WM_UNIT_ID" val="diagram20200319_1*d*2"/>
  <p:tag name="KSO_WM_TEMPLATE_CATEGORY" val="diagram"/>
  <p:tag name="KSO_WM_TEMPLATE_INDEX" val="20200319"/>
  <p:tag name="KSO_WM_UNIT_LAYERLEVEL" val="1"/>
  <p:tag name="KSO_WM_TAG_VERSION" val="1.0"/>
  <p:tag name="KSO_WM_BEAUTIFY_FLAG" val="#wm#"/>
  <p:tag name="KSO_WM_UNIT_BLOCK" val="0"/>
  <p:tag name="KSO_WM_UNIT_PLACING_PICTURE" val="43710.704386875"/>
  <p:tag name="KSO_WM_UNIT_PLACING_PICTURE_INFO" val="{&quot;full_picture&quot;:false,&quot;last_crop_picture&quot;:&quot;3-5&quot;,&quot;selected&quot;:&quot;3-5&quot;,&quot;spacing&quot;:6}"/>
  <p:tag name="KSO_WM_UNIT_SUPPORT_UNIT_TYPE" val="[&quot;all&quot;]"/>
  <p:tag name="KSO_WM_UNIT_PLACING_PICTURE_USER_VIEWPORT" val="{&quot;height&quot;:3516.9354330708661,&quot;width&quot;:4187.6803149606303}"/>
</p:tagLst>
</file>

<file path=ppt/tags/tag8.xml><?xml version="1.0" encoding="utf-8"?>
<p:tagLst xmlns:p="http://schemas.openxmlformats.org/presentationml/2006/main">
  <p:tag name="KSO_WM_UNIT_TEXT_PART_ID_V2" val="d-1-1"/>
  <p:tag name="KSO_WM_UNIT_PRESET_TEXT" val="点击此处添加正文，文字是您思想的提炼。&#10;请尽量言简意赅的阐述您的观点。&#10;恰如其分的表达观点，往往事半功倍。"/>
  <p:tag name="KSO_WM_UNIT_NOCLEAR" val="1"/>
  <p:tag name="KSO_WM_UNIT_SHOW_EDIT_AREA_INDICATION" val="0"/>
  <p:tag name="KSO_WM_UNIT_VALUE" val="91"/>
  <p:tag name="KSO_WM_UNIT_HIGHLIGHT" val="0"/>
  <p:tag name="KSO_WM_UNIT_COMPATIBLE" val="0"/>
  <p:tag name="KSO_WM_UNIT_DIAGRAM_ISNUMVISUAL" val="0"/>
  <p:tag name="KSO_WM_UNIT_DIAGRAM_IS_NEED_ADD_PATH_ANIM" val="0"/>
  <p:tag name="KSO_WM_UNIT_DIAGRAM_ISREFERUNIT" val="0"/>
  <p:tag name="KSO_WM_UNIT_TYPE" val="f"/>
  <p:tag name="KSO_WM_UNIT_INDEX" val="1"/>
  <p:tag name="KSO_WM_UNIT_ID" val="diagram20202561_1*f*1"/>
  <p:tag name="KSO_WM_TEMPLATE_CATEGORY" val="diagram"/>
  <p:tag name="KSO_WM_TEMPLATE_INDEX" val="20202561"/>
  <p:tag name="KSO_WM_UNIT_LAYERLEVEL" val="1"/>
  <p:tag name="KSO_WM_TAG_VERSION" val="1.0"/>
  <p:tag name="KSO_WM_BEAUTIFY_FLAG" val="#wm#"/>
</p:tagLst>
</file>

<file path=ppt/tags/tag9.xml><?xml version="1.0" encoding="utf-8"?>
<p:tagLst xmlns:p="http://schemas.openxmlformats.org/presentationml/2006/main">
  <p:tag name="KSO_WM_UNIT_TEXT_PART_ID_V2" val="d-2-1"/>
  <p:tag name="KSO_WM_UNIT_PRESET_TEXT" val="点击此处添加正文文字是您思想的提炼，为了最终呈现发布的良好效果，请言简意赅的阐述您的。&#10;并根据需要酌情增减文字。即便信息错综复杂，需要用更多的文字来表述，也请您尽可能提炼思。&#10;恰如其分的表达观点，往往事半功倍。为了能让您有更直观的字数感受，并进一步方便使用。"/>
  <p:tag name="KSO_WM_UNIT_NOCLEAR" val="1"/>
  <p:tag name="KSO_WM_UNIT_SHOW_EDIT_AREA_INDICATION" val="0"/>
  <p:tag name="KSO_WM_UNIT_VALUE" val="182"/>
  <p:tag name="KSO_WM_UNIT_HIGHLIGHT" val="0"/>
  <p:tag name="KSO_WM_UNIT_COMPATIBLE" val="0"/>
  <p:tag name="KSO_WM_UNIT_DIAGRAM_ISNUMVISUAL" val="0"/>
  <p:tag name="KSO_WM_UNIT_DIAGRAM_IS_NEED_ADD_PATH_ANIM" val="0"/>
  <p:tag name="KSO_WM_UNIT_DIAGRAM_ISREFERUNIT" val="0"/>
  <p:tag name="KSO_WM_UNIT_TYPE" val="f"/>
  <p:tag name="KSO_WM_UNIT_INDEX" val="2"/>
  <p:tag name="KSO_WM_UNIT_ID" val="diagram20202561_1*f*2"/>
  <p:tag name="KSO_WM_TEMPLATE_CATEGORY" val="diagram"/>
  <p:tag name="KSO_WM_TEMPLATE_INDEX" val="20202561"/>
  <p:tag name="KSO_WM_UNIT_LAYERLEVEL" val="1"/>
  <p:tag name="KSO_WM_TAG_VERSION" val="1.0"/>
  <p:tag name="KSO_WM_BEAUTIFY_FLAG" val="#wm#"/>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tlCol="0" anchor="t"/>
      <a:lstStyle>
        <a:defPPr>
          <a:lnSpc>
            <a:spcPts val="1800"/>
          </a:lnSpc>
          <a:defRPr lang="zh-CN" altLang="en-US" sz="1400" b="1" dirty="0" smtClean="0">
            <a:solidFill>
              <a:sysClr val="windowText" lastClr="000000"/>
            </a:solidFill>
            <a:latin typeface="微软雅黑" panose="020B0503020204020204" charset="-122"/>
            <a:ea typeface="微软雅黑" panose="020B050302020402020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6299</Words>
  <Application>WPS 演示</Application>
  <PresentationFormat>宽屏</PresentationFormat>
  <Paragraphs>906</Paragraphs>
  <Slides>46</Slides>
  <Notes>33</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46</vt:i4>
      </vt:variant>
    </vt:vector>
  </HeadingPairs>
  <TitlesOfParts>
    <vt:vector size="74" baseType="lpstr">
      <vt:lpstr>Arial</vt:lpstr>
      <vt:lpstr>宋体</vt:lpstr>
      <vt:lpstr>Wingdings</vt:lpstr>
      <vt:lpstr>微软雅黑</vt:lpstr>
      <vt:lpstr>隶书</vt:lpstr>
      <vt:lpstr>黑体</vt:lpstr>
      <vt:lpstr>思源黑体 CN Normal</vt:lpstr>
      <vt:lpstr>Times New Roman</vt:lpstr>
      <vt:lpstr>Wingdings</vt:lpstr>
      <vt:lpstr>方正粗黑宋简体</vt:lpstr>
      <vt:lpstr>Lato</vt:lpstr>
      <vt:lpstr>Calibri</vt:lpstr>
      <vt:lpstr>方正韵动中黑简体</vt:lpstr>
      <vt:lpstr>Source Sans Pro Black</vt:lpstr>
      <vt:lpstr>Bahnschrift SemiLight SemiConde</vt:lpstr>
      <vt:lpstr>Bahnschrift</vt:lpstr>
      <vt:lpstr>方正黑体_GBK</vt:lpstr>
      <vt:lpstr>思源黑体 CN Bold</vt:lpstr>
      <vt:lpstr>Arial Unicode MS</vt:lpstr>
      <vt:lpstr>等线</vt:lpstr>
      <vt:lpstr>Wingdings</vt:lpstr>
      <vt:lpstr>方正黑体简体</vt:lpstr>
      <vt:lpstr>WPS-Bullets</vt:lpstr>
      <vt:lpstr>Segoe UI</vt:lpstr>
      <vt:lpstr>BMWTypeLight</vt:lpstr>
      <vt:lpstr>微软雅黑 Light</vt:lpstr>
      <vt:lpstr>Impact</vt:lpstr>
      <vt:lpstr>包图主题2</vt:lpstr>
      <vt:lpstr> 宁波震裕科技欢迎您 莅临参观指导！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蓝色大气商务年终工作总结PPT模板</dc:title>
  <dc:creator>.</dc:creator>
  <cp:lastModifiedBy>浪子</cp:lastModifiedBy>
  <cp:revision>290</cp:revision>
  <cp:lastPrinted>2019-12-02T01:42:00Z</cp:lastPrinted>
  <dcterms:created xsi:type="dcterms:W3CDTF">2017-08-18T03:02:00Z</dcterms:created>
  <dcterms:modified xsi:type="dcterms:W3CDTF">2021-08-27T03:58:54Z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KSOSaveFontToCloudKey">
    <vt:lpwstr>0_btnclosed</vt:lpwstr>
  </property>
</Properties>
</file>